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3" r:id="rId2"/>
    <p:sldId id="272" r:id="rId3"/>
    <p:sldId id="276" r:id="rId4"/>
    <p:sldId id="277" r:id="rId5"/>
    <p:sldId id="274" r:id="rId6"/>
    <p:sldId id="278" r:id="rId7"/>
    <p:sldId id="275" r:id="rId8"/>
    <p:sldId id="261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 inndeling" id="{8ACF6A10-BF9C-4111-8906-7AFB24F1911E}">
          <p14:sldIdLst>
            <p14:sldId id="263"/>
            <p14:sldId id="272"/>
            <p14:sldId id="276"/>
            <p14:sldId id="277"/>
            <p14:sldId id="274"/>
            <p14:sldId id="278"/>
            <p14:sldId id="275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AFC7"/>
    <a:srgbClr val="E54F46"/>
    <a:srgbClr val="E44E46"/>
    <a:srgbClr val="E65343"/>
    <a:srgbClr val="DB3F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- aks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33" autoAdjust="0"/>
    <p:restoredTop sz="94660"/>
  </p:normalViewPr>
  <p:slideViewPr>
    <p:cSldViewPr>
      <p:cViewPr varScale="1">
        <p:scale>
          <a:sx n="95" d="100"/>
          <a:sy n="95" d="100"/>
        </p:scale>
        <p:origin x="749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55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D70CDE-D9CE-4354-94E4-1FD6DB967311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25AF9-6F74-472F-B3FF-34E5DD31836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51445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DDE89A-F0D7-4FF6-B2F1-98DC7792C91E}" type="datetimeFigureOut">
              <a:rPr lang="nb-NO" smtClean="0"/>
              <a:t>21.02.2018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A2AF7-2D85-4421-9B02-2B5F9CC374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84462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ørste s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15616" y="1124744"/>
            <a:ext cx="6912768" cy="2550145"/>
          </a:xfrm>
        </p:spPr>
        <p:txBody>
          <a:bodyPr lIns="0" tIns="0" rIns="0" anchor="b" anchorCtr="0">
            <a:normAutofit/>
          </a:bodyPr>
          <a:lstStyle>
            <a:lvl1pPr marL="0" algn="ctr">
              <a:lnSpc>
                <a:spcPts val="5400"/>
              </a:lnSpc>
              <a:defRPr sz="4300" b="1" i="0" u="none" cap="none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115616" y="4196680"/>
            <a:ext cx="6912768" cy="1032520"/>
          </a:xfrm>
        </p:spPr>
        <p:txBody>
          <a:bodyPr lIns="0" tIns="0" rIns="0" bIns="0">
            <a:noAutofit/>
          </a:bodyPr>
          <a:lstStyle>
            <a:lvl1pPr marL="0" indent="0" algn="ctr">
              <a:spcBef>
                <a:spcPts val="0"/>
              </a:spcBef>
              <a:buNone/>
              <a:defRPr sz="2600" baseline="0">
                <a:solidFill>
                  <a:schemeClr val="bg1"/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 smtClean="0"/>
              <a:t>Klikk for å redigere undertittelstil i malen</a:t>
            </a:r>
            <a:endParaRPr lang="nb-NO" dirty="0"/>
          </a:p>
        </p:txBody>
      </p:sp>
      <p:pic>
        <p:nvPicPr>
          <p:cNvPr id="9" name="Bilde 8" descr="logowhite_transp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7974" y="5589240"/>
            <a:ext cx="4269594" cy="742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998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ingress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1883965"/>
            <a:ext cx="4813374" cy="38880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2920" y="1883965"/>
            <a:ext cx="2360241" cy="3888000"/>
          </a:xfrm>
        </p:spPr>
        <p:txBody>
          <a:bodyPr>
            <a:normAutofit/>
          </a:bodyPr>
          <a:lstStyle>
            <a:lvl1pPr marL="0" indent="0">
              <a:buNone/>
              <a:defRPr sz="2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240552" y="6381328"/>
            <a:ext cx="4435904" cy="21602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 cap="all" baseline="0">
                <a:solidFill>
                  <a:schemeClr val="bg1">
                    <a:lumMod val="65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13" name="Tittel 1"/>
          <p:cNvSpPr>
            <a:spLocks noGrp="1"/>
          </p:cNvSpPr>
          <p:nvPr>
            <p:ph type="title"/>
          </p:nvPr>
        </p:nvSpPr>
        <p:spPr>
          <a:xfrm>
            <a:off x="1022920" y="1015007"/>
            <a:ext cx="7365504" cy="652934"/>
          </a:xfrm>
        </p:spPr>
        <p:txBody>
          <a:bodyPr/>
          <a:lstStyle>
            <a:lvl1pPr>
              <a:lnSpc>
                <a:spcPts val="4320"/>
              </a:lnSpc>
              <a:defRPr/>
            </a:lvl1pPr>
          </a:lstStyle>
          <a:p>
            <a:r>
              <a:rPr lang="nb-NO" smtClean="0"/>
              <a:t>Klikk for å redigere tittelstil</a:t>
            </a:r>
            <a:endParaRPr lang="nb-NO" dirty="0"/>
          </a:p>
        </p:txBody>
      </p:sp>
      <p:sp>
        <p:nvSpPr>
          <p:cNvPr id="11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467544" y="6381328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12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81328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r>
              <a:rPr lang="nb-NO" dirty="0" smtClean="0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5910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4653136"/>
            <a:ext cx="7365504" cy="566738"/>
          </a:xfrm>
        </p:spPr>
        <p:txBody>
          <a:bodyPr anchor="b">
            <a:normAutofit/>
          </a:bodyPr>
          <a:lstStyle>
            <a:lvl1pPr algn="l">
              <a:lnSpc>
                <a:spcPts val="3600"/>
              </a:lnSpc>
              <a:defRPr sz="3000" b="1" i="0">
                <a:solidFill>
                  <a:srgbClr val="5FAFC7"/>
                </a:solidFill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022920" y="908720"/>
            <a:ext cx="7380000" cy="368032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Dra bildet til plassholderen eller klikk ikonet for å legge til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2920" y="5301208"/>
            <a:ext cx="7380000" cy="80486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sp>
        <p:nvSpPr>
          <p:cNvPr id="1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240552" y="6381328"/>
            <a:ext cx="4435904" cy="21602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 cap="all" baseline="0">
                <a:solidFill>
                  <a:schemeClr val="bg1">
                    <a:lumMod val="65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11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467544" y="6381328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12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81328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r>
              <a:rPr lang="nb-NO" dirty="0" smtClean="0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33166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4320"/>
              </a:lnSpc>
              <a:defRPr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1022920" y="1883965"/>
            <a:ext cx="7365504" cy="3888000"/>
          </a:xfrm>
        </p:spPr>
        <p:txBody>
          <a:bodyPr vert="eaVert">
            <a:normAutofit/>
          </a:bodyPr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9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240552" y="6381328"/>
            <a:ext cx="4435904" cy="21602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 cap="all" baseline="0">
                <a:solidFill>
                  <a:schemeClr val="bg1">
                    <a:lumMod val="65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10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67544" y="6381328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81328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r>
              <a:rPr lang="nb-NO" dirty="0" smtClean="0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742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lnSpc>
                <a:spcPts val="4320"/>
              </a:lnSpc>
              <a:defRPr sz="3600" b="1" i="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1022920" y="1883965"/>
            <a:ext cx="7365504" cy="3888000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9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240552" y="6381328"/>
            <a:ext cx="4435904" cy="21602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 cap="all" baseline="0">
                <a:solidFill>
                  <a:schemeClr val="bg1">
                    <a:lumMod val="65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10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67544" y="6381328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11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81328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r>
              <a:rPr lang="nb-NO" dirty="0" smtClean="0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992353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1119882"/>
            <a:ext cx="6584776" cy="3533254"/>
          </a:xfrm>
        </p:spPr>
        <p:txBody>
          <a:bodyPr anchor="t" anchorCtr="0">
            <a:normAutofit/>
          </a:bodyPr>
          <a:lstStyle>
            <a:lvl1pPr>
              <a:lnSpc>
                <a:spcPts val="6000"/>
              </a:lnSpc>
              <a:defRPr sz="5000" b="1" i="0" u="none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21097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iste side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030012" y="4797152"/>
            <a:ext cx="5083976" cy="293117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600" cap="all" spc="100" baseline="0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dirty="0" smtClean="0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5085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spal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1015007"/>
            <a:ext cx="7365504" cy="652934"/>
          </a:xfrm>
        </p:spPr>
        <p:txBody>
          <a:bodyPr/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022920" y="1883965"/>
            <a:ext cx="3492000" cy="3888432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896424" y="1883965"/>
            <a:ext cx="3492000" cy="3888432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20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240552" y="6381328"/>
            <a:ext cx="4435904" cy="21602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 cap="all" baseline="0">
                <a:solidFill>
                  <a:schemeClr val="bg1">
                    <a:lumMod val="65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8" name="Plassholder for dato 3"/>
          <p:cNvSpPr>
            <a:spLocks noGrp="1"/>
          </p:cNvSpPr>
          <p:nvPr>
            <p:ph type="dt" sz="half" idx="10"/>
          </p:nvPr>
        </p:nvSpPr>
        <p:spPr>
          <a:xfrm>
            <a:off x="467544" y="6381328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81328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r>
              <a:rPr lang="nb-NO" dirty="0" smtClean="0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0852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to spalter med tit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2920" y="1844824"/>
            <a:ext cx="3492000" cy="576064"/>
          </a:xfrm>
        </p:spPr>
        <p:txBody>
          <a:bodyPr anchor="b">
            <a:noAutofit/>
          </a:bodyPr>
          <a:lstStyle>
            <a:lvl1pPr marL="0" indent="0">
              <a:buNone/>
              <a:defRPr sz="2000" b="1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896424" y="1844824"/>
            <a:ext cx="3492000" cy="576064"/>
          </a:xfrm>
        </p:spPr>
        <p:txBody>
          <a:bodyPr anchor="b">
            <a:noAutofit/>
          </a:bodyPr>
          <a:lstStyle>
            <a:lvl1pPr marL="0" indent="0">
              <a:buNone/>
              <a:defRPr sz="2000" b="1" i="0"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</p:txBody>
      </p:sp>
      <p:sp>
        <p:nvSpPr>
          <p:cNvPr id="10" name="Plassholder for innhold 2"/>
          <p:cNvSpPr>
            <a:spLocks noGrp="1"/>
          </p:cNvSpPr>
          <p:nvPr>
            <p:ph sz="half" idx="13"/>
          </p:nvPr>
        </p:nvSpPr>
        <p:spPr>
          <a:xfrm>
            <a:off x="1022920" y="2525764"/>
            <a:ext cx="3492000" cy="3135484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1" name="Plassholder for innhold 3"/>
          <p:cNvSpPr>
            <a:spLocks noGrp="1"/>
          </p:cNvSpPr>
          <p:nvPr>
            <p:ph sz="half" idx="2"/>
          </p:nvPr>
        </p:nvSpPr>
        <p:spPr>
          <a:xfrm>
            <a:off x="4896424" y="2525764"/>
            <a:ext cx="3492000" cy="3135484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 smtClean="0"/>
              <a:t>Klikk for å redigere tekststiler i malen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17" name="Plassholder for bunntekst 4"/>
          <p:cNvSpPr>
            <a:spLocks noGrp="1"/>
          </p:cNvSpPr>
          <p:nvPr>
            <p:ph type="ftr" sz="quarter" idx="15"/>
          </p:nvPr>
        </p:nvSpPr>
        <p:spPr>
          <a:xfrm>
            <a:off x="4240552" y="6381328"/>
            <a:ext cx="4435904" cy="21602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 cap="all" baseline="0">
                <a:solidFill>
                  <a:schemeClr val="bg1">
                    <a:lumMod val="65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13" name="Plassholder for dato 3"/>
          <p:cNvSpPr>
            <a:spLocks noGrp="1"/>
          </p:cNvSpPr>
          <p:nvPr>
            <p:ph type="dt" sz="half" idx="16"/>
          </p:nvPr>
        </p:nvSpPr>
        <p:spPr>
          <a:xfrm>
            <a:off x="467544" y="6381328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14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81328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r>
              <a:rPr lang="nb-NO" dirty="0" smtClean="0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3787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med grafik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022920" y="975866"/>
            <a:ext cx="7365504" cy="652934"/>
          </a:xfrm>
        </p:spPr>
        <p:txBody>
          <a:bodyPr>
            <a:normAutofit/>
          </a:bodyPr>
          <a:lstStyle>
            <a:lvl1pPr algn="l">
              <a:lnSpc>
                <a:spcPts val="3600"/>
              </a:lnSpc>
              <a:defRPr sz="3000"/>
            </a:lvl1pPr>
          </a:lstStyle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8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240552" y="6381328"/>
            <a:ext cx="4435904" cy="21602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 cap="all" baseline="0">
                <a:solidFill>
                  <a:schemeClr val="bg1">
                    <a:lumMod val="65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9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67544" y="6381328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10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81328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r>
              <a:rPr lang="nb-NO" dirty="0" smtClean="0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Plassholder for innhold 2"/>
          <p:cNvSpPr>
            <a:spLocks noGrp="1"/>
          </p:cNvSpPr>
          <p:nvPr>
            <p:ph idx="1"/>
          </p:nvPr>
        </p:nvSpPr>
        <p:spPr>
          <a:xfrm>
            <a:off x="1022920" y="1883965"/>
            <a:ext cx="7365504" cy="3888000"/>
          </a:xfrm>
        </p:spPr>
        <p:txBody>
          <a:bodyPr/>
          <a:lstStyle>
            <a:lvl1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  <a:lvl2pPr>
              <a:defRPr sz="26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2pPr>
            <a:lvl3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3pPr>
            <a:lvl4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4pPr>
            <a:lvl5pPr>
              <a:defRPr sz="2200">
                <a:solidFill>
                  <a:schemeClr val="tx1">
                    <a:lumMod val="75000"/>
                    <a:lumOff val="25000"/>
                  </a:schemeClr>
                </a:solidFill>
                <a:latin typeface="Myriad Pro"/>
              </a:defRPr>
            </a:lvl5pPr>
          </a:lstStyle>
          <a:p>
            <a:pPr lvl="0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12082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ide med bunn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240552" y="6381328"/>
            <a:ext cx="4435904" cy="21602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 cap="all" baseline="0">
                <a:solidFill>
                  <a:schemeClr val="bg1">
                    <a:lumMod val="65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8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67544" y="6381328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9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81328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r>
              <a:rPr lang="nb-NO" dirty="0" smtClean="0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2472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4680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022920" y="1015007"/>
            <a:ext cx="7365504" cy="652934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nb-NO" dirty="0" smtClean="0"/>
              <a:t>Klikk for å redigere tittelstil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2920" y="1883965"/>
            <a:ext cx="7365504" cy="388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b-NO" dirty="0" smtClean="0"/>
              <a:t>Klikk for å redigere tekststiler</a:t>
            </a:r>
          </a:p>
          <a:p>
            <a:pPr lvl="1"/>
            <a:r>
              <a:rPr lang="nb-NO" dirty="0" smtClean="0"/>
              <a:t>Andre nivå</a:t>
            </a:r>
          </a:p>
          <a:p>
            <a:pPr lvl="2"/>
            <a:r>
              <a:rPr lang="nb-NO" dirty="0" smtClean="0"/>
              <a:t>Tredje nivå</a:t>
            </a:r>
          </a:p>
          <a:p>
            <a:pPr lvl="3"/>
            <a:r>
              <a:rPr lang="nb-NO" dirty="0" smtClean="0"/>
              <a:t>Fjerde nivå</a:t>
            </a:r>
          </a:p>
          <a:p>
            <a:pPr lvl="4"/>
            <a:r>
              <a:rPr lang="nb-NO" dirty="0" smtClean="0"/>
              <a:t>Femte nivå</a:t>
            </a:r>
            <a:endParaRPr lang="nb-NO" dirty="0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67544" y="6381328"/>
            <a:ext cx="936104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702418" y="6381328"/>
            <a:ext cx="709342" cy="216024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1200" cap="all">
                <a:solidFill>
                  <a:schemeClr val="bg1">
                    <a:lumMod val="65000"/>
                  </a:schemeClr>
                </a:solidFill>
                <a:latin typeface="Adobe Garamond Pro"/>
              </a:defRPr>
            </a:lvl1pPr>
          </a:lstStyle>
          <a:p>
            <a:r>
              <a:rPr lang="nb-NO" dirty="0" smtClean="0"/>
              <a:t>Side </a:t>
            </a:r>
            <a:fld id="{06C54713-27B5-4268-B680-29C9FB350413}" type="slidenum">
              <a:rPr lang="nb-NO" smtClean="0"/>
              <a:pPr/>
              <a:t>‹#›</a:t>
            </a:fld>
            <a:endParaRPr lang="nb-NO" dirty="0"/>
          </a:p>
        </p:txBody>
      </p:sp>
      <p:sp>
        <p:nvSpPr>
          <p:cNvPr id="7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240552" y="6381328"/>
            <a:ext cx="4435904" cy="216024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1200" cap="all" spc="100" baseline="0">
                <a:solidFill>
                  <a:schemeClr val="bg1">
                    <a:lumMod val="65000"/>
                  </a:schemeClr>
                </a:solidFill>
                <a:latin typeface="Adobe Garamond Pro" pitchFamily="18" charset="0"/>
              </a:defRPr>
            </a:lvl1pPr>
          </a:lstStyle>
          <a:p>
            <a:r>
              <a:rPr lang="nb-NO" smtClean="0"/>
              <a:t>Universitetet i Bergen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05044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5" r:id="rId4"/>
    <p:sldLayoutId id="2147483652" r:id="rId5"/>
    <p:sldLayoutId id="2147483653" r:id="rId6"/>
    <p:sldLayoutId id="2147483654" r:id="rId7"/>
    <p:sldLayoutId id="2147483661" r:id="rId8"/>
    <p:sldLayoutId id="2147483662" r:id="rId9"/>
    <p:sldLayoutId id="2147483656" r:id="rId10"/>
    <p:sldLayoutId id="2147483657" r:id="rId11"/>
    <p:sldLayoutId id="2147483658" r:id="rId12"/>
  </p:sldLayoutIdLst>
  <p:timing>
    <p:tnLst>
      <p:par>
        <p:cTn id="1" dur="indefinite" restart="never" nodeType="tmRoot"/>
      </p:par>
    </p:tnLst>
  </p:timing>
  <p:hf hdr="0"/>
  <p:txStyles>
    <p:titleStyle>
      <a:lvl1pPr marL="0" algn="l" defTabSz="914400" rtl="0" eaLnBrk="1" latinLnBrk="0" hangingPunct="1">
        <a:lnSpc>
          <a:spcPts val="4320"/>
        </a:lnSpc>
        <a:spcBef>
          <a:spcPct val="0"/>
        </a:spcBef>
        <a:buNone/>
        <a:defRPr sz="3600" b="1" i="0" u="none" kern="1200" cap="none" spc="0" normalizeH="0" baseline="0">
          <a:solidFill>
            <a:srgbClr val="5FAFC7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115616" y="1124745"/>
            <a:ext cx="6912768" cy="2088232"/>
          </a:xfrm>
        </p:spPr>
        <p:txBody>
          <a:bodyPr>
            <a:normAutofit/>
          </a:bodyPr>
          <a:lstStyle/>
          <a:p>
            <a:r>
              <a:rPr lang="nb-NO" sz="4400" dirty="0"/>
              <a:t>Grunnlovens grenseland </a:t>
            </a:r>
            <a:r>
              <a:rPr lang="nb-NO" sz="4400" dirty="0" smtClean="0"/>
              <a:t/>
            </a:r>
            <a:br>
              <a:rPr lang="nb-NO" sz="4400" dirty="0" smtClean="0"/>
            </a:br>
            <a:r>
              <a:rPr lang="nb-NO" sz="3200" dirty="0"/>
              <a:t>E</a:t>
            </a:r>
            <a:r>
              <a:rPr lang="nb-NO" sz="3200" dirty="0" smtClean="0"/>
              <a:t>nergiunionen </a:t>
            </a:r>
            <a:r>
              <a:rPr lang="nb-NO" sz="3200" dirty="0"/>
              <a:t>og grunnloven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Faglig seminar om EUs energiunion og </a:t>
            </a:r>
            <a:r>
              <a:rPr lang="nb-NO" dirty="0" smtClean="0"/>
              <a:t>ACER</a:t>
            </a:r>
          </a:p>
          <a:p>
            <a:r>
              <a:rPr lang="nb-NO" dirty="0" smtClean="0"/>
              <a:t>21. Februar 2018</a:t>
            </a:r>
          </a:p>
          <a:p>
            <a:r>
              <a:rPr lang="nb-NO" dirty="0" smtClean="0"/>
              <a:t>Professor Halvard Haukeland Fredriksen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461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>
          <a:xfrm>
            <a:off x="1022920" y="620689"/>
            <a:ext cx="7365504" cy="648072"/>
          </a:xfrm>
        </p:spPr>
        <p:txBody>
          <a:bodyPr/>
          <a:lstStyle/>
          <a:p>
            <a:r>
              <a:rPr lang="nb-NO" sz="3200" b="0" dirty="0" smtClean="0"/>
              <a:t>Bakgrunn: EUs «</a:t>
            </a:r>
            <a:r>
              <a:rPr lang="nb-NO" sz="3200" b="0" dirty="0" err="1" smtClean="0"/>
              <a:t>agencyfication</a:t>
            </a:r>
            <a:r>
              <a:rPr lang="nb-NO" sz="3200" b="0" dirty="0" smtClean="0"/>
              <a:t>»</a:t>
            </a:r>
            <a:endParaRPr lang="nb-NO" sz="3200" b="0" dirty="0"/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>
          <a:xfrm>
            <a:off x="1022920" y="1484784"/>
            <a:ext cx="7365504" cy="4287181"/>
          </a:xfrm>
        </p:spPr>
        <p:txBody>
          <a:bodyPr>
            <a:normAutofit fontScale="92500" lnSpcReduction="10000"/>
          </a:bodyPr>
          <a:lstStyle/>
          <a:p>
            <a:r>
              <a:rPr lang="nb-NO" sz="2400" dirty="0" smtClean="0"/>
              <a:t>Stø kurs i retning av stadig mer rettslig forpliktende samarbeid mellom nasjonale tilsynsmyndigheter</a:t>
            </a:r>
          </a:p>
          <a:p>
            <a:r>
              <a:rPr lang="nb-NO" sz="2400" dirty="0" smtClean="0"/>
              <a:t>Ofte </a:t>
            </a:r>
            <a:r>
              <a:rPr lang="nb-NO" sz="2400" dirty="0"/>
              <a:t>institusjonalisert i form av </a:t>
            </a:r>
            <a:r>
              <a:rPr lang="nb-NO" sz="2400" dirty="0" smtClean="0"/>
              <a:t>nettverk </a:t>
            </a:r>
            <a:r>
              <a:rPr lang="nb-NO" sz="2400" dirty="0"/>
              <a:t>under ledelse av egne EU-byråer og/eller </a:t>
            </a:r>
            <a:r>
              <a:rPr lang="nb-NO" sz="2400" dirty="0" smtClean="0"/>
              <a:t>Kommisjonen</a:t>
            </a:r>
          </a:p>
          <a:p>
            <a:r>
              <a:rPr lang="nb-NO" sz="2400" dirty="0" smtClean="0"/>
              <a:t>I økende grad ledsaget av krav til de nasjonale tilsynsmyndighetenes uavhengighet fra medlemsstatenes politiske myndigheter</a:t>
            </a:r>
          </a:p>
          <a:p>
            <a:r>
              <a:rPr lang="nb-NO" sz="2400" dirty="0" smtClean="0"/>
              <a:t>EU-byråene utrustes med beslutningsmyndighet</a:t>
            </a:r>
          </a:p>
          <a:p>
            <a:pPr lvl="1"/>
            <a:r>
              <a:rPr lang="nb-NO" sz="2200" dirty="0" smtClean="0"/>
              <a:t>Primært overfor nasjonale myndigheter, men i en del tilfeller også overfor private rettssubjekter</a:t>
            </a:r>
          </a:p>
          <a:p>
            <a:r>
              <a:rPr lang="nb-NO" sz="2400" dirty="0" smtClean="0"/>
              <a:t>En «vinn/vinn»-utvikling for </a:t>
            </a:r>
            <a:r>
              <a:rPr lang="nb-NO" sz="2400" dirty="0" smtClean="0"/>
              <a:t>EU, </a:t>
            </a:r>
            <a:r>
              <a:rPr lang="nb-NO" sz="2400" dirty="0" smtClean="0"/>
              <a:t>som også stort sett støttes av EUs medlemsstater («</a:t>
            </a:r>
            <a:r>
              <a:rPr lang="nb-NO" sz="2400" dirty="0" err="1" smtClean="0"/>
              <a:t>pooling</a:t>
            </a:r>
            <a:r>
              <a:rPr lang="nb-NO" sz="2400" dirty="0" smtClean="0"/>
              <a:t> </a:t>
            </a:r>
            <a:r>
              <a:rPr lang="nb-NO" sz="2400" dirty="0" err="1" smtClean="0"/>
              <a:t>of</a:t>
            </a:r>
            <a:r>
              <a:rPr lang="nb-NO" sz="2400" dirty="0" smtClean="0"/>
              <a:t> </a:t>
            </a:r>
            <a:r>
              <a:rPr lang="nb-NO" sz="2400" dirty="0" err="1" smtClean="0"/>
              <a:t>resources</a:t>
            </a:r>
            <a:r>
              <a:rPr lang="nb-NO" sz="2400" dirty="0" smtClean="0"/>
              <a:t>»)</a:t>
            </a:r>
          </a:p>
          <a:p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nb-NO" smtClean="0"/>
              <a:t>Side </a:t>
            </a:r>
            <a:fld id="{06C54713-27B5-4268-B680-29C9FB350413}" type="slidenum">
              <a:rPr lang="nb-NO" smtClean="0"/>
              <a:pPr/>
              <a:t>2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36976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>
          <a:xfrm>
            <a:off x="1022920" y="620688"/>
            <a:ext cx="7365504" cy="1047253"/>
          </a:xfrm>
        </p:spPr>
        <p:txBody>
          <a:bodyPr/>
          <a:lstStyle/>
          <a:p>
            <a:r>
              <a:rPr lang="nb-NO" sz="3200" b="0" dirty="0" smtClean="0"/>
              <a:t>EUs </a:t>
            </a:r>
            <a:r>
              <a:rPr lang="nb-NO" sz="3200" b="0" dirty="0" smtClean="0"/>
              <a:t>«</a:t>
            </a:r>
            <a:r>
              <a:rPr lang="nb-NO" sz="3200" b="0" dirty="0" err="1" smtClean="0"/>
              <a:t>agencyfication</a:t>
            </a:r>
            <a:r>
              <a:rPr lang="nb-NO" sz="3200" b="0" dirty="0" smtClean="0"/>
              <a:t>» som utfordring for EØS-avtalen</a:t>
            </a:r>
            <a:endParaRPr lang="nb-NO" sz="3200" b="0" dirty="0"/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>
          <a:xfrm>
            <a:off x="1022920" y="1772816"/>
            <a:ext cx="7365504" cy="4464496"/>
          </a:xfrm>
        </p:spPr>
        <p:txBody>
          <a:bodyPr>
            <a:normAutofit/>
          </a:bodyPr>
          <a:lstStyle/>
          <a:p>
            <a:r>
              <a:rPr lang="nb-NO" sz="2400" i="1" dirty="0" smtClean="0"/>
              <a:t>Status </a:t>
            </a:r>
            <a:r>
              <a:rPr lang="nb-NO" sz="2400" i="1" dirty="0" err="1" smtClean="0"/>
              <a:t>quo</a:t>
            </a:r>
            <a:r>
              <a:rPr lang="nb-NO" sz="2400" i="1" dirty="0" smtClean="0"/>
              <a:t> </a:t>
            </a:r>
            <a:r>
              <a:rPr lang="nb-NO" sz="2400" dirty="0" smtClean="0"/>
              <a:t>ikke noe reelt alternativ</a:t>
            </a:r>
          </a:p>
          <a:p>
            <a:pPr lvl="1"/>
            <a:r>
              <a:rPr lang="nb-NO" sz="2000" dirty="0" smtClean="0"/>
              <a:t>Fortsatt nasjonal håndhevelse ikke noe alternativ: EFTA-statene må enten henge med på utviklingen eller hoppe av</a:t>
            </a:r>
            <a:endParaRPr lang="nb-NO" sz="2000" dirty="0" smtClean="0"/>
          </a:p>
          <a:p>
            <a:r>
              <a:rPr lang="nb-NO" sz="2400" dirty="0" smtClean="0"/>
              <a:t>Fremstøt for å sikre EFTA-statenes representanter stemmerett i EU-byråene kontant avvist av EU</a:t>
            </a:r>
          </a:p>
          <a:p>
            <a:pPr lvl="1"/>
            <a:r>
              <a:rPr lang="nb-NO" sz="2000" dirty="0" smtClean="0"/>
              <a:t>Også varianter av begrenset stemmerett i saker som gjelder EFTA-statene</a:t>
            </a:r>
          </a:p>
          <a:p>
            <a:r>
              <a:rPr lang="nb-NO" sz="2400" dirty="0" smtClean="0"/>
              <a:t>Grunnloven § 115 tillater </a:t>
            </a:r>
            <a:r>
              <a:rPr lang="nb-NO" sz="2400" dirty="0"/>
              <a:t>bare myndighetsoverføring til </a:t>
            </a:r>
            <a:r>
              <a:rPr lang="nb-NO" sz="2400" dirty="0" smtClean="0"/>
              <a:t>internasjonale sammenslutninger </a:t>
            </a:r>
            <a:r>
              <a:rPr lang="nb-NO" sz="2400" dirty="0"/>
              <a:t>som Norge er tilsluttet eller slutter seg </a:t>
            </a:r>
            <a:r>
              <a:rPr lang="nb-NO" sz="2400" dirty="0" smtClean="0"/>
              <a:t>til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nb-NO" smtClean="0"/>
              <a:t>Side </a:t>
            </a:r>
            <a:fld id="{06C54713-27B5-4268-B680-29C9FB350413}" type="slidenum">
              <a:rPr lang="nb-NO" smtClean="0"/>
              <a:pPr/>
              <a:t>3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1012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>
          <a:xfrm>
            <a:off x="1022920" y="620688"/>
            <a:ext cx="7365504" cy="1047253"/>
          </a:xfrm>
        </p:spPr>
        <p:txBody>
          <a:bodyPr/>
          <a:lstStyle/>
          <a:p>
            <a:r>
              <a:rPr lang="nb-NO" sz="3200" b="0" dirty="0" smtClean="0"/>
              <a:t>EUs </a:t>
            </a:r>
            <a:r>
              <a:rPr lang="nb-NO" sz="3200" b="0" dirty="0" smtClean="0"/>
              <a:t>«</a:t>
            </a:r>
            <a:r>
              <a:rPr lang="nb-NO" sz="3200" b="0" dirty="0" err="1" smtClean="0"/>
              <a:t>agencyfication</a:t>
            </a:r>
            <a:r>
              <a:rPr lang="nb-NO" sz="3200" b="0" dirty="0" smtClean="0"/>
              <a:t>» som utfordring for EØS-avtalen</a:t>
            </a:r>
            <a:endParaRPr lang="nb-NO" sz="3200" b="0" dirty="0"/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>
          <a:xfrm>
            <a:off x="1022920" y="1772816"/>
            <a:ext cx="7365504" cy="4464496"/>
          </a:xfrm>
        </p:spPr>
        <p:txBody>
          <a:bodyPr>
            <a:normAutofit/>
          </a:bodyPr>
          <a:lstStyle/>
          <a:p>
            <a:r>
              <a:rPr lang="nb-NO" sz="2200" dirty="0" smtClean="0"/>
              <a:t>«Løsningene»: </a:t>
            </a:r>
          </a:p>
          <a:p>
            <a:pPr marL="914400" lvl="1" indent="-457200">
              <a:buFont typeface="+mj-lt"/>
              <a:buAutoNum type="arabicPeriod"/>
            </a:pPr>
            <a:r>
              <a:rPr lang="nb-NO" sz="2200" dirty="0" smtClean="0"/>
              <a:t>Folkerettslige lovnader om nasjonale kopier av vedtak fra EU-byråer/Kommisjonen</a:t>
            </a:r>
          </a:p>
          <a:p>
            <a:pPr marL="914400" lvl="1" indent="-457200">
              <a:buFont typeface="+mj-lt"/>
              <a:buAutoNum type="arabicPeriod"/>
            </a:pPr>
            <a:r>
              <a:rPr lang="nb-NO" sz="2200" dirty="0"/>
              <a:t>Folkerettslige lovnader om nasjonale kopier av vedtak </a:t>
            </a:r>
            <a:r>
              <a:rPr lang="nb-NO" sz="2200" dirty="0" smtClean="0"/>
              <a:t>fra ESA</a:t>
            </a:r>
          </a:p>
          <a:p>
            <a:pPr marL="914400" lvl="1" indent="-457200">
              <a:buFont typeface="+mj-lt"/>
              <a:buAutoNum type="arabicPeriod"/>
            </a:pPr>
            <a:r>
              <a:rPr lang="nb-NO" sz="2200" dirty="0"/>
              <a:t>Et uskrevet unntak for myndighetsoverføring som vurderes som «lite inngripende»</a:t>
            </a:r>
          </a:p>
          <a:p>
            <a:pPr lvl="2" indent="-285750"/>
            <a:r>
              <a:rPr lang="nb-NO" sz="1800" dirty="0"/>
              <a:t>Enten til EU-byråer/Kommisjonen eller til ESA («kopivedtak</a:t>
            </a:r>
            <a:r>
              <a:rPr lang="nb-NO" sz="1800" dirty="0" smtClean="0"/>
              <a:t>»)</a:t>
            </a:r>
            <a:endParaRPr lang="nb-NO" sz="2200" dirty="0" smtClean="0"/>
          </a:p>
          <a:p>
            <a:pPr marL="914400" lvl="1" indent="-457200">
              <a:buFont typeface="+mj-lt"/>
              <a:buAutoNum type="arabicPeriod"/>
            </a:pPr>
            <a:r>
              <a:rPr lang="nb-NO" sz="2200" dirty="0" smtClean="0"/>
              <a:t>I tilfeller hvor myndighetsoverføringen er inngripende: Overnasjonale kopivedtak fra ESA med direkte virkning i norsk rett (Grl. § 115)</a:t>
            </a:r>
            <a:endParaRPr lang="nb-NO" sz="22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nb-NO" smtClean="0"/>
              <a:t>Side </a:t>
            </a:r>
            <a:fld id="{06C54713-27B5-4268-B680-29C9FB350413}" type="slidenum">
              <a:rPr lang="nb-NO" smtClean="0"/>
              <a:pPr/>
              <a:t>4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6205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>
          <a:xfrm>
            <a:off x="1022920" y="620689"/>
            <a:ext cx="7365504" cy="653914"/>
          </a:xfrm>
        </p:spPr>
        <p:txBody>
          <a:bodyPr/>
          <a:lstStyle/>
          <a:p>
            <a:r>
              <a:rPr lang="nb-NO" sz="3200" b="0" dirty="0" smtClean="0"/>
              <a:t>Konkret om ACER</a:t>
            </a:r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>
          <a:xfrm>
            <a:off x="1022920" y="1412776"/>
            <a:ext cx="7365504" cy="4359189"/>
          </a:xfrm>
        </p:spPr>
        <p:txBody>
          <a:bodyPr>
            <a:normAutofit lnSpcReduction="10000"/>
          </a:bodyPr>
          <a:lstStyle/>
          <a:p>
            <a:r>
              <a:rPr lang="nb-NO" sz="2200" dirty="0" smtClean="0"/>
              <a:t>Lagt opp til variant 2)</a:t>
            </a:r>
          </a:p>
          <a:p>
            <a:pPr lvl="1"/>
            <a:r>
              <a:rPr lang="nb-NO" sz="1800" dirty="0" err="1"/>
              <a:t>EFTAs</a:t>
            </a:r>
            <a:r>
              <a:rPr lang="nb-NO" sz="1800" dirty="0"/>
              <a:t> overvåkningsorgan gis kompetanse til å fatte vedtak på EØS/EFTA-siden i tilfeller hvor ACER kan fatte slikt vedtak i EU. </a:t>
            </a:r>
            <a:endParaRPr lang="nb-NO" sz="1800" dirty="0" smtClean="0"/>
          </a:p>
          <a:p>
            <a:pPr lvl="1"/>
            <a:r>
              <a:rPr lang="nb-NO" sz="1800" dirty="0" smtClean="0"/>
              <a:t>Vedtaket </a:t>
            </a:r>
            <a:r>
              <a:rPr lang="nb-NO" sz="1800" dirty="0"/>
              <a:t>skal rettes mot statlige myndigheter</a:t>
            </a:r>
            <a:r>
              <a:rPr lang="nb-NO" sz="1800" dirty="0" smtClean="0"/>
              <a:t>.</a:t>
            </a:r>
          </a:p>
          <a:p>
            <a:pPr lvl="1"/>
            <a:r>
              <a:rPr lang="nb-NO" sz="1800" dirty="0" smtClean="0"/>
              <a:t>Lovavdelingens opprinnelige vurdering: Vedtakene vil ikke </a:t>
            </a:r>
            <a:r>
              <a:rPr lang="nb-NO" sz="1800" dirty="0"/>
              <a:t>ha direkte internrettslig virkning i Norge, noe som videre betyr at det ikke foreligger myndighetsoverføring i Grunnlovens forstand</a:t>
            </a:r>
            <a:r>
              <a:rPr lang="nb-NO" sz="1800" dirty="0" smtClean="0"/>
              <a:t>.</a:t>
            </a:r>
          </a:p>
          <a:p>
            <a:r>
              <a:rPr lang="nb-NO" sz="2200" dirty="0" smtClean="0"/>
              <a:t>Men: Vedtakene adresseres til den nye Reguleringsenheten for Energi (RME), som skal være helt uavhengig av regjeringen</a:t>
            </a:r>
          </a:p>
          <a:p>
            <a:pPr lvl="1"/>
            <a:r>
              <a:rPr lang="nb-NO" sz="1800" dirty="0" err="1" smtClean="0"/>
              <a:t>RMEs</a:t>
            </a:r>
            <a:r>
              <a:rPr lang="nb-NO" sz="1800" dirty="0" smtClean="0"/>
              <a:t> plikt til å iverksette ESAs «kopivedtak» vil fremgå av norsk lov</a:t>
            </a:r>
          </a:p>
          <a:p>
            <a:pPr lvl="1"/>
            <a:r>
              <a:rPr lang="nb-NO" sz="1800" dirty="0" smtClean="0"/>
              <a:t>Det samme vil regjeringens plikt til ikke å legge seg opp i </a:t>
            </a:r>
            <a:r>
              <a:rPr lang="nb-NO" sz="1800" dirty="0" err="1" smtClean="0"/>
              <a:t>RMEs</a:t>
            </a:r>
            <a:r>
              <a:rPr lang="nb-NO" sz="1800" dirty="0" smtClean="0"/>
              <a:t> virksomhet</a:t>
            </a:r>
          </a:p>
          <a:p>
            <a:pPr marL="457200" lvl="1" indent="0">
              <a:buNone/>
            </a:pPr>
            <a:r>
              <a:rPr lang="nb-NO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nb-NO" sz="1800" dirty="0" smtClean="0">
                <a:cs typeface="Times New Roman" panose="02020603050405020304" pitchFamily="18" charset="0"/>
              </a:rPr>
              <a:t>Overføring av instruksjonsmyndighet og internrettslig virkning</a:t>
            </a:r>
            <a:endParaRPr lang="nb-NO" sz="1800" dirty="0" smtClean="0"/>
          </a:p>
          <a:p>
            <a:pPr lvl="1"/>
            <a:endParaRPr lang="nb-NO" sz="2200" dirty="0" smtClean="0"/>
          </a:p>
          <a:p>
            <a:pPr lvl="1"/>
            <a:endParaRPr lang="nb-NO" dirty="0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nb-NO" smtClean="0"/>
              <a:t>Side </a:t>
            </a:r>
            <a:fld id="{06C54713-27B5-4268-B680-29C9FB350413}" type="slidenum">
              <a:rPr lang="nb-NO" smtClean="0"/>
              <a:pPr/>
              <a:t>5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77550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>
          <a:xfrm>
            <a:off x="1022920" y="620689"/>
            <a:ext cx="7365504" cy="653914"/>
          </a:xfrm>
        </p:spPr>
        <p:txBody>
          <a:bodyPr/>
          <a:lstStyle/>
          <a:p>
            <a:r>
              <a:rPr lang="nb-NO" sz="3200" b="0" dirty="0" smtClean="0"/>
              <a:t>Konkret om ACER</a:t>
            </a:r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>
          <a:xfrm>
            <a:off x="1022920" y="1412776"/>
            <a:ext cx="7365504" cy="4359189"/>
          </a:xfrm>
        </p:spPr>
        <p:txBody>
          <a:bodyPr>
            <a:normAutofit/>
          </a:bodyPr>
          <a:lstStyle/>
          <a:p>
            <a:r>
              <a:rPr lang="nb-NO" sz="2200" dirty="0" smtClean="0"/>
              <a:t>Ny vurdering fra Lovavdelingen på trappene</a:t>
            </a:r>
          </a:p>
          <a:p>
            <a:r>
              <a:rPr lang="nb-NO" sz="2200" dirty="0" smtClean="0"/>
              <a:t>Mulig løsning: «lite inngripende»-vurdering</a:t>
            </a:r>
          </a:p>
          <a:p>
            <a:r>
              <a:rPr lang="nb-NO" sz="2200" dirty="0" smtClean="0"/>
              <a:t>Underliggende problem: «salamiproblemet»</a:t>
            </a:r>
          </a:p>
          <a:p>
            <a:pPr lvl="1"/>
            <a:endParaRPr lang="nb-NO" dirty="0" smtClean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nb-NO" smtClean="0"/>
              <a:t>Side </a:t>
            </a:r>
            <a:fld id="{06C54713-27B5-4268-B680-29C9FB350413}" type="slidenum">
              <a:rPr lang="nb-NO" smtClean="0"/>
              <a:pPr/>
              <a:t>6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98377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title"/>
          </p:nvPr>
        </p:nvSpPr>
        <p:spPr>
          <a:xfrm>
            <a:off x="1022920" y="620688"/>
            <a:ext cx="7365504" cy="1047253"/>
          </a:xfrm>
        </p:spPr>
        <p:txBody>
          <a:bodyPr/>
          <a:lstStyle/>
          <a:p>
            <a:r>
              <a:rPr lang="nb-NO" sz="3200" b="0" dirty="0" smtClean="0"/>
              <a:t>Bør Grunnloven § 115 endres?</a:t>
            </a:r>
          </a:p>
        </p:txBody>
      </p:sp>
      <p:sp>
        <p:nvSpPr>
          <p:cNvPr id="8" name="Plassholder for innhold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/>
              <a:t>Sondringen </a:t>
            </a:r>
            <a:r>
              <a:rPr lang="nb-NO" sz="2400" dirty="0"/>
              <a:t>mellom folkerettslig og internrettslig </a:t>
            </a:r>
            <a:r>
              <a:rPr lang="nb-NO" sz="2400" dirty="0" smtClean="0"/>
              <a:t>virkning fremstår som temmelig foreldet</a:t>
            </a:r>
          </a:p>
          <a:p>
            <a:r>
              <a:rPr lang="nb-NO" sz="2400" dirty="0" smtClean="0"/>
              <a:t>Endring av Grunnloven § 115 ble foreslått av Europautredningen, men deretter lagt bort</a:t>
            </a:r>
          </a:p>
          <a:p>
            <a:r>
              <a:rPr lang="nb-NO" sz="2400" dirty="0" smtClean="0"/>
              <a:t>Politisk svært sensitivt </a:t>
            </a:r>
          </a:p>
          <a:p>
            <a:r>
              <a:rPr lang="nb-NO" sz="2400" dirty="0"/>
              <a:t>R</a:t>
            </a:r>
            <a:r>
              <a:rPr lang="nb-NO" sz="2400" dirty="0" smtClean="0"/>
              <a:t>ettslig sterkt ønskelig med </a:t>
            </a:r>
            <a:r>
              <a:rPr lang="nb-NO" sz="2400" smtClean="0"/>
              <a:t>en avklaring</a:t>
            </a:r>
            <a:endParaRPr lang="nb-NO" sz="2400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smtClean="0"/>
              <a:t>Universitetet i Bergen</a:t>
            </a:r>
            <a:endParaRPr lang="nb-NO" dirty="0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37795928-792A-8644-A7CB-9CB5B84A69E9}" type="datetime1">
              <a:rPr lang="x-none" smtClean="0"/>
              <a:t>21.02.2018</a:t>
            </a:fld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nb-NO" smtClean="0"/>
              <a:t>Side </a:t>
            </a:r>
            <a:fld id="{06C54713-27B5-4268-B680-29C9FB350413}" type="slidenum">
              <a:rPr lang="nb-NO" smtClean="0"/>
              <a:pPr/>
              <a:t>7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7965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bunntekst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nb-NO" dirty="0" smtClean="0"/>
              <a:t>Universitetet i Bergen</a:t>
            </a:r>
            <a:endParaRPr lang="nb-NO" dirty="0"/>
          </a:p>
        </p:txBody>
      </p:sp>
      <p:pic>
        <p:nvPicPr>
          <p:cNvPr id="5" name="Bilde 4" descr="Miljofyrtarn_.png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0191" y="5949280"/>
            <a:ext cx="680803" cy="576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218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iB_norsk_rød-gen">
  <a:themeElements>
    <a:clrScheme name="UiB fargepalett">
      <a:dk1>
        <a:sysClr val="windowText" lastClr="000000"/>
      </a:dk1>
      <a:lt1>
        <a:srgbClr val="FFFFFF"/>
      </a:lt1>
      <a:dk2>
        <a:srgbClr val="716657"/>
      </a:dk2>
      <a:lt2>
        <a:srgbClr val="F5F5F5"/>
      </a:lt2>
      <a:accent1>
        <a:srgbClr val="DB3F3D"/>
      </a:accent1>
      <a:accent2>
        <a:srgbClr val="4EA0B7"/>
      </a:accent2>
      <a:accent3>
        <a:srgbClr val="789A5B"/>
      </a:accent3>
      <a:accent4>
        <a:srgbClr val="CDAB3F"/>
      </a:accent4>
      <a:accent5>
        <a:srgbClr val="705686"/>
      </a:accent5>
      <a:accent6>
        <a:srgbClr val="847268"/>
      </a:accent6>
      <a:hlink>
        <a:srgbClr val="4EA0B7"/>
      </a:hlink>
      <a:folHlink>
        <a:srgbClr val="004C70"/>
      </a:folHlink>
    </a:clrScheme>
    <a:fontScheme name="2015-NyMal-master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UiB_norsk_rød-gen.potx</Template>
  <TotalTime>1294</TotalTime>
  <Words>467</Words>
  <Application>Microsoft Office PowerPoint</Application>
  <PresentationFormat>On-screen Show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Adobe Garamond Pro</vt:lpstr>
      <vt:lpstr>Arial</vt:lpstr>
      <vt:lpstr>Calibri</vt:lpstr>
      <vt:lpstr>Myriad Pro</vt:lpstr>
      <vt:lpstr>Times New Roman</vt:lpstr>
      <vt:lpstr>UiB_norsk_rød-gen</vt:lpstr>
      <vt:lpstr>Grunnlovens grenseland  Energiunionen og grunnloven</vt:lpstr>
      <vt:lpstr>Bakgrunn: EUs «agencyfication»</vt:lpstr>
      <vt:lpstr>EUs «agencyfication» som utfordring for EØS-avtalen</vt:lpstr>
      <vt:lpstr>EUs «agencyfication» som utfordring for EØS-avtalen</vt:lpstr>
      <vt:lpstr>Konkret om ACER</vt:lpstr>
      <vt:lpstr>Konkret om ACER</vt:lpstr>
      <vt:lpstr>Bør Grunnloven § 115 endres?</vt:lpstr>
      <vt:lpstr>PowerPoint Presentation</vt:lpstr>
    </vt:vector>
  </TitlesOfParts>
  <Company>UiB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Helge Grønhaug</dc:creator>
  <cp:lastModifiedBy>Halvard Haukeland Fredriksen</cp:lastModifiedBy>
  <cp:revision>373</cp:revision>
  <dcterms:created xsi:type="dcterms:W3CDTF">2015-10-30T09:38:42Z</dcterms:created>
  <dcterms:modified xsi:type="dcterms:W3CDTF">2018-02-21T13:22:43Z</dcterms:modified>
</cp:coreProperties>
</file>