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1"/>
  </p:notesMasterIdLst>
  <p:sldIdLst>
    <p:sldId id="280" r:id="rId2"/>
    <p:sldId id="282" r:id="rId3"/>
    <p:sldId id="301" r:id="rId4"/>
    <p:sldId id="293" r:id="rId5"/>
    <p:sldId id="294" r:id="rId6"/>
    <p:sldId id="268" r:id="rId7"/>
    <p:sldId id="267" r:id="rId8"/>
    <p:sldId id="272" r:id="rId9"/>
    <p:sldId id="260" r:id="rId10"/>
    <p:sldId id="274" r:id="rId11"/>
    <p:sldId id="273" r:id="rId12"/>
    <p:sldId id="275" r:id="rId13"/>
    <p:sldId id="258" r:id="rId14"/>
    <p:sldId id="259" r:id="rId15"/>
    <p:sldId id="270" r:id="rId16"/>
    <p:sldId id="281" r:id="rId17"/>
    <p:sldId id="285" r:id="rId18"/>
    <p:sldId id="299" r:id="rId19"/>
    <p:sldId id="288" r:id="rId20"/>
    <p:sldId id="287" r:id="rId21"/>
    <p:sldId id="279" r:id="rId22"/>
    <p:sldId id="304" r:id="rId23"/>
    <p:sldId id="297" r:id="rId24"/>
    <p:sldId id="302" r:id="rId25"/>
    <p:sldId id="296" r:id="rId26"/>
    <p:sldId id="290" r:id="rId27"/>
    <p:sldId id="303" r:id="rId28"/>
    <p:sldId id="305" r:id="rId29"/>
    <p:sldId id="300" r:id="rId30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23873" autoAdjust="0"/>
    <p:restoredTop sz="94660"/>
  </p:normalViewPr>
  <p:slideViewPr>
    <p:cSldViewPr snapToObjects="1">
      <p:cViewPr>
        <p:scale>
          <a:sx n="75" d="100"/>
          <a:sy n="75" d="100"/>
        </p:scale>
        <p:origin x="-122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2A191-38EF-F34E-A435-32EAD3C8BE26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C79FE-C5F2-EC46-8FED-BE1615C42DAD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noProof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1</a:t>
            </a:fld>
            <a:endParaRPr lang="nb-N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C79FE-C5F2-EC46-8FED-BE1615C42DAD}" type="slidenum">
              <a:rPr lang="nb-NO" smtClean="0"/>
              <a:pPr/>
              <a:t>25</a:t>
            </a:fld>
            <a:endParaRPr lang="nb-N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dirty="0" smtClean="0"/>
              <a:t>. </a:t>
            </a:r>
          </a:p>
          <a:p>
            <a:r>
              <a:rPr lang="nb-NO" dirty="0" err="1" smtClean="0"/>
              <a:t>Statnett</a:t>
            </a:r>
            <a:r>
              <a:rPr lang="nb-NO" dirty="0" smtClean="0"/>
              <a:t> sier selv i sin utredning at det er usikkert hvorvidt de europeiske utslippene vil reduseres som følge av flere kabler til utlandet. </a:t>
            </a:r>
          </a:p>
          <a:p>
            <a:pPr eaLnBrk="1" hangingPunct="1"/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26</a:t>
            </a:fld>
            <a:endParaRPr lang="nb-N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2</a:t>
            </a:fld>
            <a:endParaRPr lang="nb-N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 </a:t>
            </a:r>
            <a:r>
              <a:rPr lang="nb-NO" dirty="0" err="1" smtClean="0"/>
              <a:t>Opo</a:t>
            </a:r>
            <a:r>
              <a:rPr lang="nb-NO" dirty="0" smtClean="0"/>
              <a:t> mellom Skåre og Odda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C79FE-C5F2-EC46-8FED-BE1615C42DAD}" type="slidenum">
              <a:rPr lang="nb-NO" smtClean="0"/>
              <a:pPr/>
              <a:t>7</a:t>
            </a:fld>
            <a:endParaRPr lang="nb-N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Øytesevassdraget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C79FE-C5F2-EC46-8FED-BE1615C42DAD}" type="slidenum">
              <a:rPr lang="nb-NO" smtClean="0"/>
              <a:pPr/>
              <a:t>9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Tjenester uten prislapp</a:t>
            </a:r>
          </a:p>
          <a:p>
            <a:r>
              <a:rPr lang="nb-NO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Selv om velferden og livskvaliteten vår er helt avhengig av økosystemtjenester, er mange av dem fellesgoder som ikke omsettes i markeder. De fleste økosystemtjenester har ikke noen markedspris eller prislapp som vi må betale her og nå. Viktige funksjoner i naturen kan dermed bli oversett og ikke tilstrekkelig verdsatt når det tas beslutninger som berører disse, og kostnadene av naturødeleggelser blir derfor først synlige i etterkant av utnyttelse av naturens ressurser.</a:t>
            </a:r>
            <a:endParaRPr lang="nb-NO" noProof="0" dirty="0" smtClean="0"/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C79FE-C5F2-EC46-8FED-BE1615C42DAD}" type="slidenum">
              <a:rPr lang="nb-NO" smtClean="0"/>
              <a:pPr/>
              <a:t>10</a:t>
            </a:fld>
            <a:endParaRPr lang="nb-N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/>
              <a:t>Dette må får betydning for </a:t>
            </a:r>
            <a:r>
              <a:rPr lang="nb-NO" sz="1200" dirty="0" err="1" smtClean="0"/>
              <a:t>Vilkårsrevisjonene</a:t>
            </a:r>
            <a:r>
              <a:rPr lang="nb-NO" sz="1200" dirty="0" smtClean="0"/>
              <a:t>.</a:t>
            </a:r>
            <a:endParaRPr lang="nb-NO" sz="1200" smtClean="0"/>
          </a:p>
          <a:p>
            <a:pPr eaLnBrk="1" hangingPunct="1"/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Miljødesign – men ikke god nok: </a:t>
            </a:r>
            <a:endParaRPr lang="nb-NO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God miljødesign er mer enn bare laksetrapper og tilpasninger for fisk i vassdragene. God miljødesign skal sikre alt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artsmangfold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knyttet til vassdraget inkludert sikring og styrking av tilgrensende naturtyper. Særlig viktig er dette for også å kunne sikre sårbare og verdifulle naturtyper for biologisk mangfold, som flommarkskoger, fossesprøytsoner, sumpskoger og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elvedeltaer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Per i dag er kunnskapen om disse utfordringene alt for dårlig og viljen til å gjøre grundige nok undersøkelser er ikke til stede i energibransjen. Sektoransvaret for miljø er ikke etablert innenfor energisektoren, noe som gjør at nye kabler og effektkjøring ikke er en bærekraftig løsning slik vi kjenner det i dag.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i dag er det kun en art – laks – som er mål for begrepet «God miljødesign» og som danner grunnlaget for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Cedrens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«Håndbok for miljødesign i regulerte laksevassdrag» (NINA Temahefte 52 – 2013). Å forbedre miljøforholdene for laks er vel og bra, men det er et svært stort </a:t>
            </a:r>
            <a:r>
              <a:rPr lang="nb-NO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artsmangfold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tillegg som lever i og inntil norske vassdrag. Noen får trolig bedret sine forhold av tiltakene myntet på laks, men langt fra alle. Derfor må kunnskapen økes betydelig 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dirty="0" smtClean="0"/>
              <a:t>Monstermaster i Hardanger var opprinnelig begrunnet i forsyningssikkerhet til Sør-Vestlandet. Uavhengige granskninger viste at både </a:t>
            </a:r>
            <a:r>
              <a:rPr lang="nb-NO" dirty="0" err="1" smtClean="0"/>
              <a:t>Statnett</a:t>
            </a:r>
            <a:r>
              <a:rPr lang="nb-NO" dirty="0" smtClean="0"/>
              <a:t>,, NVE og Regneringa tok feil. Landstrøm til oljeplattformene og Utenlandskabler var motivet.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Planer om stadig mer utbygging av vind- og vannkraft bekymrer. Arealbeslag og arealforringelser er den største årsak til tap av arter, viser svensk forskning. Også i Norge er det påvist at arealendringer er den største trusselen mot arter og naturtyper.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Videre omfattende utbygging av mer vannkraft og landbasert vindkraft i Norge vil ha store negative konsekvenser for naturmiljø, biologisk mangfold, landskap, reindrift og friluftsliv. 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 er også grunn til å stille store spørsmål ved begrunnelsen for at regjeringen i bestilling 9. februar 2017 til NVE har bedt om utredning for storstilt utbygging av ny vindkraft.</a:t>
            </a:r>
          </a:p>
          <a:p>
            <a:pPr eaLnBrk="1" hangingPunct="1"/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B40FD-16D4-42D7-9B84-4A7B82A3CFBF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65405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457200" y="928688"/>
            <a:ext cx="4038600" cy="51974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928688"/>
            <a:ext cx="4038600" cy="519747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0892B-EC55-475E-9C20-A990C5AC100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2B1B8-2F5A-1542-86D2-6666547CA0C4}" type="datetimeFigureOut">
              <a:rPr lang="nb-NO" smtClean="0"/>
              <a:pPr/>
              <a:t>2/6/18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D781D-E176-244C-BF60-50ED56125DF6}" type="slidenum">
              <a:rPr lang="nb-NO" smtClean="0"/>
              <a:pPr/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2538320"/>
          </a:xfrm>
          <a:noFill/>
        </p:spPr>
        <p:txBody>
          <a:bodyPr>
            <a:normAutofit/>
          </a:bodyPr>
          <a:lstStyle/>
          <a:p>
            <a:r>
              <a:rPr lang="nb-NO" b="1" dirty="0" smtClean="0"/>
              <a:t>Nei til salg av vårt arvesølv - ACER og konsekvenser for natur og </a:t>
            </a:r>
            <a:r>
              <a:rPr lang="nb-NO" b="1" dirty="0" smtClean="0"/>
              <a:t>klima</a:t>
            </a:r>
            <a:r>
              <a:rPr lang="nb-NO" b="1" i="1" dirty="0" smtClean="0">
                <a:solidFill>
                  <a:srgbClr val="49831F"/>
                </a:solidFill>
              </a:rPr>
              <a:t/>
            </a:r>
            <a:br>
              <a:rPr lang="nb-NO" b="1" i="1" dirty="0" smtClean="0">
                <a:solidFill>
                  <a:srgbClr val="49831F"/>
                </a:solidFill>
              </a:rPr>
            </a:br>
            <a:endParaRPr lang="nb-NO" b="1" i="1" dirty="0" smtClean="0">
              <a:solidFill>
                <a:srgbClr val="49831F"/>
              </a:solidFill>
            </a:endParaRP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80120" y="2667000"/>
            <a:ext cx="8412360" cy="3886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b-NO" sz="2200" i="1" dirty="0" smtClean="0"/>
              <a:t>Av Erling Solvang, Naturvernforbundets  landstyremedlem fra Nordland</a:t>
            </a:r>
            <a:endParaRPr lang="nb-NO" sz="2400" b="1" dirty="0" smtClean="0"/>
          </a:p>
          <a:p>
            <a:pPr>
              <a:buNone/>
            </a:pPr>
            <a:endParaRPr lang="nb-NO" sz="2400" b="1" dirty="0" smtClean="0"/>
          </a:p>
          <a:p>
            <a:pPr>
              <a:buNone/>
            </a:pPr>
            <a:r>
              <a:rPr lang="nb-NO" sz="2400" b="1" dirty="0" smtClean="0"/>
              <a:t>Naturvernforbundets formål er å se til at menneskelig aktivitet  </a:t>
            </a:r>
          </a:p>
          <a:p>
            <a:pPr>
              <a:buFont typeface="Wingdings" charset="2"/>
              <a:buChar char="§"/>
            </a:pPr>
            <a:r>
              <a:rPr lang="nb-NO" sz="4000" b="1" dirty="0" smtClean="0"/>
              <a:t>ikke overskrider naturens tolegrense </a:t>
            </a:r>
          </a:p>
          <a:p>
            <a:pPr>
              <a:buFont typeface="Wingdings" charset="2"/>
              <a:buChar char="§"/>
            </a:pPr>
            <a:r>
              <a:rPr lang="nb-NO" sz="4000" b="1" dirty="0" smtClean="0"/>
              <a:t>eller skader naturens tjenester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534400" y="1371600"/>
            <a:ext cx="152400" cy="4754563"/>
          </a:xfrm>
        </p:spPr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000" dirty="0" smtClean="0"/>
              <a:t>Direktør i Norsk Industri, Stein Lier-Hansen ledet utvalget om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dirty="0" smtClean="0"/>
              <a:t>Økosystemtjenester 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Autofit/>
          </a:bodyPr>
          <a:lstStyle/>
          <a:p>
            <a:r>
              <a:rPr sz="4000" dirty="0" smtClean="0"/>
              <a:t>Økosystemenes direkte og indirekte bidrag til menneskelig velferd </a:t>
            </a:r>
            <a:endParaRPr lang="nb-NO" sz="4000" dirty="0" smtClean="0"/>
          </a:p>
          <a:p>
            <a:r>
              <a:rPr sz="4000" dirty="0" smtClean="0"/>
              <a:t>Biologisk mangfold</a:t>
            </a:r>
            <a:r>
              <a:rPr lang="nb-NO" sz="4000" dirty="0" smtClean="0"/>
              <a:t> (planter og dyr)</a:t>
            </a:r>
            <a:r>
              <a:rPr sz="4000" dirty="0" smtClean="0"/>
              <a:t> er et vesentlig element for alle naturgoder</a:t>
            </a:r>
            <a:r>
              <a:rPr lang="nb-NO" sz="4000" dirty="0" smtClean="0"/>
              <a:t> </a:t>
            </a:r>
          </a:p>
        </p:txBody>
      </p:sp>
      <p:pic>
        <p:nvPicPr>
          <p:cNvPr id="4" name="Picture 3" descr="180125Reindrif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1828800"/>
            <a:ext cx="3949672" cy="2226627"/>
          </a:xfrm>
          <a:prstGeom prst="rect">
            <a:avLst/>
          </a:prstGeom>
        </p:spPr>
      </p:pic>
      <p:pic>
        <p:nvPicPr>
          <p:cNvPr id="5" name="Picture 4" descr="180125Biologisk mangfo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114799"/>
            <a:ext cx="3809999" cy="253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Økosystemtjenester kan være produkter som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dirty="0" smtClean="0"/>
              <a:t>mat, </a:t>
            </a:r>
          </a:p>
          <a:p>
            <a:r>
              <a:rPr lang="nb-NO" dirty="0" smtClean="0"/>
              <a:t>medisiner, </a:t>
            </a:r>
          </a:p>
          <a:p>
            <a:r>
              <a:rPr lang="nb-NO" dirty="0" smtClean="0"/>
              <a:t>fiber og brensel,</a:t>
            </a:r>
          </a:p>
          <a:p>
            <a:r>
              <a:rPr lang="nb-NO" dirty="0" smtClean="0"/>
              <a:t>fellesgoder som vannrensing, </a:t>
            </a:r>
          </a:p>
          <a:p>
            <a:r>
              <a:rPr lang="nb-NO" dirty="0" smtClean="0"/>
              <a:t>frisk luft, </a:t>
            </a:r>
          </a:p>
          <a:p>
            <a:r>
              <a:rPr lang="nb-NO" dirty="0" smtClean="0"/>
              <a:t>nedbrytning av avfall (mikroorganismer), </a:t>
            </a:r>
          </a:p>
          <a:p>
            <a:r>
              <a:rPr lang="nb-NO" dirty="0" smtClean="0"/>
              <a:t>pollinering av planter (humler og bier), </a:t>
            </a:r>
          </a:p>
          <a:p>
            <a:r>
              <a:rPr lang="nb-NO" dirty="0" smtClean="0"/>
              <a:t>samt rekreasjonsverdier som utsikt og turterreng.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80123-kaftlinj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4165092"/>
            <a:ext cx="4724400" cy="3109874"/>
          </a:xfrm>
        </p:spPr>
      </p:pic>
      <p:pic>
        <p:nvPicPr>
          <p:cNvPr id="9" name="Picture 8" descr="180121Demn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5092"/>
            <a:ext cx="4597400" cy="3448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smtClean="0"/>
              <a:t>Sol-, vind</a:t>
            </a:r>
            <a:r>
              <a:rPr lang="nb-NO" dirty="0" smtClean="0"/>
              <a:t>-</a:t>
            </a:r>
            <a:r>
              <a:rPr dirty="0" smtClean="0"/>
              <a:t> og vannkraft defineres ikke som økosystemtjenest</a:t>
            </a:r>
            <a:r>
              <a:rPr lang="nb-NO" dirty="0" smtClean="0"/>
              <a:t>er</a:t>
            </a:r>
            <a:br>
              <a:rPr lang="nb-NO" dirty="0" smtClean="0"/>
            </a:br>
            <a:endParaRPr lang="nb-NO" dirty="0"/>
          </a:p>
        </p:txBody>
      </p:sp>
      <p:pic>
        <p:nvPicPr>
          <p:cNvPr id="7" name="Picture 6" descr="180125solceller-xP19EdgGHJ4kSjhHcbRIH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0144"/>
            <a:ext cx="4419600" cy="3056889"/>
          </a:xfrm>
          <a:prstGeom prst="rect">
            <a:avLst/>
          </a:prstGeom>
        </p:spPr>
      </p:pic>
      <p:pic>
        <p:nvPicPr>
          <p:cNvPr id="8" name="Picture 7" descr="180120Vindindustr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590144"/>
            <a:ext cx="4724400" cy="3030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599"/>
            <a:ext cx="7772400" cy="381001"/>
          </a:xfrm>
        </p:spPr>
        <p:txBody>
          <a:bodyPr>
            <a:normAutofit fontScale="90000"/>
          </a:bodyPr>
          <a:lstStyle/>
          <a:p>
            <a:r>
              <a:rPr dirty="0" smtClean="0"/>
              <a:t/>
            </a:r>
            <a:br>
              <a:rPr dirty="0" smtClean="0"/>
            </a:b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599"/>
            <a:ext cx="6400800" cy="5867401"/>
          </a:xfrm>
        </p:spPr>
        <p:txBody>
          <a:bodyPr>
            <a:normAutofit/>
          </a:bodyPr>
          <a:lstStyle/>
          <a:p>
            <a:r>
              <a:rPr dirty="0" smtClean="0">
                <a:solidFill>
                  <a:srgbClr val="562111"/>
                </a:solidFill>
                <a:latin typeface="GillSansMT"/>
              </a:rPr>
              <a:t>Norge: Hva truer artene på rødlista? </a:t>
            </a:r>
            <a:endParaRPr dirty="0" smtClean="0"/>
          </a:p>
          <a:p>
            <a:r>
              <a:rPr sz="1200" dirty="0" smtClean="0">
                <a:latin typeface="GillSansMT"/>
              </a:rPr>
              <a:t>Kålås et al. 2010 Rødlis </a:t>
            </a:r>
            <a:endParaRPr dirty="0" smtClean="0"/>
          </a:p>
          <a:p>
            <a:endParaRPr lang="nb-NO" dirty="0"/>
          </a:p>
        </p:txBody>
      </p:sp>
      <p:pic>
        <p:nvPicPr>
          <p:cNvPr id="4" name="Picture 3" descr="180125på rødlist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599"/>
            <a:ext cx="7772400" cy="381001"/>
          </a:xfrm>
        </p:spPr>
        <p:txBody>
          <a:bodyPr>
            <a:normAutofit fontScale="90000"/>
          </a:bodyPr>
          <a:lstStyle/>
          <a:p>
            <a:r>
              <a:rPr dirty="0" smtClean="0"/>
              <a:t/>
            </a:r>
            <a:br>
              <a:rPr dirty="0" smtClean="0"/>
            </a:b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599"/>
            <a:ext cx="8077200" cy="5867401"/>
          </a:xfrm>
        </p:spPr>
        <p:txBody>
          <a:bodyPr>
            <a:normAutofit/>
          </a:bodyPr>
          <a:lstStyle/>
          <a:p>
            <a:r>
              <a:rPr lang="nb-NO" sz="5000" b="1" dirty="0" smtClean="0">
                <a:solidFill>
                  <a:schemeClr val="tx1"/>
                </a:solidFill>
              </a:rPr>
              <a:t>Arter av planter og dyr</a:t>
            </a:r>
            <a:r>
              <a:rPr sz="5000" b="1" dirty="0" smtClean="0">
                <a:solidFill>
                  <a:schemeClr val="tx1"/>
                </a:solidFill>
              </a:rPr>
              <a:t> </a:t>
            </a:r>
            <a:r>
              <a:rPr lang="nb-NO" sz="5000" b="1" dirty="0" smtClean="0">
                <a:solidFill>
                  <a:schemeClr val="tx1"/>
                </a:solidFill>
              </a:rPr>
              <a:t>dør</a:t>
            </a:r>
            <a:endParaRPr sz="5000" b="1" dirty="0" smtClean="0">
              <a:solidFill>
                <a:schemeClr val="tx1"/>
              </a:solidFill>
            </a:endParaRPr>
          </a:p>
          <a:p>
            <a:r>
              <a:rPr b="1" dirty="0">
                <a:solidFill>
                  <a:schemeClr val="tx1"/>
                </a:solidFill>
              </a:rPr>
              <a:t>20 % av artene er på rødlista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endParaRPr lang="nb-NO" b="1" dirty="0" smtClean="0">
              <a:solidFill>
                <a:schemeClr val="tx1"/>
              </a:solidFill>
            </a:endParaRPr>
          </a:p>
          <a:p>
            <a:r>
              <a:rPr b="1" dirty="0" smtClean="0">
                <a:solidFill>
                  <a:schemeClr val="tx1"/>
                </a:solidFill>
              </a:rPr>
              <a:t>Arealendringer </a:t>
            </a:r>
            <a:r>
              <a:rPr b="1" dirty="0">
                <a:solidFill>
                  <a:schemeClr val="tx1"/>
                </a:solidFill>
              </a:rPr>
              <a:t>desidert største </a:t>
            </a:r>
            <a:r>
              <a:rPr b="1" dirty="0" smtClean="0">
                <a:solidFill>
                  <a:schemeClr val="tx1"/>
                </a:solidFill>
              </a:rPr>
              <a:t>trussel</a:t>
            </a:r>
            <a:endParaRPr lang="nb-NO" b="1" dirty="0" smtClean="0">
              <a:solidFill>
                <a:schemeClr val="tx1"/>
              </a:solidFill>
            </a:endParaRPr>
          </a:p>
          <a:p>
            <a:r>
              <a:rPr b="1" dirty="0" smtClean="0">
                <a:solidFill>
                  <a:schemeClr val="tx1"/>
                </a:solidFill>
              </a:rPr>
              <a:t> </a:t>
            </a:r>
          </a:p>
          <a:p>
            <a:endParaRPr lang="nb-NO" dirty="0"/>
          </a:p>
        </p:txBody>
      </p:sp>
      <p:pic>
        <p:nvPicPr>
          <p:cNvPr id="4" name="Picture 3" descr="180125Fjellv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2400"/>
            <a:ext cx="9144000" cy="206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6400800"/>
            <a:ext cx="3429000" cy="457200"/>
          </a:xfrm>
        </p:spPr>
        <p:txBody>
          <a:bodyPr>
            <a:normAutofit fontScale="90000"/>
          </a:bodyPr>
          <a:lstStyle/>
          <a:p>
            <a:r>
              <a:rPr lang="nb-NO" sz="2800" dirty="0" smtClean="0">
                <a:solidFill>
                  <a:schemeClr val="bg1"/>
                </a:solidFill>
              </a:rPr>
              <a:t>Laksefossen i Vefsna</a:t>
            </a:r>
            <a:endParaRPr lang="nb-NO" sz="2800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 descr="Laksforsen_Vefsna_Der Checkerboy_Wikimed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0200" y="5541387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smtClean="0"/>
              <a:t>Laksfossen i Vefsna</a:t>
            </a:r>
            <a:endParaRPr lang="nb-NO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62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 smtClean="0"/>
              <a:t>Vassdragsnaturen er </a:t>
            </a:r>
            <a:r>
              <a:rPr lang="nb-NO" sz="4800" b="1" dirty="0" smtClean="0"/>
              <a:t>vår</a:t>
            </a:r>
            <a:r>
              <a:rPr lang="nb-NO" sz="4800" dirty="0" smtClean="0"/>
              <a:t> regnskog</a:t>
            </a:r>
            <a:br>
              <a:rPr lang="nb-NO" sz="4800" dirty="0" smtClean="0"/>
            </a:br>
            <a:r>
              <a:rPr lang="nb-NO" sz="4800" dirty="0" smtClean="0"/>
              <a:t>Det er </a:t>
            </a:r>
            <a:r>
              <a:rPr lang="nb-NO" sz="4800" b="1" dirty="0" smtClean="0"/>
              <a:t>naturen</a:t>
            </a:r>
            <a:r>
              <a:rPr lang="nb-NO" sz="4800" dirty="0" smtClean="0"/>
              <a:t> som er vårt </a:t>
            </a:r>
            <a:r>
              <a:rPr lang="nb-NO" sz="4800" b="1" dirty="0" smtClean="0"/>
              <a:t>arvesølv</a:t>
            </a:r>
            <a:r>
              <a:rPr lang="nb-NO" sz="4800" dirty="0" smtClean="0"/>
              <a:t> </a:t>
            </a:r>
            <a:endParaRPr lang="nb-NO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6540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b-NO" b="1" dirty="0" smtClean="0">
                <a:solidFill>
                  <a:srgbClr val="49831F"/>
                </a:solidFill>
              </a:rPr>
              <a:t>Balansekraft - Brå døgnvise endringer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692696"/>
            <a:ext cx="8507288" cy="5400600"/>
          </a:xfrm>
        </p:spPr>
        <p:txBody>
          <a:bodyPr/>
          <a:lstStyle/>
          <a:p>
            <a:pPr eaLnBrk="1" hangingPunct="1"/>
            <a:endParaRPr dirty="0" smtClean="0"/>
          </a:p>
          <a:p>
            <a:pPr eaLnBrk="1" hangingPunct="1"/>
            <a:endParaRPr lang="nb-NO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r>
              <a:rPr lang="nb-NO" dirty="0" smtClean="0"/>
              <a:t> </a:t>
            </a:r>
            <a:endParaRPr dirty="0" smtClean="0"/>
          </a:p>
          <a:p>
            <a:pPr lvl="1">
              <a:buNone/>
            </a:pPr>
            <a:r>
              <a:rPr lang="nb-NO" dirty="0" smtClean="0"/>
              <a:t>     </a:t>
            </a:r>
            <a:endParaRPr lang="nb-NO" dirty="0"/>
          </a:p>
        </p:txBody>
      </p:sp>
      <p:pic>
        <p:nvPicPr>
          <p:cNvPr id="9" name="Picture 8" descr="180120SluseneÅp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8688"/>
            <a:ext cx="4770959" cy="3581400"/>
          </a:xfrm>
          <a:prstGeom prst="rect">
            <a:avLst/>
          </a:prstGeom>
        </p:spPr>
      </p:pic>
      <p:pic>
        <p:nvPicPr>
          <p:cNvPr id="8" name="Picture 7" descr="180120BråEndring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0" y="928688"/>
            <a:ext cx="6350000" cy="3581400"/>
          </a:xfrm>
          <a:prstGeom prst="rect">
            <a:avLst/>
          </a:prstGeom>
        </p:spPr>
      </p:pic>
      <p:pic>
        <p:nvPicPr>
          <p:cNvPr id="10" name="Picture 9" descr="180120DrpeGytefis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966" y="4421125"/>
            <a:ext cx="4712166" cy="28178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70958" y="4510088"/>
            <a:ext cx="4193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Vassdragsnaturen får betydelig mer effektkjøring </a:t>
            </a:r>
            <a:r>
              <a:rPr lang="nb-NO" sz="2400" dirty="0" smtClean="0"/>
              <a:t>som følge av økt kraftutveksling gjennom Utenlandskablene.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116672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nb-NO" b="1" dirty="0" smtClean="0">
                <a:solidFill>
                  <a:srgbClr val="49831F"/>
                </a:solidFill>
              </a:rPr>
              <a:t>Konsekvenser av effektkjøring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507288" cy="4493096"/>
          </a:xfrm>
        </p:spPr>
        <p:txBody>
          <a:bodyPr/>
          <a:lstStyle/>
          <a:p>
            <a:r>
              <a:rPr lang="nb-NO" sz="2000" i="1" dirty="0" smtClean="0"/>
              <a:t>Stranding av ungfisk, fisk under gyting, insekter og bunndyr, og det medfører reduserte bestander og biologisk produksjon i vassdragene. </a:t>
            </a:r>
          </a:p>
          <a:p>
            <a:r>
              <a:rPr lang="nb-NO" sz="2000" i="1" dirty="0" smtClean="0"/>
              <a:t>Negative effekter på livsvilkårene til bever og oter, mens </a:t>
            </a:r>
            <a:r>
              <a:rPr lang="nb-NO" sz="2000" i="1" dirty="0" err="1" smtClean="0"/>
              <a:t>bunndyr-</a:t>
            </a:r>
            <a:r>
              <a:rPr lang="nb-NO" sz="2000" i="1" dirty="0" smtClean="0"/>
              <a:t> og fiskespisende fugler kan oppnå både økt/redusert næringstilgang. </a:t>
            </a:r>
          </a:p>
          <a:p>
            <a:r>
              <a:rPr lang="nb-NO" sz="2000" i="1" dirty="0" smtClean="0"/>
              <a:t>Effektkjøring vil kunne komme i konflikt med intensjonene i dagens miljølovgivning – spesielt Vannforskriften og Naturmangfoldloven. </a:t>
            </a:r>
          </a:p>
          <a:p>
            <a:r>
              <a:rPr lang="nb-NO" sz="2000" i="1" dirty="0" smtClean="0"/>
              <a:t>Det er forsket mye på konsekvenser og avbøtende tiltak i laksevassdrag</a:t>
            </a:r>
          </a:p>
          <a:p>
            <a:r>
              <a:rPr lang="nb-NO" sz="2000" i="1" dirty="0" smtClean="0"/>
              <a:t>Kunnskapsmangelen er betydelig for innlandsfisk og akvatiske økosystemer i innlandet.</a:t>
            </a:r>
          </a:p>
          <a:p>
            <a:r>
              <a:rPr lang="nb-NO" sz="2000" i="1" dirty="0" smtClean="0"/>
              <a:t>Ofte og større variasjon i vannstand i magasin kan føre til mer usikker is til ulempe for både folk og dyr.  </a:t>
            </a:r>
          </a:p>
          <a:p>
            <a:pPr eaLnBrk="1" hangingPunct="1"/>
            <a:endParaRPr dirty="0" smtClean="0"/>
          </a:p>
          <a:p>
            <a:pPr eaLnBrk="1" hangingPunct="1"/>
            <a:endParaRPr lang="nb-NO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 flipH="1">
            <a:off x="8686799" y="381000"/>
            <a:ext cx="45719" cy="5745163"/>
          </a:xfrm>
        </p:spPr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1533526"/>
          </a:xfrm>
        </p:spPr>
        <p:txBody>
          <a:bodyPr>
            <a:normAutofit/>
          </a:bodyPr>
          <a:lstStyle/>
          <a:p>
            <a:r>
              <a:rPr lang="nb-NO" b="1" dirty="0" smtClean="0"/>
              <a:t>Sterke krav i lovverk om at natur og miljøkonsekvenser skal utredes 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76402"/>
            <a:ext cx="8686800" cy="4449762"/>
          </a:xfrm>
        </p:spPr>
        <p:txBody>
          <a:bodyPr>
            <a:normAutofit lnSpcReduction="10000"/>
          </a:bodyPr>
          <a:lstStyle/>
          <a:p>
            <a:r>
              <a:rPr lang="nb-NO" sz="4000" dirty="0" smtClean="0"/>
              <a:t>Naturmangfoldloven</a:t>
            </a:r>
            <a:r>
              <a:rPr lang="nb-NO" sz="4000" i="1" dirty="0" smtClean="0"/>
              <a:t> </a:t>
            </a:r>
          </a:p>
          <a:p>
            <a:r>
              <a:rPr lang="nb-NO" sz="4000" i="1" dirty="0" smtClean="0"/>
              <a:t>Plan- og bygningsloven; krav til konsekvensutredning etter </a:t>
            </a:r>
            <a:r>
              <a:rPr lang="nb-NO" sz="4000" i="1" dirty="0" err="1" smtClean="0"/>
              <a:t>KU-forskriften</a:t>
            </a:r>
            <a:r>
              <a:rPr lang="nb-NO" sz="4000" i="1" dirty="0" smtClean="0"/>
              <a:t>.</a:t>
            </a:r>
          </a:p>
          <a:p>
            <a:r>
              <a:rPr lang="nb-NO" sz="4000" dirty="0" smtClean="0"/>
              <a:t>Vannressursloven </a:t>
            </a:r>
            <a:r>
              <a:rPr lang="nb-NO" sz="4000" i="1" dirty="0" smtClean="0"/>
              <a:t> </a:t>
            </a:r>
          </a:p>
          <a:p>
            <a:r>
              <a:rPr lang="nb-NO" sz="4000" dirty="0" smtClean="0"/>
              <a:t>Vannforskriften</a:t>
            </a:r>
          </a:p>
          <a:p>
            <a:pPr>
              <a:buNone/>
            </a:pPr>
            <a:r>
              <a:rPr lang="nb-NO" sz="3027" b="1" dirty="0" smtClean="0">
                <a:solidFill>
                  <a:srgbClr val="008000"/>
                </a:solidFill>
              </a:rPr>
              <a:t>Samfunnsnytten vektes mot miljøkonsekvensene </a:t>
            </a:r>
            <a:endParaRPr lang="nb-NO" sz="3027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H="1">
            <a:off x="8686799" y="5105400"/>
            <a:ext cx="45719" cy="1020763"/>
          </a:xfrm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121Monstermaster i Hardan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800" y="782730"/>
            <a:ext cx="4724400" cy="7408770"/>
          </a:xfrm>
          <a:prstGeom prst="rect">
            <a:avLst/>
          </a:prstGeom>
        </p:spPr>
      </p:pic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6540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b-NO" b="1" dirty="0" smtClean="0">
                <a:solidFill>
                  <a:srgbClr val="49831F"/>
                </a:solidFill>
              </a:rPr>
              <a:t>Kraftlinjer på land </a:t>
            </a:r>
            <a:endParaRPr lang="nb-NO" b="1" dirty="0" smtClean="0"/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292600" y="1905000"/>
            <a:ext cx="4599880" cy="4188296"/>
          </a:xfrm>
        </p:spPr>
        <p:txBody>
          <a:bodyPr>
            <a:normAutofit fontScale="77500" lnSpcReduction="20000"/>
          </a:bodyPr>
          <a:lstStyle/>
          <a:p>
            <a:r>
              <a:rPr lang="nb-NO" dirty="0" smtClean="0"/>
              <a:t>Linjenettet på land har ikke stor nok kapasitet for de planlagte utenlandskabler og eksportveksten.</a:t>
            </a:r>
          </a:p>
          <a:p>
            <a:r>
              <a:rPr lang="nb-NO" dirty="0" smtClean="0"/>
              <a:t>Kraftlinjer er store naturinngrep med konsekvenser for biologisk mangfold, reindrift og friluftsliv.  </a:t>
            </a:r>
          </a:p>
          <a:p>
            <a:r>
              <a:rPr lang="nb-NO" dirty="0" smtClean="0"/>
              <a:t>Naturvernforbundet krever at behovet for kraftlinjer, som følge av utenlandskabler, blir utredet. </a:t>
            </a:r>
          </a:p>
          <a:p>
            <a:pPr eaLnBrk="1" hangingPunct="1"/>
            <a:endParaRPr lang="nb-NO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534400" y="1143000"/>
            <a:ext cx="152400" cy="4983163"/>
          </a:xfrm>
        </p:spPr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1319120"/>
          </a:xfrm>
          <a:noFill/>
        </p:spPr>
        <p:txBody>
          <a:bodyPr>
            <a:noAutofit/>
          </a:bodyPr>
          <a:lstStyle/>
          <a:p>
            <a:r>
              <a:rPr lang="nb-NO" sz="3200" b="1" dirty="0" smtClean="0"/>
              <a:t>Energipolitikken og nettutviklingsplanen for 2017 er en økologisk katastrofe</a:t>
            </a:r>
            <a:br>
              <a:rPr lang="nb-NO" sz="3200" b="1" dirty="0" smtClean="0"/>
            </a:br>
            <a:r>
              <a:rPr lang="nb-NO" sz="3200" b="1" dirty="0" smtClean="0"/>
              <a:t> - krav om konsekvensutredning</a:t>
            </a:r>
            <a:endParaRPr lang="nb-NO" sz="3200" b="1" dirty="0"/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76400"/>
            <a:ext cx="8507288" cy="4416896"/>
          </a:xfrm>
        </p:spPr>
        <p:txBody>
          <a:bodyPr>
            <a:normAutofit lnSpcReduction="10000"/>
          </a:bodyPr>
          <a:lstStyle/>
          <a:p>
            <a:r>
              <a:rPr lang="nb-NO" sz="2400" dirty="0" smtClean="0"/>
              <a:t>NVE har </a:t>
            </a:r>
            <a:r>
              <a:rPr lang="nb-NO" sz="2400" b="1" dirty="0" smtClean="0"/>
              <a:t>allerede gitt konsesjon til kabel til Tyskland</a:t>
            </a:r>
            <a:r>
              <a:rPr lang="nb-NO" sz="2400" dirty="0" smtClean="0"/>
              <a:t>, som allerede er under bygging.</a:t>
            </a:r>
          </a:p>
          <a:p>
            <a:r>
              <a:rPr lang="nb-NO" sz="2400" i="1" dirty="0" smtClean="0"/>
              <a:t>NVE har ikke stilt krav om utredning i henhold til miljølovgivning – spesielt Vannforskriften og Naturmangfoldloven slik Plan- og bygningsloven forutsettes. </a:t>
            </a:r>
            <a:endParaRPr lang="nb-NO" sz="2400" dirty="0" smtClean="0"/>
          </a:p>
          <a:p>
            <a:r>
              <a:rPr lang="nb-NO" sz="2400" b="1" dirty="0" smtClean="0"/>
              <a:t>Kabel til England har også fått konsesjon. </a:t>
            </a:r>
            <a:r>
              <a:rPr lang="nb-NO" sz="2400" dirty="0" smtClean="0"/>
              <a:t>Naturvernforbundet har krevd at </a:t>
            </a:r>
            <a:r>
              <a:rPr lang="nb-NO" sz="2400" dirty="0" err="1" smtClean="0"/>
              <a:t>Statnett</a:t>
            </a:r>
            <a:r>
              <a:rPr lang="nb-NO" sz="2400" dirty="0" smtClean="0"/>
              <a:t> pålegges å avvente videre utvikling av Englandskabelen inntil en supplerende Konsekvensutredning foreligger. </a:t>
            </a:r>
          </a:p>
          <a:p>
            <a:r>
              <a:rPr lang="nb-NO" sz="2400" dirty="0" smtClean="0"/>
              <a:t>For </a:t>
            </a:r>
            <a:r>
              <a:rPr lang="nb-NO" sz="2400" b="1" dirty="0" err="1" smtClean="0"/>
              <a:t>NorthConnects</a:t>
            </a:r>
            <a:r>
              <a:rPr lang="nb-NO" sz="2400" b="1" dirty="0" smtClean="0"/>
              <a:t> kabel til Skottland </a:t>
            </a:r>
            <a:r>
              <a:rPr lang="nb-NO" sz="2400" dirty="0" smtClean="0"/>
              <a:t>har Naturvernforbundet krevd at NVE stiller krav om tilleggsutredninger, som også gjør rede for </a:t>
            </a:r>
            <a:r>
              <a:rPr lang="nb-NO" sz="2400" dirty="0" err="1" smtClean="0"/>
              <a:t>sumvirkninger</a:t>
            </a:r>
            <a:r>
              <a:rPr lang="nb-NO" sz="2400" dirty="0" smtClean="0"/>
              <a:t>.</a:t>
            </a:r>
          </a:p>
          <a:p>
            <a:pPr>
              <a:buNone/>
            </a:pPr>
            <a:endParaRPr lang="nb-NO" sz="2400" dirty="0" smtClean="0"/>
          </a:p>
          <a:p>
            <a:endParaRPr lang="nb-NO" dirty="0" smtClean="0"/>
          </a:p>
          <a:p>
            <a:pPr eaLnBrk="1" hangingPunct="1"/>
            <a:endParaRPr lang="nb-NO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458200" y="1219200"/>
            <a:ext cx="228600" cy="4906963"/>
          </a:xfrm>
        </p:spPr>
        <p:txBody>
          <a:bodyPr>
            <a:normAutofit lnSpcReduction="10000"/>
          </a:bodyPr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120Vindindustr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928688"/>
            <a:ext cx="5502862" cy="4702183"/>
          </a:xfrm>
          <a:prstGeom prst="rect">
            <a:avLst/>
          </a:prstGeom>
        </p:spPr>
      </p:pic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6540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b-NO" b="1" dirty="0" smtClean="0">
                <a:solidFill>
                  <a:srgbClr val="49831F"/>
                </a:solidFill>
              </a:rPr>
              <a:t>Krav om ny kraftutbygging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876800" cy="5562600"/>
          </a:xfrm>
        </p:spPr>
        <p:txBody>
          <a:bodyPr>
            <a:normAutofit/>
          </a:bodyPr>
          <a:lstStyle/>
          <a:p>
            <a:r>
              <a:rPr lang="nb-NO" sz="2400" dirty="0" smtClean="0"/>
              <a:t>Utenlandskablene fører til økt eksport av elkraft. </a:t>
            </a:r>
          </a:p>
          <a:p>
            <a:r>
              <a:rPr lang="nb-NO" sz="2400" dirty="0" smtClean="0"/>
              <a:t>Kapasitet til å eksportere over halvparten av </a:t>
            </a:r>
            <a:r>
              <a:rPr lang="nb-NO" sz="2400" dirty="0" err="1" smtClean="0"/>
              <a:t>magasinkasfta</a:t>
            </a:r>
            <a:r>
              <a:rPr lang="nb-NO" sz="2400" dirty="0" smtClean="0"/>
              <a:t> vår.</a:t>
            </a:r>
          </a:p>
          <a:p>
            <a:r>
              <a:rPr lang="nb-NO" sz="2400" dirty="0" smtClean="0"/>
              <a:t> krav om mer vind- og vasskraftutbygging som gir nye arealtap i Norge.</a:t>
            </a:r>
          </a:p>
          <a:p>
            <a:r>
              <a:rPr lang="nb-NO" sz="2400" dirty="0" smtClean="0"/>
              <a:t>Regjeringen har i bestillingen 2017 til NVE bedt om storstilt utredning av nye landbaserte områder for vindkraftindustri.</a:t>
            </a:r>
          </a:p>
          <a:p>
            <a:pPr eaLnBrk="1" hangingPunct="1"/>
            <a:endParaRPr lang="nb-NO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 flipH="1">
            <a:off x="8686799" y="928688"/>
            <a:ext cx="45719" cy="5197475"/>
          </a:xfrm>
        </p:spPr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EUs </a:t>
            </a:r>
            <a:r>
              <a:rPr lang="nb-NO" dirty="0"/>
              <a:t>e</a:t>
            </a:r>
            <a:r>
              <a:rPr lang="nb-NO" dirty="0" smtClean="0"/>
              <a:t>nergipolitiske målsettinger i dag 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/>
              <a:t>Energiunionens fem søyler</a:t>
            </a:r>
          </a:p>
          <a:p>
            <a:r>
              <a:rPr lang="nb-NO" sz="2400" dirty="0" smtClean="0"/>
              <a:t>2030-strategien</a:t>
            </a:r>
          </a:p>
          <a:p>
            <a:pPr lvl="1"/>
            <a:r>
              <a:rPr lang="nb-NO" sz="2000" dirty="0" smtClean="0"/>
              <a:t>Minst 40 % reduksjon i klimagassutslipp sammenlignet med 1990-nivå</a:t>
            </a:r>
          </a:p>
          <a:p>
            <a:pPr lvl="1"/>
            <a:r>
              <a:rPr lang="nb-NO" sz="2000" dirty="0" smtClean="0"/>
              <a:t>Minst 27 % fornybarandel i energibruk i 2030</a:t>
            </a:r>
          </a:p>
          <a:p>
            <a:pPr lvl="1"/>
            <a:r>
              <a:rPr lang="nb-NO" sz="2000" dirty="0" smtClean="0"/>
              <a:t>Forbedre energieffektivitet med minst 27 % (30 %) sammenlignet med status quo</a:t>
            </a:r>
            <a:r>
              <a:rPr lang="nb-NO" dirty="0" smtClean="0"/>
              <a:t> </a:t>
            </a:r>
          </a:p>
          <a:p>
            <a:pPr lvl="1"/>
            <a:r>
              <a:rPr lang="nb-NO" sz="3000" b="1" dirty="0" smtClean="0"/>
              <a:t>Fullt fungerende og sammenkoblet indre energimarked - utenlandskabler</a:t>
            </a:r>
          </a:p>
          <a:p>
            <a:pPr lvl="1"/>
            <a:r>
              <a:rPr lang="nb-NO" sz="2000" dirty="0" smtClean="0"/>
              <a:t>Økt energisikkerhet</a:t>
            </a:r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89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180124vindogsolkraft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918064" y="-315877"/>
            <a:ext cx="11062064" cy="71738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180124Trykkluftbatteri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375028" y="142875"/>
            <a:ext cx="9519028" cy="6715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180128Industrikraft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928688"/>
            <a:ext cx="9431372" cy="53846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>
                <a:solidFill>
                  <a:srgbClr val="49831F"/>
                </a:solidFill>
              </a:rPr>
              <a:t>EUs energibyrå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28688"/>
            <a:ext cx="8686800" cy="519747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4000" b="1" dirty="0" smtClean="0"/>
              <a:t>   </a:t>
            </a:r>
            <a:r>
              <a:rPr lang="nb-NO" sz="2800" b="1" dirty="0" smtClean="0"/>
              <a:t>Naturvernforbundets innspill til Stortinget i høringsmøtet om ACER 2. februar:</a:t>
            </a:r>
          </a:p>
          <a:p>
            <a:r>
              <a:rPr lang="nb-NO" dirty="0" smtClean="0"/>
              <a:t>Energi- og Miljøkomiteen må legge til rette for at Stortinget vedtar en merknad om at regjeringen tar ansvar for at saker på statlig nivå blir utredet i samsvar med bestemmelsene i Naturmangfoldloven, Vannressursloven, Vanndirektivet og godt nok opplyst i forhold til Plan- og  bygningslovens bestemmelser om konsekvensutredning.</a:t>
            </a:r>
            <a:endParaRPr lang="nb-NO" sz="4000" dirty="0" smtClean="0"/>
          </a:p>
          <a:p>
            <a:pPr>
              <a:buNone/>
            </a:pPr>
            <a:r>
              <a:rPr lang="nb-NO" sz="4000" dirty="0" smtClean="0"/>
              <a:t>  </a:t>
            </a:r>
          </a:p>
          <a:p>
            <a:pPr>
              <a:buNone/>
            </a:pPr>
            <a:endParaRPr lang="nb-NO" sz="4000" dirty="0" smtClean="0"/>
          </a:p>
          <a:p>
            <a:pPr>
              <a:buNone/>
            </a:pPr>
            <a:endParaRPr lang="nb-NO" sz="4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96200" y="3886200"/>
            <a:ext cx="990600" cy="2239963"/>
          </a:xfrm>
        </p:spPr>
        <p:txBody>
          <a:bodyPr>
            <a:normAutofit fontScale="55000" lnSpcReduction="20000"/>
          </a:bodyPr>
          <a:lstStyle/>
          <a:p>
            <a:pPr lvl="6">
              <a:buNone/>
            </a:pPr>
            <a:r>
              <a:rPr lang="nb-NO" dirty="0" smtClean="0"/>
              <a:t> muligheten for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374848" y="128680"/>
            <a:ext cx="8517632" cy="65405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b-NO" b="1" dirty="0" smtClean="0">
                <a:solidFill>
                  <a:srgbClr val="49831F"/>
                </a:solidFill>
              </a:rPr>
              <a:t>Klimaeffekter</a:t>
            </a:r>
          </a:p>
        </p:txBody>
      </p:sp>
      <p:sp>
        <p:nvSpPr>
          <p:cNvPr id="73731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928688"/>
            <a:ext cx="8507288" cy="51646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nb-NO" sz="2400" dirty="0" err="1" smtClean="0"/>
              <a:t>Statnett</a:t>
            </a:r>
            <a:r>
              <a:rPr lang="nb-NO" sz="2400" dirty="0" smtClean="0"/>
              <a:t> sier selv:  </a:t>
            </a:r>
          </a:p>
          <a:p>
            <a:r>
              <a:rPr lang="nb-NO" sz="3600" dirty="0" smtClean="0"/>
              <a:t>Det er usikkert hvorvidt de europeiske utslippene vil reduseres som følge av flere kabler til utlandet. </a:t>
            </a:r>
            <a:endParaRPr sz="3600" dirty="0" smtClean="0"/>
          </a:p>
          <a:p>
            <a:pPr eaLnBrk="1" hangingPunct="1">
              <a:buNone/>
            </a:pPr>
            <a:r>
              <a:rPr lang="nb-NO" sz="2400" dirty="0" smtClean="0"/>
              <a:t>Alle vet:</a:t>
            </a:r>
          </a:p>
          <a:p>
            <a:pPr eaLnBrk="1" hangingPunct="1"/>
            <a:r>
              <a:rPr lang="nb-NO" sz="3600" dirty="0" smtClean="0"/>
              <a:t>Klimagassutslippene blir redusert dersom den fornybare kraften brukes til å fase ut fossil energi i Norge.</a:t>
            </a:r>
          </a:p>
          <a:p>
            <a:pPr eaLnBrk="1" hangingPunct="1"/>
            <a:r>
              <a:rPr lang="nb-NO" sz="3600" dirty="0" smtClean="0"/>
              <a:t>Det er store energitap ved føring av </a:t>
            </a:r>
            <a:r>
              <a:rPr lang="nb-NO" sz="3600" dirty="0" err="1" smtClean="0"/>
              <a:t>elstrøm</a:t>
            </a:r>
            <a:r>
              <a:rPr lang="nb-NO" sz="3600" dirty="0" smtClean="0"/>
              <a:t> over lange avstander. 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153400" y="928688"/>
            <a:ext cx="533400" cy="5197475"/>
          </a:xfrm>
        </p:spPr>
        <p:txBody>
          <a:bodyPr/>
          <a:lstStyle/>
          <a:p>
            <a:pPr lvl="1">
              <a:buNone/>
            </a:pPr>
            <a:endParaRPr dirty="0" smtClean="0"/>
          </a:p>
          <a:p>
            <a:pPr lvl="1">
              <a:buNone/>
            </a:pPr>
            <a:endParaRPr dirty="0" smtClean="0"/>
          </a:p>
          <a:p>
            <a:endParaRPr dirty="0" smtClean="0"/>
          </a:p>
          <a:p>
            <a:pPr lvl="1">
              <a:buNone/>
            </a:pPr>
            <a:r>
              <a:rPr lang="nb-NO" dirty="0" smtClean="0"/>
              <a:t>      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37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180214verdens energforbruk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447800" y="796925"/>
            <a:ext cx="12417504" cy="66989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90800"/>
          </a:xfrm>
        </p:spPr>
        <p:txBody>
          <a:bodyPr>
            <a:normAutofit/>
          </a:bodyPr>
          <a:lstStyle/>
          <a:p>
            <a:r>
              <a:rPr dirty="0" smtClean="0"/>
              <a:t>Det er ikke tekniske eller kapasitetsmessige begrensninger for</a:t>
            </a:r>
            <a:r>
              <a:rPr dirty="0" smtClean="0"/>
              <a:t> </a:t>
            </a:r>
            <a:r>
              <a:rPr lang="nb-NO" dirty="0" smtClean="0"/>
              <a:t>CO2-rensing</a:t>
            </a:r>
            <a:r>
              <a:rPr dirty="0" smtClean="0"/>
              <a:t> </a:t>
            </a:r>
            <a:r>
              <a:rPr dirty="0" smtClean="0"/>
              <a:t>- bare politiske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38401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nb-NO" sz="6400" dirty="0" smtClean="0"/>
          </a:p>
          <a:p>
            <a:r>
              <a:rPr sz="9600" dirty="0" smtClean="0"/>
              <a:t>Innføres in CO2-avgift som er høyere enn kostanden for å fjern CO2 vil dette kunne gå fort </a:t>
            </a:r>
          </a:p>
          <a:p>
            <a:r>
              <a:rPr sz="9600" dirty="0" smtClean="0"/>
              <a:t>Dette tilsvarer en CO2-avgift på ca. 400 - 500 kroner per tonn CO2 </a:t>
            </a:r>
          </a:p>
          <a:p>
            <a:r>
              <a:rPr sz="9600" dirty="0" smtClean="0"/>
              <a:t>Det er omtrent det samme nivå som den norske CO2- avgiften offshore </a:t>
            </a:r>
          </a:p>
          <a:p>
            <a:r>
              <a:rPr sz="9600" dirty="0" smtClean="0"/>
              <a:t>Dette må gjøres globalt </a:t>
            </a:r>
          </a:p>
          <a:p>
            <a:r>
              <a:rPr sz="9600" dirty="0" smtClean="0"/>
              <a:t>Ny kraftproduksjon må bygges for å elektrifisere transporten </a:t>
            </a:r>
          </a:p>
          <a:p>
            <a:r>
              <a:rPr sz="9600" dirty="0" smtClean="0"/>
              <a:t>Dette vil fordoble kostanden på elkraft i de fleste land hvilket også gjør fornybar energi mer konkurransedyktig </a:t>
            </a:r>
          </a:p>
          <a:p>
            <a:endParaRPr lang="nb-NO" dirty="0" smtClean="0"/>
          </a:p>
          <a:p>
            <a:pPr>
              <a:buNone/>
            </a:pPr>
            <a:r>
              <a:rPr lang="nb-NO" dirty="0" smtClean="0"/>
              <a:t>.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22860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Handlingsplan:</a:t>
            </a:r>
            <a:br>
              <a:rPr lang="nb-NO" b="1" dirty="0" smtClean="0"/>
            </a:br>
            <a:r>
              <a:rPr lang="nb-NO" b="1" dirty="0" smtClean="0"/>
              <a:t>1. Englandskabelen må stoppes og konsesjonen må oppheves.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2. </a:t>
            </a:r>
            <a:r>
              <a:rPr lang="nb-NO" b="1" dirty="0" err="1" smtClean="0"/>
              <a:t>NorthConnects</a:t>
            </a:r>
            <a:r>
              <a:rPr lang="nb-NO" b="1" dirty="0" smtClean="0"/>
              <a:t> kabel til Skottland må ikke få konsesjon.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5867400"/>
            <a:ext cx="4038600" cy="25876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nb-NO" b="1" i="1" dirty="0" smtClean="0">
                <a:solidFill>
                  <a:srgbClr val="49831F"/>
                </a:solidFill>
              </a:rPr>
              <a:t>	</a:t>
            </a:r>
          </a:p>
          <a:p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flipV="1">
            <a:off x="6705600" y="6553199"/>
            <a:ext cx="1981200" cy="45719"/>
          </a:xfrm>
        </p:spPr>
        <p:txBody>
          <a:bodyPr>
            <a:normAutofit fontScale="25000" lnSpcReduction="20000"/>
          </a:bodyPr>
          <a:lstStyle/>
          <a:p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3657599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smtClean="0"/>
              <a:t>Hvordan?</a:t>
            </a:r>
            <a:br>
              <a:rPr lang="nb-NO" sz="3600" dirty="0" smtClean="0"/>
            </a:br>
            <a:r>
              <a:rPr lang="nb-NO" sz="3600" b="1" i="1" dirty="0" smtClean="0">
                <a:solidFill>
                  <a:srgbClr val="49831F"/>
                </a:solidFill>
              </a:rPr>
              <a:t>A) Industrien, eierne og fagforeninger, må engasjere seg i saken. </a:t>
            </a:r>
            <a:br>
              <a:rPr lang="nb-NO" sz="3600" b="1" i="1" dirty="0" smtClean="0">
                <a:solidFill>
                  <a:srgbClr val="49831F"/>
                </a:solidFill>
              </a:rPr>
            </a:br>
            <a:r>
              <a:rPr lang="nb-NO" sz="3600" b="1" i="1" dirty="0" smtClean="0">
                <a:solidFill>
                  <a:srgbClr val="49831F"/>
                </a:solidFill>
              </a:rPr>
              <a:t>B) Lokalsamfunnet må stille opp. </a:t>
            </a:r>
            <a:br>
              <a:rPr lang="nb-NO" sz="3600" b="1" i="1" dirty="0" smtClean="0">
                <a:solidFill>
                  <a:srgbClr val="49831F"/>
                </a:solidFill>
              </a:rPr>
            </a:br>
            <a:r>
              <a:rPr lang="nb-NO" sz="3600" b="1" i="1" dirty="0" smtClean="0">
                <a:solidFill>
                  <a:srgbClr val="49831F"/>
                </a:solidFill>
              </a:rPr>
              <a:t>C)	Storsamfunnet må påvirkes</a:t>
            </a:r>
            <a:r>
              <a:rPr lang="nb-NO" b="1" i="1" dirty="0" smtClean="0">
                <a:solidFill>
                  <a:srgbClr val="49831F"/>
                </a:solidFill>
              </a:rPr>
              <a:t>.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Content Placeholder 4" descr="180211EffektUtenlandskabl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498604"/>
            <a:ext cx="9144000" cy="56275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>
            <a:normAutofit fontScale="90000"/>
          </a:bodyPr>
          <a:lstStyle/>
          <a:p>
            <a:r>
              <a:rPr lang="nb-NO" b="1" i="1" dirty="0" smtClean="0">
                <a:solidFill>
                  <a:srgbClr val="49831F"/>
                </a:solidFill>
              </a:rPr>
              <a:t>Strategi for at norsk kraft skal videreforedles i industriproduksjon i våre lokalsamfunn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nb-NO" sz="12800" b="1" dirty="0" smtClean="0"/>
              <a:t>Landsmøtevedtak i Naturvernforbundet 2013 i sak om en ny energipolitikk i Norge:</a:t>
            </a:r>
          </a:p>
          <a:p>
            <a:pPr>
              <a:buNone/>
            </a:pPr>
            <a:endParaRPr lang="nb-NO" sz="6400" dirty="0" smtClean="0"/>
          </a:p>
          <a:p>
            <a:r>
              <a:rPr lang="nb-NO" sz="14400" dirty="0" smtClean="0"/>
              <a:t>Den fornybare energien må brukes i Norge slik at klimagassutslippene kuttes og eksporteres indirekte gjennom energiintensive varer og tjenester. </a:t>
            </a:r>
          </a:p>
          <a:p>
            <a:r>
              <a:rPr lang="nb-NO" sz="14400" dirty="0" smtClean="0"/>
              <a:t>Overskuddskraft bør eksporteres gjennom eksisterende kabler.</a:t>
            </a:r>
          </a:p>
          <a:p>
            <a:endParaRPr lang="nb-NO" dirty="0" smtClean="0"/>
          </a:p>
          <a:p>
            <a:pPr>
              <a:buNone/>
            </a:pPr>
            <a:r>
              <a:rPr lang="nb-NO" dirty="0" smtClean="0"/>
              <a:t>.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4"/>
            <a:ext cx="8229600" cy="1685925"/>
          </a:xfrm>
        </p:spPr>
        <p:txBody>
          <a:bodyPr>
            <a:normAutofit fontScale="90000"/>
          </a:bodyPr>
          <a:lstStyle/>
          <a:p>
            <a:r>
              <a:rPr lang="nb-NO" b="1" i="1" dirty="0" smtClean="0">
                <a:solidFill>
                  <a:srgbClr val="49831F"/>
                </a:solidFill>
              </a:rPr>
              <a:t>Strategi for en</a:t>
            </a:r>
            <a:r>
              <a:rPr lang="nb-NO" b="1" i="1" dirty="0" smtClean="0">
                <a:solidFill>
                  <a:srgbClr val="49831F"/>
                </a:solidFill>
              </a:rPr>
              <a:t> energipolitikk </a:t>
            </a:r>
            <a:r>
              <a:rPr lang="nb-NO" b="1" i="1" dirty="0" smtClean="0">
                <a:solidFill>
                  <a:srgbClr val="49831F"/>
                </a:solidFill>
              </a:rPr>
              <a:t>som ivareta natur- og miljøhensyn</a:t>
            </a:r>
            <a:br>
              <a:rPr lang="nb-NO" b="1" i="1" dirty="0" smtClean="0">
                <a:solidFill>
                  <a:srgbClr val="49831F"/>
                </a:solidFill>
              </a:rPr>
            </a:br>
            <a:r>
              <a:rPr lang="nb-NO" b="1" i="1" dirty="0" smtClean="0">
                <a:solidFill>
                  <a:srgbClr val="FF0000"/>
                </a:solidFill>
              </a:rPr>
              <a:t>Kunnskap – Kunnskap - Kunnskap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438400"/>
            <a:ext cx="6934200" cy="368776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nb-NO" b="1" i="1" dirty="0" smtClean="0">
                <a:solidFill>
                  <a:srgbClr val="49831F"/>
                </a:solidFill>
              </a:rPr>
              <a:t> Kunnskap om å ta hensyn til </a:t>
            </a:r>
            <a:r>
              <a:rPr lang="nb-NO" b="1" i="1" dirty="0" smtClean="0">
                <a:solidFill>
                  <a:srgbClr val="49831F"/>
                </a:solidFill>
              </a:rPr>
              <a:t>natur, miljø  og</a:t>
            </a:r>
            <a:r>
              <a:rPr lang="nb-NO" b="1" i="1" dirty="0" smtClean="0">
                <a:solidFill>
                  <a:srgbClr val="49831F"/>
                </a:solidFill>
              </a:rPr>
              <a:t> økosystemenes tjenester</a:t>
            </a:r>
          </a:p>
          <a:p>
            <a:pPr>
              <a:buNone/>
            </a:pPr>
            <a:r>
              <a:rPr lang="nb-NO" b="1" i="1" dirty="0" smtClean="0">
                <a:solidFill>
                  <a:srgbClr val="49831F"/>
                </a:solidFill>
              </a:rPr>
              <a:t>	- i industrien </a:t>
            </a:r>
          </a:p>
          <a:p>
            <a:pPr>
              <a:buNone/>
            </a:pPr>
            <a:r>
              <a:rPr lang="nb-NO" b="1" i="1" dirty="0" smtClean="0">
                <a:solidFill>
                  <a:srgbClr val="49831F"/>
                </a:solidFill>
              </a:rPr>
              <a:t>    - i lokalsamfunnet </a:t>
            </a:r>
          </a:p>
          <a:p>
            <a:pPr>
              <a:buNone/>
            </a:pPr>
            <a:r>
              <a:rPr lang="nb-NO" b="1" i="1" dirty="0" smtClean="0">
                <a:solidFill>
                  <a:srgbClr val="49831F"/>
                </a:solidFill>
              </a:rPr>
              <a:t>	-  i storsamfunnet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7500" y="5486400"/>
            <a:ext cx="4038600" cy="3687763"/>
          </a:xfrm>
        </p:spPr>
        <p:txBody>
          <a:bodyPr>
            <a:normAutofit/>
          </a:bodyPr>
          <a:lstStyle/>
          <a:p>
            <a:pPr>
              <a:buNone/>
            </a:pPr>
            <a:endParaRPr lang="nb-NO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125Mardalsfossen.jpg (articlelist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40229"/>
            <a:ext cx="4394200" cy="66177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000" dirty="0" smtClean="0"/>
              <a:t>                                                                   </a:t>
            </a:r>
            <a:r>
              <a:rPr lang="nb-NO" sz="3000" dirty="0" err="1" smtClean="0"/>
              <a:t>Mardalsfossen</a:t>
            </a:r>
            <a:endParaRPr lang="nb-NO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80125Del av Opo mellom Skåre og Odda Foto Dag Endre Opedal utsnitt.jpg (articledisplay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33400" y="334937"/>
            <a:ext cx="10046132" cy="65230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85800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nb-NO" dirty="0" smtClean="0">
                <a:solidFill>
                  <a:schemeClr val="bg2"/>
                </a:solidFill>
              </a:rPr>
              <a:t> </a:t>
            </a:r>
            <a:r>
              <a:rPr lang="nb-NO" sz="3333" dirty="0" err="1" smtClean="0">
                <a:solidFill>
                  <a:schemeClr val="bg2"/>
                </a:solidFill>
              </a:rPr>
              <a:t>Opo</a:t>
            </a:r>
            <a:r>
              <a:rPr lang="nb-NO" sz="3333" dirty="0" smtClean="0">
                <a:solidFill>
                  <a:schemeClr val="bg2"/>
                </a:solidFill>
              </a:rPr>
              <a:t> mellom </a:t>
            </a:r>
            <a:br>
              <a:rPr lang="nb-NO" sz="3333" dirty="0" smtClean="0">
                <a:solidFill>
                  <a:schemeClr val="bg2"/>
                </a:solidFill>
              </a:rPr>
            </a:br>
            <a:r>
              <a:rPr lang="nb-NO" sz="3333" dirty="0" smtClean="0">
                <a:solidFill>
                  <a:schemeClr val="bg2"/>
                </a:solidFill>
              </a:rPr>
              <a:t>  Skåre og Odda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0125Gjengedalsvassdraget Strupin i Jølet. Foto Tor Aasen.jpg (articlelist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2800" y="-243637"/>
            <a:ext cx="9443666" cy="7101637"/>
          </a:xfrm>
          <a:prstGeom prst="rect">
            <a:avLst/>
          </a:prstGeom>
        </p:spPr>
      </p:pic>
      <p:pic>
        <p:nvPicPr>
          <p:cNvPr id="4" name="Content Placeholder 3" descr="180125Gjengedalsvassdraget Strupin i Jølet. Foto Tor Aasen.jpg (articlelist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65774" y="-18288"/>
            <a:ext cx="3878226" cy="68762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5715000"/>
            <a:ext cx="8229600" cy="1143000"/>
          </a:xfrm>
        </p:spPr>
        <p:txBody>
          <a:bodyPr>
            <a:normAutofit/>
          </a:bodyPr>
          <a:lstStyle/>
          <a:p>
            <a:r>
              <a:rPr lang="nb-NO" sz="3000" dirty="0" smtClean="0"/>
              <a:t>                          </a:t>
            </a:r>
            <a:r>
              <a:rPr lang="nb-NO" sz="3000" dirty="0" err="1" smtClean="0">
                <a:solidFill>
                  <a:schemeClr val="bg1"/>
                </a:solidFill>
              </a:rPr>
              <a:t>Gjengedalsvassdraget</a:t>
            </a:r>
            <a:endParaRPr lang="nb-NO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0125Øystesevassdraget.jpeg (articlelis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582037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599"/>
            <a:ext cx="7772400" cy="381001"/>
          </a:xfrm>
        </p:spPr>
        <p:txBody>
          <a:bodyPr>
            <a:normAutofit fontScale="90000"/>
          </a:bodyPr>
          <a:lstStyle/>
          <a:p>
            <a:r>
              <a:rPr dirty="0" smtClean="0"/>
              <a:t/>
            </a:r>
            <a:br>
              <a:rPr dirty="0" smtClean="0"/>
            </a:b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3200400" cy="685800"/>
          </a:xfrm>
        </p:spPr>
        <p:txBody>
          <a:bodyPr>
            <a:normAutofit fontScale="92500"/>
          </a:bodyPr>
          <a:lstStyle/>
          <a:p>
            <a:r>
              <a:rPr lang="nb-NO" dirty="0" err="1" smtClean="0">
                <a:solidFill>
                  <a:schemeClr val="bg2"/>
                </a:solidFill>
              </a:rPr>
              <a:t>Øystesevassdraget</a:t>
            </a:r>
            <a:endParaRPr lang="nb-NO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43968</TotalTime>
  <Words>1479</Words>
  <Application>Microsoft Macintosh PowerPoint</Application>
  <PresentationFormat>On-screen Show (4:3)</PresentationFormat>
  <Paragraphs>166</Paragraphs>
  <Slides>29</Slides>
  <Notes>11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Nei til salg av vårt arvesølv - ACER og konsekvenser for natur og klima </vt:lpstr>
      <vt:lpstr>Energipolitikken og nettutviklingsplanen for 2017 er en økologisk katastrofe  - krav om konsekvensutredning</vt:lpstr>
      <vt:lpstr>Slide 3</vt:lpstr>
      <vt:lpstr>Strategi for at norsk kraft skal videreforedles i industriproduksjon i våre lokalsamfunn</vt:lpstr>
      <vt:lpstr>Strategi for en energipolitikk som ivareta natur- og miljøhensyn Kunnskap – Kunnskap - Kunnskap</vt:lpstr>
      <vt:lpstr>                                                                   Mardalsfossen</vt:lpstr>
      <vt:lpstr> Opo mellom    Skåre og Odda </vt:lpstr>
      <vt:lpstr>                          Gjengedalsvassdraget</vt:lpstr>
      <vt:lpstr> </vt:lpstr>
      <vt:lpstr>Direktør i Norsk Industri, Stein Lier-Hansen ledet utvalget om Økosystemtjenester  </vt:lpstr>
      <vt:lpstr>Økosystemtjenester kan være produkter som </vt:lpstr>
      <vt:lpstr>Sol-, vind- og vannkraft defineres ikke som økosystemtjenester </vt:lpstr>
      <vt:lpstr> </vt:lpstr>
      <vt:lpstr> </vt:lpstr>
      <vt:lpstr>Laksefossen i Vefsna</vt:lpstr>
      <vt:lpstr>Balansekraft - Brå døgnvise endringer</vt:lpstr>
      <vt:lpstr>Konsekvenser av effektkjøring</vt:lpstr>
      <vt:lpstr>Sterke krav i lovverk om at natur og miljøkonsekvenser skal utredes </vt:lpstr>
      <vt:lpstr>Kraftlinjer på land </vt:lpstr>
      <vt:lpstr>Krav om ny kraftutbygging</vt:lpstr>
      <vt:lpstr>EUs energipolitiske målsettinger i dag  </vt:lpstr>
      <vt:lpstr>Slide 22</vt:lpstr>
      <vt:lpstr>Slide 23</vt:lpstr>
      <vt:lpstr>Slide 24</vt:lpstr>
      <vt:lpstr>EUs energibyrå</vt:lpstr>
      <vt:lpstr>Klimaeffekter</vt:lpstr>
      <vt:lpstr>Slide 27</vt:lpstr>
      <vt:lpstr>Det er ikke tekniske eller kapasitetsmessige begrensninger for CO2-rensing - bare politiske </vt:lpstr>
      <vt:lpstr> Handlingsplan: 1. Englandskabelen må stoppes og konsesjonen må oppheves. 2. NorthConnects kabel til Skottland må ikke få konsesjon.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Erling Solvang</dc:creator>
  <cp:lastModifiedBy>Erling Solvang</cp:lastModifiedBy>
  <cp:revision>801</cp:revision>
  <dcterms:created xsi:type="dcterms:W3CDTF">2018-02-06T21:58:58Z</dcterms:created>
  <dcterms:modified xsi:type="dcterms:W3CDTF">2018-02-21T12:15:05Z</dcterms:modified>
</cp:coreProperties>
</file>