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51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BFB11B04-B927-4FE0-A9A9-E0C9364C77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6791BB4-D48D-4D7A-BB65-5DDC8BC406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49992-38EB-4D92-A942-A856AA408490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B6F006F-4E9B-4631-A2B1-DA265A7FDB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732BA2E-2E7E-4D9B-A8C0-7C20A401E3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94150-2C22-46E2-BD21-5D47CAB79BD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7053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232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856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542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545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161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602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263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434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822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299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395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BF815-9D8D-4BAE-A47C-E367C4A633B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C74D4-1DBC-4ACB-85D3-16F1DED7A5A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260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78173" y="593889"/>
            <a:ext cx="8288322" cy="4581427"/>
          </a:xfrm>
        </p:spPr>
        <p:txBody>
          <a:bodyPr>
            <a:normAutofit fontScale="90000"/>
          </a:bodyPr>
          <a:lstStyle/>
          <a:p>
            <a:r>
              <a:rPr lang="nb-NO" dirty="0"/>
              <a:t>EUs energiunion og EUs byrå for samarbeid mellom energiregulerings-myndighetene, ACER (</a:t>
            </a:r>
            <a:r>
              <a:rPr lang="nb-NO" b="1" dirty="0" err="1"/>
              <a:t>A</a:t>
            </a:r>
            <a:r>
              <a:rPr lang="nb-NO" dirty="0" err="1"/>
              <a:t>gency</a:t>
            </a:r>
            <a:r>
              <a:rPr lang="nb-NO" dirty="0"/>
              <a:t> for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b="1" dirty="0"/>
              <a:t>C</a:t>
            </a:r>
            <a:r>
              <a:rPr lang="nb-NO" dirty="0"/>
              <a:t>ooperation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b="1" dirty="0"/>
              <a:t>E</a:t>
            </a:r>
            <a:r>
              <a:rPr lang="nb-NO" dirty="0"/>
              <a:t>nergy </a:t>
            </a:r>
            <a:r>
              <a:rPr lang="nb-NO" b="1" dirty="0"/>
              <a:t>R</a:t>
            </a:r>
            <a:r>
              <a:rPr lang="nb-NO" dirty="0"/>
              <a:t>egulators)</a:t>
            </a:r>
          </a:p>
        </p:txBody>
      </p:sp>
      <p:sp>
        <p:nvSpPr>
          <p:cNvPr id="4" name="Undertittel 2"/>
          <p:cNvSpPr txBox="1">
            <a:spLocks/>
          </p:cNvSpPr>
          <p:nvPr/>
        </p:nvSpPr>
        <p:spPr>
          <a:xfrm>
            <a:off x="565608" y="5401559"/>
            <a:ext cx="7965650" cy="1131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3200" dirty="0"/>
              <a:t>Faglig seminar om EUs energiunion – ACER</a:t>
            </a:r>
          </a:p>
          <a:p>
            <a:r>
              <a:rPr lang="nb-NO" sz="3200" dirty="0"/>
              <a:t>21.2.2018 Gunnar Rutle, leder Hordaland </a:t>
            </a:r>
            <a:r>
              <a:rPr lang="nb-NO" sz="3200" dirty="0" err="1"/>
              <a:t>NtEU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2774874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8650" y="373571"/>
            <a:ext cx="7886700" cy="770709"/>
          </a:xfrm>
        </p:spPr>
        <p:txBody>
          <a:bodyPr>
            <a:normAutofit/>
          </a:bodyPr>
          <a:lstStyle/>
          <a:p>
            <a:pPr algn="ctr"/>
            <a:r>
              <a:rPr lang="nb-NO" b="1" dirty="0"/>
              <a:t>Det indre markedet for energi i EU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8650" y="1266828"/>
            <a:ext cx="7886700" cy="5294228"/>
          </a:xfrm>
        </p:spPr>
        <p:txBody>
          <a:bodyPr>
            <a:normAutofit/>
          </a:bodyPr>
          <a:lstStyle/>
          <a:p>
            <a:r>
              <a:rPr lang="nb-NO" dirty="0"/>
              <a:t>Prosessen med å realisere dette indre markedet har kommet langt</a:t>
            </a:r>
          </a:p>
          <a:p>
            <a:r>
              <a:rPr lang="nb-NO" dirty="0"/>
              <a:t>Tempoet i gjennomføringen har økt kraftig siste året</a:t>
            </a:r>
          </a:p>
          <a:p>
            <a:r>
              <a:rPr lang="nb-NO" dirty="0"/>
              <a:t>Kommisjonen snakker om energi som den femte frihet</a:t>
            </a:r>
          </a:p>
          <a:p>
            <a:r>
              <a:rPr lang="nb-NO" dirty="0"/>
              <a:t>De vil at det overnasjonale regelverket skal være på plass innen 2020</a:t>
            </a:r>
          </a:p>
          <a:p>
            <a:r>
              <a:rPr lang="nb-NO" dirty="0"/>
              <a:t>Stortinget har planer om å slutte seg til ACER 16. mars, men det kan nå se ut til at det vil bli utsatt noe.</a:t>
            </a:r>
          </a:p>
        </p:txBody>
      </p:sp>
    </p:spTree>
    <p:extLst>
      <p:ext uri="{BB962C8B-B14F-4D97-AF65-F5344CB8AC3E}">
        <p14:creationId xmlns:p14="http://schemas.microsoft.com/office/powerpoint/2010/main" val="803905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8650" y="496119"/>
            <a:ext cx="7886700" cy="1068731"/>
          </a:xfrm>
        </p:spPr>
        <p:txBody>
          <a:bodyPr>
            <a:normAutofit fontScale="90000"/>
          </a:bodyPr>
          <a:lstStyle/>
          <a:p>
            <a:pPr algn="ctr"/>
            <a:r>
              <a:rPr lang="nb-NO" b="1" dirty="0"/>
              <a:t>To metoder for å tilpasse Norge til det indre markedet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8650" y="1564850"/>
            <a:ext cx="7886700" cy="4468306"/>
          </a:xfrm>
        </p:spPr>
        <p:txBody>
          <a:bodyPr>
            <a:normAutofit/>
          </a:bodyPr>
          <a:lstStyle/>
          <a:p>
            <a:r>
              <a:rPr lang="nb-NO" dirty="0"/>
              <a:t>Den mest vanlige måten har vært at vi via ESA blir bedt om (eller heller: pålagt) å innføre nye lover, forordninger og direktiv som EU har vedtatt</a:t>
            </a:r>
          </a:p>
          <a:p>
            <a:r>
              <a:rPr lang="nb-NO" dirty="0"/>
              <a:t>Regjeringen innstiller, og Stortinget vedtar. Siden vi ble medlem av EØS for 25 år siden har vi fått omtrent 500 nye lover, forordninger og direktiv pr år</a:t>
            </a:r>
          </a:p>
          <a:p>
            <a:r>
              <a:rPr lang="nb-NO" dirty="0"/>
              <a:t>De ble sagt at vi skulle ha rett til å reservere oss mot det vi ikke ønsket. Til nå har reservasjonsretten blitt benyttet 0 – null - ganger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6939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64253" y="268664"/>
            <a:ext cx="8615493" cy="1140993"/>
          </a:xfrm>
        </p:spPr>
        <p:txBody>
          <a:bodyPr>
            <a:normAutofit fontScale="90000"/>
          </a:bodyPr>
          <a:lstStyle/>
          <a:p>
            <a:pPr algn="ctr"/>
            <a:r>
              <a:rPr lang="nb-NO" b="1" dirty="0"/>
              <a:t>Den andre metoden som blir mer og mer vanlig: tilslutning til ulike EU-byråer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8650" y="1564850"/>
            <a:ext cx="7886700" cy="5024486"/>
          </a:xfrm>
        </p:spPr>
        <p:txBody>
          <a:bodyPr>
            <a:normAutofit fontScale="92500"/>
          </a:bodyPr>
          <a:lstStyle/>
          <a:p>
            <a:r>
              <a:rPr lang="nb-NO" dirty="0"/>
              <a:t>EU oppretter ulike byrå som får ansvar for sider av EUs politikk. Vi gir fra oss deler av sjølråderetten til slike</a:t>
            </a:r>
          </a:p>
          <a:p>
            <a:r>
              <a:rPr lang="nb-NO" dirty="0"/>
              <a:t>For et år siden vedtok Stortinget å legge Finanstilsynet inn under EUs finanstilsyn. Det betyr at vi ikke lenger kan kontrollere regelverket for banker og finansinstitusjoner</a:t>
            </a:r>
          </a:p>
          <a:p>
            <a:r>
              <a:rPr lang="nb-NO" dirty="0"/>
              <a:t>Nå står energipolitikken for tur gjennom ACER – </a:t>
            </a:r>
            <a:r>
              <a:rPr lang="nb-NO" b="1" dirty="0" err="1"/>
              <a:t>A</a:t>
            </a:r>
            <a:r>
              <a:rPr lang="nb-NO" dirty="0" err="1"/>
              <a:t>gency</a:t>
            </a:r>
            <a:r>
              <a:rPr lang="nb-NO" dirty="0"/>
              <a:t> for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b="1" dirty="0"/>
              <a:t>C</a:t>
            </a:r>
            <a:r>
              <a:rPr lang="nb-NO" dirty="0"/>
              <a:t>ooperation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b="1" dirty="0"/>
              <a:t>E</a:t>
            </a:r>
            <a:r>
              <a:rPr lang="nb-NO" dirty="0"/>
              <a:t>nergy </a:t>
            </a:r>
            <a:r>
              <a:rPr lang="nb-NO" b="1" dirty="0"/>
              <a:t>R</a:t>
            </a:r>
            <a:r>
              <a:rPr lang="nb-NO" dirty="0"/>
              <a:t>egulators</a:t>
            </a:r>
          </a:p>
          <a:p>
            <a:r>
              <a:rPr lang="nb-NO" dirty="0"/>
              <a:t>Under dette seminaret skal vi se på ulike sider av det som er i ferd med å skje – og som vi håper å stoppe</a:t>
            </a:r>
          </a:p>
          <a:p>
            <a:r>
              <a:rPr lang="nb-NO" dirty="0"/>
              <a:t>Det fins bare en måte å stoppe det på: reservere oss eller nedlegge veto mot direktivene</a:t>
            </a:r>
          </a:p>
        </p:txBody>
      </p:sp>
    </p:spTree>
    <p:extLst>
      <p:ext uri="{BB962C8B-B14F-4D97-AF65-F5344CB8AC3E}">
        <p14:creationId xmlns:p14="http://schemas.microsoft.com/office/powerpoint/2010/main" val="3182501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8650" y="194461"/>
            <a:ext cx="7886700" cy="770709"/>
          </a:xfrm>
        </p:spPr>
        <p:txBody>
          <a:bodyPr>
            <a:normAutofit/>
          </a:bodyPr>
          <a:lstStyle/>
          <a:p>
            <a:pPr algn="ctr"/>
            <a:r>
              <a:rPr lang="nb-NO" b="1" dirty="0"/>
              <a:t>I dag skal vi se på følgende: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8650" y="1080716"/>
            <a:ext cx="7886700" cy="5624166"/>
          </a:xfrm>
        </p:spPr>
        <p:txBody>
          <a:bodyPr>
            <a:normAutofit/>
          </a:bodyPr>
          <a:lstStyle/>
          <a:p>
            <a:r>
              <a:rPr lang="nb-NO" dirty="0"/>
              <a:t>Halvard Haukeland Fredriksen, professor i Jus ved Universitetet i Bergen vil se på de grunnlovsmessige sidene ved å avstå suverenitet på energiområdet til EU/EØS eller ESA</a:t>
            </a:r>
          </a:p>
          <a:p>
            <a:r>
              <a:rPr lang="nn-NO" dirty="0"/>
              <a:t>Erling Solvang, Naturvernforbundet Nordland og medlem i Vassdragsvernrådet vil </a:t>
            </a:r>
            <a:r>
              <a:rPr lang="nn-NO" dirty="0" err="1"/>
              <a:t>se</a:t>
            </a:r>
            <a:r>
              <a:rPr lang="nn-NO" dirty="0"/>
              <a:t> på </a:t>
            </a:r>
            <a:r>
              <a:rPr lang="nn-NO" dirty="0" err="1"/>
              <a:t>konsekvensene</a:t>
            </a:r>
            <a:r>
              <a:rPr lang="nn-NO" dirty="0"/>
              <a:t> </a:t>
            </a:r>
            <a:r>
              <a:rPr lang="nn-NO" dirty="0" err="1"/>
              <a:t>effektkjøring</a:t>
            </a:r>
            <a:r>
              <a:rPr lang="nn-NO" dirty="0"/>
              <a:t> av kraft vil ha på flora og fauna i og rundt regulerte elver</a:t>
            </a:r>
          </a:p>
          <a:p>
            <a:r>
              <a:rPr lang="nb-NO" dirty="0"/>
              <a:t>Ommund Stokka fra Industri Energi vil se på konsekvensene utbygging av kraftkabler til utlandet vil ha på kraftpris og norsk kraftkrevende industri</a:t>
            </a:r>
          </a:p>
          <a:p>
            <a:r>
              <a:rPr lang="nb-NO" dirty="0"/>
              <a:t>Arne </a:t>
            </a:r>
            <a:r>
              <a:rPr lang="nb-NO" dirty="0" err="1"/>
              <a:t>Byrkjeflot</a:t>
            </a:r>
            <a:r>
              <a:rPr lang="nb-NO" dirty="0"/>
              <a:t> vil gå nøyere inn på innholdet i </a:t>
            </a:r>
            <a:r>
              <a:rPr lang="nb-NO" dirty="0" err="1"/>
              <a:t>Eus</a:t>
            </a:r>
            <a:r>
              <a:rPr lang="nb-NO" dirty="0"/>
              <a:t> energiunion/Acer og konsekvensene for Norge</a:t>
            </a:r>
          </a:p>
        </p:txBody>
      </p:sp>
    </p:spTree>
    <p:extLst>
      <p:ext uri="{BB962C8B-B14F-4D97-AF65-F5344CB8AC3E}">
        <p14:creationId xmlns:p14="http://schemas.microsoft.com/office/powerpoint/2010/main" val="2136160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747</TotalTime>
  <Words>429</Words>
  <Application>Microsoft Office PowerPoint</Application>
  <PresentationFormat>Skjermfremvisning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EUs energiunion og EUs byrå for samarbeid mellom energiregulerings-myndighetene, ACER (Agency for the Cooperation of Energy Regulators)</vt:lpstr>
      <vt:lpstr>Det indre markedet for energi i EU</vt:lpstr>
      <vt:lpstr>To metoder for å tilpasse Norge til det indre markedet</vt:lpstr>
      <vt:lpstr>Den andre metoden som blir mer og mer vanlig: tilslutning til ulike EU-byråer</vt:lpstr>
      <vt:lpstr>I dag skal vi se på følgende: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Hvorfor fikk vi EØS-avtalen…. ….og hvem sto bak?</dc:title>
  <dc:creator>Gunnar Rutle</dc:creator>
  <cp:lastModifiedBy>Gunnar Rutle</cp:lastModifiedBy>
  <cp:revision>24</cp:revision>
  <cp:lastPrinted>2018-02-21T11:38:48Z</cp:lastPrinted>
  <dcterms:created xsi:type="dcterms:W3CDTF">2017-03-20T08:26:47Z</dcterms:created>
  <dcterms:modified xsi:type="dcterms:W3CDTF">2018-02-21T11:40:57Z</dcterms:modified>
</cp:coreProperties>
</file>