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15"/>
  </p:notesMasterIdLst>
  <p:sldIdLst>
    <p:sldId id="256" r:id="rId2"/>
    <p:sldId id="266" r:id="rId3"/>
    <p:sldId id="261" r:id="rId4"/>
    <p:sldId id="258" r:id="rId5"/>
    <p:sldId id="268" r:id="rId6"/>
    <p:sldId id="264" r:id="rId7"/>
    <p:sldId id="257" r:id="rId8"/>
    <p:sldId id="265" r:id="rId9"/>
    <p:sldId id="263" r:id="rId10"/>
    <p:sldId id="262" r:id="rId11"/>
    <p:sldId id="274" r:id="rId12"/>
    <p:sldId id="273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877"/>
    <a:srgbClr val="FFB612"/>
    <a:srgbClr val="E99726"/>
    <a:srgbClr val="3C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86372" autoAdjust="0"/>
  </p:normalViewPr>
  <p:slideViewPr>
    <p:cSldViewPr snapToGrid="0" snapToObjects="1">
      <p:cViewPr varScale="1">
        <p:scale>
          <a:sx n="63" d="100"/>
          <a:sy n="63" d="100"/>
        </p:scale>
        <p:origin x="9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9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3D0CD-5C34-A743-8123-BAA418CF3E11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038FD-FCCE-9746-8E5F-1AA5C307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6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038FD-FCCE-9746-8E5F-1AA5C3075C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39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038FD-FCCE-9746-8E5F-1AA5C3075C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78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Følgetjenesten ble overført til helseforetakene i 2010, men flere kommuner opplever at helseforetakene nekter å finansiere tjenesten fordi det er mindre enn 90 minutters </a:t>
            </a:r>
            <a:r>
              <a:rPr lang="nb-NO" dirty="0" err="1"/>
              <a:t>reiseveg</a:t>
            </a:r>
            <a:r>
              <a:rPr lang="nb-NO" dirty="0"/>
              <a:t> fra kommunesenteret til nærmeste fødeavdeling. </a:t>
            </a:r>
          </a:p>
          <a:p>
            <a:r>
              <a:rPr lang="nb-NO" dirty="0"/>
              <a:t>Følgetjeneste er altså tingen, sier Høie, men vi blir ikke nødvendigvis beroliget </a:t>
            </a:r>
            <a:r>
              <a:rPr lang="nb-NO"/>
              <a:t>av situasjonen. 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038FD-FCCE-9746-8E5F-1AA5C3075C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 er disse</a:t>
            </a:r>
            <a:r>
              <a:rPr lang="nb-NO" baseline="0" dirty="0"/>
              <a:t> tre siste linjene som får kvinner til å kle seg i bunad og protestere. Det startet med protest og kamp mot nedleggelse av fødeavdelingen i Kristiansund, men har spredd seg til flere områder som føler fødetilbudet truet, bl.a. på Helgelandskysten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038FD-FCCE-9746-8E5F-1AA5C3075C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68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038FD-FCCE-9746-8E5F-1AA5C3075C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67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Overbeviser dette slik at bunaden kan legges vekk og vi kan roe kritikken ned?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038FD-FCCE-9746-8E5F-1AA5C3075C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78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Overfylte fødeavdelinger med for lite bemanning er noe mange har erfart. Det fører til at mange opplever å bli avvist i døra fordi fødselen ikke har kommet langt nok. Det kan gå greit for de med kort vei, men med 2-3 timers avstand er det ikke greit.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038FD-FCCE-9746-8E5F-1AA5C3075C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 Halsa kommune føder hver 10. kvinne under transport viser tall fra 2018.</a:t>
            </a:r>
          </a:p>
          <a:p>
            <a:r>
              <a:rPr lang="nb-NO" dirty="0"/>
              <a:t>Ambulansepersonell har lite kunnskap og lite rutine vedr. fødsler, og ambulansene er heller ikke utstyrt for det overalt, kanskje i de store byene, men……. fødsel i ambulanse er uansett ingen ønskesituasjon.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038FD-FCCE-9746-8E5F-1AA5C3075C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9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038FD-FCCE-9746-8E5F-1AA5C3075C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05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1240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78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742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54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10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2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1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1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6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9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9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9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1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9C06-5E87-6E46-9BBF-16D9067F98F4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D8BDC7-0B4F-9D48-8A11-557E5951D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0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27742" y="1061156"/>
            <a:ext cx="6161680" cy="1686431"/>
          </a:xfrm>
        </p:spPr>
        <p:txBody>
          <a:bodyPr/>
          <a:lstStyle/>
          <a:p>
            <a:r>
              <a:rPr lang="en-US" dirty="0" err="1"/>
              <a:t>Fødselsomsorgen</a:t>
            </a:r>
            <a:r>
              <a:rPr lang="en-US" dirty="0"/>
              <a:t> i Norge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130595" y="3296356"/>
            <a:ext cx="5826719" cy="3183466"/>
          </a:xfrm>
        </p:spPr>
        <p:txBody>
          <a:bodyPr>
            <a:normAutofit/>
          </a:bodyPr>
          <a:lstStyle/>
          <a:p>
            <a:r>
              <a:rPr lang="en-US" dirty="0"/>
              <a:t>-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grunn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å </a:t>
            </a:r>
            <a:r>
              <a:rPr lang="en-US" dirty="0" err="1"/>
              <a:t>starte</a:t>
            </a:r>
            <a:r>
              <a:rPr lang="en-US" dirty="0"/>
              <a:t> “</a:t>
            </a:r>
            <a:r>
              <a:rPr lang="en-US" dirty="0" err="1"/>
              <a:t>Bunadsgerilja</a:t>
            </a:r>
            <a:r>
              <a:rPr lang="en-US" dirty="0"/>
              <a:t> mot </a:t>
            </a:r>
            <a:r>
              <a:rPr lang="en-US" dirty="0" err="1"/>
              <a:t>helseforetakenes</a:t>
            </a:r>
            <a:r>
              <a:rPr lang="en-US" dirty="0"/>
              <a:t> </a:t>
            </a:r>
            <a:r>
              <a:rPr lang="en-US" dirty="0" err="1"/>
              <a:t>nedleggelse</a:t>
            </a:r>
            <a:r>
              <a:rPr lang="en-US" dirty="0"/>
              <a:t> av </a:t>
            </a:r>
            <a:r>
              <a:rPr lang="en-US" dirty="0" err="1"/>
              <a:t>fødetilbud</a:t>
            </a:r>
            <a:r>
              <a:rPr lang="en-US" dirty="0"/>
              <a:t>”?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55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D5009D-168C-413D-8B6F-C0DA476FC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Politikk som har som formål å samle og sentralisere er feil vei å gå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04474A-3ABD-47E9-80BB-AD01F23C9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Norsk sykehusvesen trenger </a:t>
            </a:r>
            <a:r>
              <a:rPr lang="nb-NO" dirty="0" err="1"/>
              <a:t>almenleger</a:t>
            </a:r>
            <a:r>
              <a:rPr lang="nb-NO" dirty="0"/>
              <a:t>, </a:t>
            </a:r>
            <a:r>
              <a:rPr lang="nb-NO" dirty="0" err="1"/>
              <a:t>almenkirurger</a:t>
            </a:r>
            <a:r>
              <a:rPr lang="nb-NO" dirty="0"/>
              <a:t>, </a:t>
            </a:r>
            <a:r>
              <a:rPr lang="nb-NO" dirty="0" err="1"/>
              <a:t>almengynekologer</a:t>
            </a:r>
            <a:r>
              <a:rPr lang="nb-NO" dirty="0"/>
              <a:t>, og målet om en differensiert og desentralisert fødselstilbudsstruktur er viktig å hegne om</a:t>
            </a:r>
          </a:p>
          <a:p>
            <a:r>
              <a:rPr lang="nb-NO" dirty="0"/>
              <a:t>Sykeliggjøring av de fødende ved ikke å legge forholdene til rette for en rolig, trygg og overvåket fødsel, er feil vei å gå</a:t>
            </a:r>
          </a:p>
          <a:p>
            <a:r>
              <a:rPr lang="nb-NO" dirty="0"/>
              <a:t>Diagnosekodesystemet som gjør at det «lønner seg» å ha fødsler som ikke er normale, er feil vei å gå</a:t>
            </a:r>
          </a:p>
          <a:p>
            <a:r>
              <a:rPr lang="nb-NO" dirty="0"/>
              <a:t>Keisersnitt som en «stor inntektskilde» for sykehusene, er feil vei å gå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824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1812FCF-4A8E-4763-BC26-5FB288AE5B40}"/>
              </a:ext>
            </a:extLst>
          </p:cNvPr>
          <p:cNvSpPr/>
          <p:nvPr/>
        </p:nvSpPr>
        <p:spPr>
          <a:xfrm>
            <a:off x="352697" y="-802126"/>
            <a:ext cx="7040880" cy="7317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et land med kvinne som statsminister, finansminister og utenriksminister er det nærliggende å tro at vi har full likestilling og at politikken legger til rette for like muligheter for kvinner og menn. Mange kvinner i ledende posisjoner i verden har kommet til makten nettopp fordi de har støttet kvinners kamp. Erfaringen med dagens regjering viser at kvinner med makt ikke nødvendigvis er opptatt av kvinners situasjon.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statsminister Erna Solbergs nyttårstale oppfordres unge kvinner til å føde flere barn for at velferdsstaten skal kunne opprettholdes. De oppfordres til å få barn i studietiden og tidlig i karrieren.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Dette harmonerer dårlig med at: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arbeidslivet er mer usikkert enn før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flere midlertidige ansettelser gjør familienes økonomi usikker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er mindre vekt på arbeidstakernes rettigheter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fødetilbud er lagt ned og det kan være stor geografisk avstand til nærmeste fødeavdeling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barselomsorgen er svekket ved at det legges opp til kortere liggetid på fødeavdeling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manglende oppfølging med amming kompliserer barseltiden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830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4B3565F-6960-453F-9C3A-025C229F5B29}"/>
              </a:ext>
            </a:extLst>
          </p:cNvPr>
          <p:cNvSpPr/>
          <p:nvPr/>
        </p:nvSpPr>
        <p:spPr>
          <a:xfrm>
            <a:off x="169817" y="144816"/>
            <a:ext cx="8007532" cy="5824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mødrenes permisjon er redusert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er problematisk å fortsette amming etter jobbstart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hvis far ikke kan ta ut sin permisjonstid når mors tid er gjennomført, må barnet i barnehage i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7mndr’s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alder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kortere permisjonstid for mødre medfører at flere kvinner tar ulønnet permisjon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Dette er faktorer som gjør det krevende for unge kvinner å satse på familie og barnefødsler. Slik forholdene er i dag vil de fleste gjerne ha fullført utdannelsen og ha en sikker inntekt først. Med andre ord - dagens regjering har gjort det vanskeligere å kombinere barnefødsler, studier og karrierestart.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må bli lettere å kombinere barnefødsler, studier og karrierestart, det må legges til rette for en mer familievennlig svangerskaps- og barselspolitikk ved å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 mor nødvendig liggetid på føde/barselavdeling til å få ro og stabilitet i den nye livssituasjonen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styrke oppfølgingen av amming etter hjemkomst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utvide foreldrepermisjonen til 52 uker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gjøre fordelingen av permisjonstiden mer fleksibel</a:t>
            </a:r>
          </a:p>
        </p:txBody>
      </p:sp>
    </p:spTree>
    <p:extLst>
      <p:ext uri="{BB962C8B-B14F-4D97-AF65-F5344CB8AC3E}">
        <p14:creationId xmlns:p14="http://schemas.microsoft.com/office/powerpoint/2010/main" val="2589158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D5B1009-E9D9-421D-A8A6-AE3484DE45FD}"/>
              </a:ext>
            </a:extLst>
          </p:cNvPr>
          <p:cNvSpPr/>
          <p:nvPr/>
        </p:nvSpPr>
        <p:spPr>
          <a:xfrm>
            <a:off x="441960" y="1722924"/>
            <a:ext cx="6416040" cy="5556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6000"/>
              </a:lnSpc>
              <a:buFont typeface="Calibri" panose="020F0502020204030204" pitchFamily="34" charset="0"/>
              <a:buChar char="-"/>
            </a:pPr>
            <a:r>
              <a:rPr lang="nb-NO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Norge har i følge Verdens helseorganisasjon for få fødeinstitusjoner med akuttfunksjon</a:t>
            </a: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b-NO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differensiert og desentralisert fødetilbud er viktig å beholde, 1 til 1 omsorg må tilstrebes</a:t>
            </a: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b-NO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Nedtak av normalfødestuer ved de store sykehusene og normal-fødeavdelinger ved de mindre sykehusene er feil veg å gå </a:t>
            </a: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b-NO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Krav om følge må slå inn ved 60 minutters </a:t>
            </a:r>
            <a:r>
              <a:rPr lang="nb-NO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reiseveg</a:t>
            </a:r>
            <a:endParaRPr lang="nb-NO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6000"/>
              </a:lnSpc>
              <a:buFont typeface="Calibri" panose="020F0502020204030204" pitchFamily="34" charset="0"/>
              <a:buChar char="-"/>
            </a:pPr>
            <a:r>
              <a:rPr lang="nb-NO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Nedbyggingen av fødetilbudet i landet vårt må stoppes, ingen av dagens fødesteder bør legges ned, det motsatte må helst skje enkelte steder</a:t>
            </a: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nb-NO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nb-NO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9795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255F8D-2579-464F-B637-5625896A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96" y="816637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nb-NO" dirty="0"/>
              <a:t>De nasjonale kravene til fødetilbud er nedfelt i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CE594C-CDEB-47E0-8587-8695341DA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St.melding</a:t>
            </a:r>
            <a:r>
              <a:rPr lang="nb-NO" dirty="0"/>
              <a:t> </a:t>
            </a:r>
            <a:r>
              <a:rPr lang="nb-NO" dirty="0" err="1"/>
              <a:t>nr.12</a:t>
            </a:r>
            <a:r>
              <a:rPr lang="nb-NO" dirty="0"/>
              <a:t> (2008-2009) – En gledelig begivenhet – Om en sammenhengende svangerskaps-, fødsels- og barselomsorg</a:t>
            </a:r>
          </a:p>
          <a:p>
            <a:r>
              <a:rPr lang="nb-NO" dirty="0"/>
              <a:t>Helsedirektoratets veileder (2011) – Et trygt fødetilbud</a:t>
            </a:r>
          </a:p>
          <a:p>
            <a:r>
              <a:rPr lang="nb-NO" dirty="0"/>
              <a:t>Nasjonal helse- og sykehusplan (</a:t>
            </a:r>
            <a:r>
              <a:rPr lang="nb-NO" dirty="0" err="1"/>
              <a:t>St.meld.nr.11</a:t>
            </a:r>
            <a:r>
              <a:rPr lang="nb-NO" dirty="0"/>
              <a:t> 2016-2019) stadfester kvalitetskravet og inndeling av fødeinstitusjoner i tre nivåer:</a:t>
            </a:r>
          </a:p>
          <a:p>
            <a:r>
              <a:rPr lang="nb-NO" dirty="0"/>
              <a:t>Kvinneklinikk, fødeavdeling og fødestuer</a:t>
            </a:r>
          </a:p>
          <a:p>
            <a:r>
              <a:rPr lang="nb-NO" dirty="0"/>
              <a:t>Det er nylig fra </a:t>
            </a:r>
            <a:r>
              <a:rPr lang="nb-NO" dirty="0" err="1"/>
              <a:t>helsministerens</a:t>
            </a:r>
            <a:r>
              <a:rPr lang="nb-NO" dirty="0"/>
              <a:t> side, bedt om en kartlegging </a:t>
            </a:r>
            <a:r>
              <a:rPr lang="nb-NO"/>
              <a:t>av følgetjenesten 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580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270933"/>
            <a:ext cx="6347713" cy="1329267"/>
          </a:xfrm>
        </p:spPr>
        <p:txBody>
          <a:bodyPr>
            <a:normAutofit/>
          </a:bodyPr>
          <a:lstStyle/>
          <a:p>
            <a:r>
              <a:rPr lang="en-US" dirty="0"/>
              <a:t>Krav om </a:t>
            </a:r>
            <a:r>
              <a:rPr lang="en-US" dirty="0" err="1"/>
              <a:t>følgetjeneste</a:t>
            </a:r>
            <a:r>
              <a:rPr lang="en-US" dirty="0"/>
              <a:t>	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6711" y="1018904"/>
            <a:ext cx="6976533" cy="5839096"/>
          </a:xfrm>
        </p:spPr>
        <p:txBody>
          <a:bodyPr/>
          <a:lstStyle/>
          <a:p>
            <a:r>
              <a:rPr lang="en-US" dirty="0" err="1"/>
              <a:t>Fødende</a:t>
            </a:r>
            <a:r>
              <a:rPr lang="en-US" dirty="0"/>
              <a:t> med </a:t>
            </a:r>
            <a:r>
              <a:rPr lang="en-US" dirty="0" err="1"/>
              <a:t>reisetid</a:t>
            </a:r>
            <a:r>
              <a:rPr lang="en-US" dirty="0"/>
              <a:t> mer </a:t>
            </a:r>
            <a:r>
              <a:rPr lang="en-US" dirty="0" err="1"/>
              <a:t>enn</a:t>
            </a:r>
            <a:r>
              <a:rPr lang="en-US" dirty="0"/>
              <a:t> 90 </a:t>
            </a:r>
            <a:r>
              <a:rPr lang="en-US" dirty="0" err="1"/>
              <a:t>minutter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sted</a:t>
            </a:r>
            <a:r>
              <a:rPr lang="en-US" dirty="0"/>
              <a:t> med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annen</a:t>
            </a:r>
            <a:r>
              <a:rPr lang="en-US" dirty="0"/>
              <a:t> form for </a:t>
            </a:r>
            <a:r>
              <a:rPr lang="en-US" dirty="0" err="1"/>
              <a:t>fødetilbud</a:t>
            </a:r>
            <a:r>
              <a:rPr lang="en-US" dirty="0"/>
              <a:t> har </a:t>
            </a:r>
            <a:r>
              <a:rPr lang="en-US" dirty="0" err="1"/>
              <a:t>krav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følgetjeneste</a:t>
            </a:r>
            <a:r>
              <a:rPr lang="en-US" dirty="0"/>
              <a:t> med </a:t>
            </a:r>
            <a:r>
              <a:rPr lang="en-US" dirty="0" err="1"/>
              <a:t>jordmor</a:t>
            </a:r>
            <a:r>
              <a:rPr lang="en-US" dirty="0"/>
              <a:t>.</a:t>
            </a:r>
          </a:p>
          <a:p>
            <a:r>
              <a:rPr lang="en-US" dirty="0" err="1"/>
              <a:t>Regjeringen</a:t>
            </a:r>
            <a:r>
              <a:rPr lang="en-US" dirty="0"/>
              <a:t> </a:t>
            </a:r>
            <a:r>
              <a:rPr lang="en-US" dirty="0" err="1"/>
              <a:t>sier</a:t>
            </a:r>
            <a:r>
              <a:rPr lang="en-US" dirty="0"/>
              <a:t> det har </a:t>
            </a:r>
            <a:r>
              <a:rPr lang="en-US" dirty="0" err="1"/>
              <a:t>vært</a:t>
            </a:r>
            <a:r>
              <a:rPr lang="en-US" dirty="0"/>
              <a:t> </a:t>
            </a:r>
            <a:r>
              <a:rPr lang="en-US" dirty="0" err="1"/>
              <a:t>nær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dobling</a:t>
            </a:r>
            <a:r>
              <a:rPr lang="en-US" dirty="0"/>
              <a:t> av </a:t>
            </a:r>
            <a:r>
              <a:rPr lang="en-US" dirty="0" err="1"/>
              <a:t>antall</a:t>
            </a:r>
            <a:r>
              <a:rPr lang="en-US" dirty="0"/>
              <a:t> </a:t>
            </a:r>
            <a:r>
              <a:rPr lang="en-US" dirty="0" err="1"/>
              <a:t>jordmor-årsverk</a:t>
            </a:r>
            <a:r>
              <a:rPr lang="en-US" dirty="0"/>
              <a:t> i </a:t>
            </a:r>
            <a:r>
              <a:rPr lang="en-US" dirty="0" err="1"/>
              <a:t>kommunene</a:t>
            </a:r>
            <a:r>
              <a:rPr lang="en-US" dirty="0"/>
              <a:t>.</a:t>
            </a:r>
          </a:p>
          <a:p>
            <a:r>
              <a:rPr lang="en-US" dirty="0" err="1"/>
              <a:t>Likevel</a:t>
            </a:r>
            <a:r>
              <a:rPr lang="en-US" dirty="0"/>
              <a:t> er det </a:t>
            </a:r>
            <a:r>
              <a:rPr lang="en-US" dirty="0" err="1"/>
              <a:t>fortsatt</a:t>
            </a:r>
            <a:r>
              <a:rPr lang="en-US" dirty="0"/>
              <a:t> 77 </a:t>
            </a:r>
            <a:r>
              <a:rPr lang="en-US" dirty="0" err="1"/>
              <a:t>kommuner</a:t>
            </a:r>
            <a:r>
              <a:rPr lang="en-US" dirty="0"/>
              <a:t> her i </a:t>
            </a:r>
            <a:r>
              <a:rPr lang="en-US" dirty="0" err="1"/>
              <a:t>landet</a:t>
            </a:r>
            <a:r>
              <a:rPr lang="en-US" dirty="0"/>
              <a:t> </a:t>
            </a:r>
            <a:r>
              <a:rPr lang="en-US" dirty="0" err="1"/>
              <a:t>hvor</a:t>
            </a:r>
            <a:r>
              <a:rPr lang="en-US" dirty="0"/>
              <a:t> </a:t>
            </a:r>
            <a:r>
              <a:rPr lang="en-US" dirty="0" err="1"/>
              <a:t>noen</a:t>
            </a:r>
            <a:r>
              <a:rPr lang="en-US" dirty="0"/>
              <a:t> </a:t>
            </a:r>
            <a:r>
              <a:rPr lang="en-US" dirty="0" err="1"/>
              <a:t>fødende</a:t>
            </a:r>
            <a:r>
              <a:rPr lang="en-US" dirty="0"/>
              <a:t> har mer </a:t>
            </a:r>
            <a:r>
              <a:rPr lang="en-US" dirty="0" err="1"/>
              <a:t>enn</a:t>
            </a:r>
            <a:r>
              <a:rPr lang="en-US" dirty="0"/>
              <a:t> 90 </a:t>
            </a:r>
            <a:r>
              <a:rPr lang="en-US" dirty="0" err="1"/>
              <a:t>minutter</a:t>
            </a:r>
            <a:r>
              <a:rPr lang="en-US" dirty="0"/>
              <a:t> </a:t>
            </a:r>
            <a:r>
              <a:rPr lang="en-US" dirty="0" err="1"/>
              <a:t>reiseveg</a:t>
            </a:r>
            <a:r>
              <a:rPr lang="en-US" dirty="0"/>
              <a:t>,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har </a:t>
            </a:r>
            <a:r>
              <a:rPr lang="en-US" dirty="0" err="1"/>
              <a:t>tilgang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døgnbemannet</a:t>
            </a:r>
            <a:r>
              <a:rPr lang="en-US" dirty="0"/>
              <a:t> </a:t>
            </a:r>
            <a:r>
              <a:rPr lang="en-US" dirty="0" err="1"/>
              <a:t>følgetjeneste</a:t>
            </a:r>
            <a:r>
              <a:rPr lang="en-US" dirty="0"/>
              <a:t> </a:t>
            </a:r>
          </a:p>
          <a:p>
            <a:r>
              <a:rPr lang="en-US" dirty="0"/>
              <a:t>10 av 19 </a:t>
            </a:r>
            <a:r>
              <a:rPr lang="en-US" dirty="0" err="1"/>
              <a:t>kommuner</a:t>
            </a:r>
            <a:r>
              <a:rPr lang="en-US" dirty="0"/>
              <a:t> i </a:t>
            </a:r>
            <a:r>
              <a:rPr lang="en-US" dirty="0" err="1"/>
              <a:t>Finnmark</a:t>
            </a:r>
            <a:r>
              <a:rPr lang="en-US" dirty="0"/>
              <a:t>, der </a:t>
            </a:r>
            <a:r>
              <a:rPr lang="en-US" dirty="0" err="1"/>
              <a:t>flest</a:t>
            </a:r>
            <a:r>
              <a:rPr lang="en-US" dirty="0"/>
              <a:t> har </a:t>
            </a:r>
            <a:r>
              <a:rPr lang="en-US" dirty="0" err="1"/>
              <a:t>lengst</a:t>
            </a:r>
            <a:r>
              <a:rPr lang="en-US" dirty="0"/>
              <a:t> </a:t>
            </a:r>
            <a:r>
              <a:rPr lang="en-US" dirty="0" err="1"/>
              <a:t>reiseveg</a:t>
            </a:r>
            <a:r>
              <a:rPr lang="en-US" dirty="0"/>
              <a:t>,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tilby</a:t>
            </a:r>
            <a:r>
              <a:rPr lang="en-US" dirty="0"/>
              <a:t> </a:t>
            </a:r>
            <a:r>
              <a:rPr lang="en-US" dirty="0" err="1"/>
              <a:t>følge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fødende</a:t>
            </a:r>
            <a:r>
              <a:rPr lang="en-US" dirty="0"/>
              <a:t> </a:t>
            </a:r>
            <a:r>
              <a:rPr lang="en-US" dirty="0" err="1"/>
              <a:t>kvinner</a:t>
            </a:r>
            <a:r>
              <a:rPr lang="en-US" dirty="0"/>
              <a:t>. I </a:t>
            </a:r>
            <a:r>
              <a:rPr lang="en-US" dirty="0" err="1"/>
              <a:t>Nordland</a:t>
            </a:r>
            <a:r>
              <a:rPr lang="en-US" dirty="0"/>
              <a:t> </a:t>
            </a:r>
            <a:r>
              <a:rPr lang="en-US" dirty="0" err="1"/>
              <a:t>mangler</a:t>
            </a:r>
            <a:r>
              <a:rPr lang="en-US" dirty="0"/>
              <a:t> 16 </a:t>
            </a:r>
            <a:r>
              <a:rPr lang="en-US" dirty="0" err="1"/>
              <a:t>kommuner</a:t>
            </a:r>
            <a:r>
              <a:rPr lang="en-US" dirty="0"/>
              <a:t> </a:t>
            </a:r>
            <a:r>
              <a:rPr lang="en-US" dirty="0" err="1"/>
              <a:t>følgetjeneste</a:t>
            </a:r>
            <a:r>
              <a:rPr lang="en-US" dirty="0"/>
              <a:t>. I </a:t>
            </a:r>
            <a:r>
              <a:rPr lang="en-US" dirty="0" err="1"/>
              <a:t>Trøndelag</a:t>
            </a:r>
            <a:r>
              <a:rPr lang="en-US" dirty="0"/>
              <a:t> og </a:t>
            </a:r>
            <a:r>
              <a:rPr lang="en-US" dirty="0" err="1"/>
              <a:t>Møre</a:t>
            </a:r>
            <a:r>
              <a:rPr lang="en-US" dirty="0"/>
              <a:t> og </a:t>
            </a:r>
            <a:r>
              <a:rPr lang="en-US" dirty="0" err="1"/>
              <a:t>Romsdal</a:t>
            </a:r>
            <a:r>
              <a:rPr lang="en-US" dirty="0"/>
              <a:t>  </a:t>
            </a:r>
            <a:r>
              <a:rPr lang="en-US" dirty="0" err="1"/>
              <a:t>mangler</a:t>
            </a:r>
            <a:r>
              <a:rPr lang="en-US" dirty="0"/>
              <a:t> mer </a:t>
            </a:r>
            <a:r>
              <a:rPr lang="en-US" dirty="0" err="1"/>
              <a:t>enn</a:t>
            </a:r>
            <a:r>
              <a:rPr lang="en-US" dirty="0"/>
              <a:t> 10 </a:t>
            </a:r>
            <a:r>
              <a:rPr lang="en-US" dirty="0" err="1"/>
              <a:t>kommuner</a:t>
            </a:r>
            <a:r>
              <a:rPr lang="en-US" dirty="0"/>
              <a:t> </a:t>
            </a:r>
            <a:r>
              <a:rPr lang="en-US" dirty="0" err="1"/>
              <a:t>følgetjeneste</a:t>
            </a:r>
            <a:endParaRPr lang="en-US" dirty="0"/>
          </a:p>
          <a:p>
            <a:r>
              <a:rPr lang="en-US" dirty="0" err="1"/>
              <a:t>Reiseveg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nærmeste</a:t>
            </a:r>
            <a:r>
              <a:rPr lang="en-US" dirty="0"/>
              <a:t> </a:t>
            </a:r>
            <a:r>
              <a:rPr lang="en-US" dirty="0" err="1"/>
              <a:t>fødeinstitusjon</a:t>
            </a:r>
            <a:r>
              <a:rPr lang="en-US" dirty="0"/>
              <a:t> har </a:t>
            </a:r>
            <a:r>
              <a:rPr lang="en-US" dirty="0" err="1"/>
              <a:t>generelt</a:t>
            </a:r>
            <a:r>
              <a:rPr lang="en-US" dirty="0"/>
              <a:t> </a:t>
            </a:r>
            <a:r>
              <a:rPr lang="en-US" dirty="0" err="1"/>
              <a:t>økt</a:t>
            </a:r>
            <a:endParaRPr lang="en-US" dirty="0"/>
          </a:p>
          <a:p>
            <a:r>
              <a:rPr lang="en-US" dirty="0"/>
              <a:t>18% av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kommuner</a:t>
            </a:r>
            <a:r>
              <a:rPr lang="en-US" dirty="0"/>
              <a:t> har </a:t>
            </a:r>
            <a:r>
              <a:rPr lang="en-US" dirty="0" err="1"/>
              <a:t>nå</a:t>
            </a:r>
            <a:r>
              <a:rPr lang="en-US" dirty="0"/>
              <a:t> mer </a:t>
            </a:r>
            <a:r>
              <a:rPr lang="en-US" dirty="0" err="1"/>
              <a:t>enn</a:t>
            </a:r>
            <a:r>
              <a:rPr lang="en-US" dirty="0"/>
              <a:t> 2 timers </a:t>
            </a:r>
            <a:r>
              <a:rPr lang="en-US" dirty="0" err="1"/>
              <a:t>reiseveg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nærmeste</a:t>
            </a:r>
            <a:r>
              <a:rPr lang="en-US" dirty="0"/>
              <a:t> </a:t>
            </a:r>
            <a:r>
              <a:rPr lang="en-US" dirty="0" err="1"/>
              <a:t>fødeavdeling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økning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5% </a:t>
            </a:r>
            <a:r>
              <a:rPr lang="en-US" dirty="0" err="1"/>
              <a:t>fra</a:t>
            </a:r>
            <a:r>
              <a:rPr lang="en-US" dirty="0"/>
              <a:t>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07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Fakta</a:t>
            </a:r>
            <a:r>
              <a:rPr lang="en-US" dirty="0"/>
              <a:t> om </a:t>
            </a:r>
            <a:r>
              <a:rPr lang="en-US" dirty="0" err="1"/>
              <a:t>fødsler</a:t>
            </a:r>
            <a:r>
              <a:rPr lang="en-US" dirty="0"/>
              <a:t> i Norge</a:t>
            </a:r>
            <a:br>
              <a:rPr lang="en-US" dirty="0"/>
            </a:br>
            <a:r>
              <a:rPr lang="en-US" sz="1600" dirty="0" err="1"/>
              <a:t>bl.a</a:t>
            </a:r>
            <a:r>
              <a:rPr lang="en-US" sz="1600" dirty="0"/>
              <a:t> </a:t>
            </a:r>
            <a:r>
              <a:rPr lang="en-US" sz="1600" dirty="0" err="1"/>
              <a:t>fra</a:t>
            </a:r>
            <a:r>
              <a:rPr lang="en-US" sz="1600" dirty="0"/>
              <a:t> </a:t>
            </a:r>
            <a:r>
              <a:rPr lang="en-US" sz="1600" dirty="0" err="1"/>
              <a:t>Folkehelsinstituttets</a:t>
            </a:r>
            <a:r>
              <a:rPr lang="en-US" sz="1600" dirty="0"/>
              <a:t> </a:t>
            </a:r>
            <a:r>
              <a:rPr lang="en-US" sz="1600" dirty="0" err="1"/>
              <a:t>Medisinske</a:t>
            </a:r>
            <a:r>
              <a:rPr lang="en-US" sz="1600" dirty="0"/>
              <a:t> </a:t>
            </a:r>
            <a:r>
              <a:rPr lang="en-US" sz="1600" dirty="0" err="1"/>
              <a:t>fødselsregister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8823" y="1600200"/>
            <a:ext cx="8307978" cy="4992511"/>
          </a:xfrm>
        </p:spPr>
        <p:txBody>
          <a:bodyPr>
            <a:normAutofit/>
          </a:bodyPr>
          <a:lstStyle/>
          <a:p>
            <a:r>
              <a:rPr lang="en-US" sz="2400" dirty="0"/>
              <a:t>I 2018 var det </a:t>
            </a:r>
            <a:r>
              <a:rPr lang="en-US" sz="2400" dirty="0" err="1"/>
              <a:t>totalt</a:t>
            </a:r>
            <a:r>
              <a:rPr lang="en-US" sz="2400" dirty="0"/>
              <a:t> 55059 </a:t>
            </a:r>
            <a:r>
              <a:rPr lang="en-US" sz="2400" dirty="0" err="1"/>
              <a:t>fødsler</a:t>
            </a:r>
            <a:r>
              <a:rPr lang="en-US" sz="2400" dirty="0"/>
              <a:t> her i </a:t>
            </a:r>
            <a:r>
              <a:rPr lang="en-US" sz="2400" dirty="0" err="1"/>
              <a:t>landet</a:t>
            </a:r>
            <a:endParaRPr lang="en-US" sz="2400" dirty="0"/>
          </a:p>
          <a:p>
            <a:r>
              <a:rPr lang="en-US" sz="2400" dirty="0"/>
              <a:t>54602 </a:t>
            </a:r>
            <a:r>
              <a:rPr lang="en-US" sz="2400" dirty="0" err="1"/>
              <a:t>fødsler</a:t>
            </a:r>
            <a:r>
              <a:rPr lang="en-US" sz="2400" dirty="0"/>
              <a:t> </a:t>
            </a:r>
            <a:r>
              <a:rPr lang="en-US" sz="2400" dirty="0" err="1"/>
              <a:t>skjedde</a:t>
            </a:r>
            <a:r>
              <a:rPr lang="en-US" sz="2400" dirty="0"/>
              <a:t> i </a:t>
            </a:r>
            <a:r>
              <a:rPr lang="en-US" sz="2400" dirty="0" err="1"/>
              <a:t>institusjon</a:t>
            </a:r>
            <a:endParaRPr lang="en-US" sz="2400" dirty="0"/>
          </a:p>
          <a:p>
            <a:r>
              <a:rPr lang="en-US" sz="2400" dirty="0"/>
              <a:t>457 barn </a:t>
            </a:r>
            <a:r>
              <a:rPr lang="en-US" sz="2400" dirty="0" err="1"/>
              <a:t>ble</a:t>
            </a:r>
            <a:r>
              <a:rPr lang="en-US" sz="2400" dirty="0"/>
              <a:t> </a:t>
            </a:r>
            <a:r>
              <a:rPr lang="en-US" sz="2400" dirty="0" err="1"/>
              <a:t>født</a:t>
            </a:r>
            <a:r>
              <a:rPr lang="en-US" sz="2400" dirty="0"/>
              <a:t> </a:t>
            </a:r>
            <a:r>
              <a:rPr lang="en-US" sz="2400" dirty="0" err="1"/>
              <a:t>utenfor</a:t>
            </a:r>
            <a:r>
              <a:rPr lang="en-US" sz="2400" dirty="0"/>
              <a:t> </a:t>
            </a:r>
            <a:r>
              <a:rPr lang="en-US" sz="2400" dirty="0" err="1"/>
              <a:t>institusjon</a:t>
            </a:r>
            <a:endParaRPr lang="en-US" sz="2400" dirty="0"/>
          </a:p>
          <a:p>
            <a:r>
              <a:rPr lang="en-US" sz="2400" dirty="0"/>
              <a:t>102 </a:t>
            </a:r>
            <a:r>
              <a:rPr lang="en-US" sz="2400" dirty="0" err="1"/>
              <a:t>fødsler</a:t>
            </a:r>
            <a:r>
              <a:rPr lang="en-US" sz="2400" dirty="0"/>
              <a:t> var </a:t>
            </a:r>
            <a:r>
              <a:rPr lang="en-US" sz="2400" dirty="0" err="1"/>
              <a:t>planlagt</a:t>
            </a:r>
            <a:r>
              <a:rPr lang="en-US" sz="2400" dirty="0"/>
              <a:t> </a:t>
            </a:r>
            <a:r>
              <a:rPr lang="en-US" sz="2400" dirty="0" err="1"/>
              <a:t>hjemmefødsel</a:t>
            </a:r>
            <a:endParaRPr lang="en-US" sz="2400" dirty="0"/>
          </a:p>
          <a:p>
            <a:r>
              <a:rPr lang="en-US" sz="2400" dirty="0"/>
              <a:t>153 </a:t>
            </a:r>
            <a:r>
              <a:rPr lang="en-US" sz="2400" dirty="0" err="1"/>
              <a:t>hjemmefødsler</a:t>
            </a:r>
            <a:r>
              <a:rPr lang="en-US" sz="2400" dirty="0"/>
              <a:t> var </a:t>
            </a:r>
            <a:r>
              <a:rPr lang="en-US" sz="2400" dirty="0" err="1"/>
              <a:t>ikke</a:t>
            </a:r>
            <a:r>
              <a:rPr lang="en-US" sz="2400" dirty="0"/>
              <a:t> </a:t>
            </a:r>
            <a:r>
              <a:rPr lang="en-US" sz="2400" dirty="0" err="1"/>
              <a:t>planlagt</a:t>
            </a:r>
            <a:endParaRPr lang="en-US" sz="2400" dirty="0"/>
          </a:p>
          <a:p>
            <a:r>
              <a:rPr lang="en-US" sz="2400" dirty="0"/>
              <a:t>171 </a:t>
            </a:r>
            <a:r>
              <a:rPr lang="en-US" sz="2400" dirty="0" err="1"/>
              <a:t>fødsler</a:t>
            </a:r>
            <a:r>
              <a:rPr lang="en-US" sz="2400" dirty="0"/>
              <a:t> </a:t>
            </a:r>
            <a:r>
              <a:rPr lang="en-US" sz="2400" dirty="0" err="1"/>
              <a:t>skjedde</a:t>
            </a:r>
            <a:r>
              <a:rPr lang="en-US" sz="2400" dirty="0"/>
              <a:t> under transport</a:t>
            </a:r>
          </a:p>
          <a:p>
            <a:endParaRPr lang="en-US" sz="2400" dirty="0"/>
          </a:p>
          <a:p>
            <a:r>
              <a:rPr lang="en-US" sz="2400" dirty="0"/>
              <a:t>Fra 1967 </a:t>
            </a:r>
            <a:r>
              <a:rPr lang="en-US" sz="2400" dirty="0" err="1"/>
              <a:t>til</a:t>
            </a:r>
            <a:r>
              <a:rPr lang="en-US" sz="2400" dirty="0"/>
              <a:t> </a:t>
            </a:r>
            <a:r>
              <a:rPr lang="en-US" sz="2400" dirty="0" err="1"/>
              <a:t>idag</a:t>
            </a:r>
            <a:r>
              <a:rPr lang="en-US" sz="2400" dirty="0"/>
              <a:t> er </a:t>
            </a:r>
            <a:r>
              <a:rPr lang="en-US" sz="2400" dirty="0" err="1"/>
              <a:t>antall</a:t>
            </a:r>
            <a:r>
              <a:rPr lang="en-US" sz="2400" dirty="0"/>
              <a:t> </a:t>
            </a:r>
            <a:r>
              <a:rPr lang="en-US" sz="2400" dirty="0" err="1"/>
              <a:t>fødetilbud</a:t>
            </a:r>
            <a:r>
              <a:rPr lang="en-US" sz="2400" dirty="0"/>
              <a:t> </a:t>
            </a:r>
            <a:r>
              <a:rPr lang="en-US" sz="2400" dirty="0" err="1"/>
              <a:t>redusert</a:t>
            </a:r>
            <a:r>
              <a:rPr lang="en-US" sz="2400" dirty="0"/>
              <a:t> </a:t>
            </a:r>
            <a:r>
              <a:rPr lang="en-US" sz="2400" dirty="0" err="1"/>
              <a:t>fra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186 </a:t>
            </a:r>
            <a:r>
              <a:rPr lang="en-US" sz="2400" dirty="0" err="1"/>
              <a:t>til</a:t>
            </a:r>
            <a:r>
              <a:rPr lang="en-US" sz="2400" dirty="0"/>
              <a:t> 45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D5C9D0-7D0F-4E27-9074-16E128503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Kritikken går til Helseministeren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946D88-713E-4032-B95B-34F1D7584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501467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err="1"/>
              <a:t>Helseminister</a:t>
            </a:r>
            <a:r>
              <a:rPr lang="en-US" sz="2400" dirty="0"/>
              <a:t> </a:t>
            </a:r>
            <a:r>
              <a:rPr lang="en-US" sz="2400" dirty="0" err="1"/>
              <a:t>Høie</a:t>
            </a:r>
            <a:r>
              <a:rPr lang="en-US" sz="2400" dirty="0"/>
              <a:t> </a:t>
            </a:r>
            <a:r>
              <a:rPr lang="en-US" sz="2400" dirty="0" err="1"/>
              <a:t>svarer</a:t>
            </a:r>
            <a:r>
              <a:rPr lang="en-US" sz="2400" dirty="0"/>
              <a:t> at det </a:t>
            </a:r>
            <a:r>
              <a:rPr lang="en-US" sz="2400" dirty="0" err="1"/>
              <a:t>aldri</a:t>
            </a:r>
            <a:r>
              <a:rPr lang="en-US" sz="2400" dirty="0"/>
              <a:t> har </a:t>
            </a:r>
            <a:r>
              <a:rPr lang="en-US" sz="2400" dirty="0" err="1"/>
              <a:t>vært</a:t>
            </a:r>
            <a:r>
              <a:rPr lang="en-US" sz="2400" dirty="0"/>
              <a:t> </a:t>
            </a:r>
            <a:r>
              <a:rPr lang="en-US" sz="2400" dirty="0" err="1"/>
              <a:t>tryggere</a:t>
            </a:r>
            <a:r>
              <a:rPr lang="en-US" sz="2400" dirty="0"/>
              <a:t> å </a:t>
            </a:r>
            <a:r>
              <a:rPr lang="en-US" sz="2400" dirty="0" err="1"/>
              <a:t>føde</a:t>
            </a:r>
            <a:r>
              <a:rPr lang="en-US" sz="2400" dirty="0"/>
              <a:t> i Norge</a:t>
            </a:r>
          </a:p>
          <a:p>
            <a:r>
              <a:rPr lang="en-US" sz="2400" dirty="0"/>
              <a:t>99% av </a:t>
            </a:r>
            <a:r>
              <a:rPr lang="en-US" sz="2400" dirty="0" err="1"/>
              <a:t>norske</a:t>
            </a:r>
            <a:r>
              <a:rPr lang="en-US" sz="2400" dirty="0"/>
              <a:t> </a:t>
            </a:r>
            <a:r>
              <a:rPr lang="en-US" sz="2400" dirty="0" err="1"/>
              <a:t>kvinner</a:t>
            </a:r>
            <a:r>
              <a:rPr lang="en-US" sz="2400" dirty="0"/>
              <a:t> </a:t>
            </a:r>
            <a:r>
              <a:rPr lang="en-US" sz="2400" dirty="0" err="1"/>
              <a:t>føder</a:t>
            </a:r>
            <a:r>
              <a:rPr lang="en-US" sz="2400" dirty="0"/>
              <a:t> </a:t>
            </a:r>
            <a:r>
              <a:rPr lang="en-US" sz="2400" dirty="0" err="1"/>
              <a:t>på</a:t>
            </a:r>
            <a:r>
              <a:rPr lang="en-US" sz="2400" dirty="0"/>
              <a:t> </a:t>
            </a:r>
            <a:r>
              <a:rPr lang="en-US" sz="2400" dirty="0" err="1"/>
              <a:t>institusjon</a:t>
            </a:r>
            <a:r>
              <a:rPr lang="en-US" sz="2400" dirty="0"/>
              <a:t>, </a:t>
            </a:r>
            <a:r>
              <a:rPr lang="en-US" sz="2400" dirty="0" err="1"/>
              <a:t>ikke</a:t>
            </a:r>
            <a:r>
              <a:rPr lang="en-US" sz="2400" dirty="0"/>
              <a:t> i </a:t>
            </a:r>
            <a:r>
              <a:rPr lang="en-US" sz="2400" dirty="0" err="1"/>
              <a:t>veikanten</a:t>
            </a:r>
            <a:endParaRPr lang="en-US" sz="2400" dirty="0"/>
          </a:p>
          <a:p>
            <a:r>
              <a:rPr lang="en-US" sz="2400" dirty="0"/>
              <a:t>Og </a:t>
            </a:r>
            <a:r>
              <a:rPr lang="en-US" sz="2400" dirty="0" err="1"/>
              <a:t>han</a:t>
            </a:r>
            <a:r>
              <a:rPr lang="en-US" sz="2400" dirty="0"/>
              <a:t> </a:t>
            </a:r>
            <a:r>
              <a:rPr lang="en-US" sz="2400" dirty="0" err="1"/>
              <a:t>fortsetter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Antall</a:t>
            </a:r>
            <a:r>
              <a:rPr lang="en-US" sz="2400" dirty="0"/>
              <a:t> </a:t>
            </a:r>
            <a:r>
              <a:rPr lang="en-US" sz="2400" dirty="0" err="1"/>
              <a:t>fødsler</a:t>
            </a:r>
            <a:r>
              <a:rPr lang="en-US" sz="2400" dirty="0"/>
              <a:t> </a:t>
            </a:r>
            <a:r>
              <a:rPr lang="en-US" sz="2400" dirty="0" err="1"/>
              <a:t>utenfor</a:t>
            </a:r>
            <a:r>
              <a:rPr lang="en-US" sz="2400" dirty="0"/>
              <a:t> </a:t>
            </a:r>
            <a:r>
              <a:rPr lang="en-US" sz="2400" dirty="0" err="1"/>
              <a:t>institusjon</a:t>
            </a:r>
            <a:r>
              <a:rPr lang="en-US" sz="2400" dirty="0"/>
              <a:t> har </a:t>
            </a:r>
            <a:r>
              <a:rPr lang="en-US" sz="2400" dirty="0" err="1"/>
              <a:t>vært</a:t>
            </a:r>
            <a:r>
              <a:rPr lang="en-US" sz="2400" dirty="0"/>
              <a:t> </a:t>
            </a:r>
            <a:r>
              <a:rPr lang="en-US" sz="2400" dirty="0" err="1"/>
              <a:t>stabilt</a:t>
            </a:r>
            <a:r>
              <a:rPr lang="en-US" sz="2400" dirty="0"/>
              <a:t> de </a:t>
            </a:r>
            <a:r>
              <a:rPr lang="en-US" sz="2400" dirty="0" err="1"/>
              <a:t>siste</a:t>
            </a:r>
            <a:r>
              <a:rPr lang="en-US" sz="2400" dirty="0"/>
              <a:t> 15 </a:t>
            </a:r>
            <a:r>
              <a:rPr lang="en-US" sz="2400" dirty="0" err="1"/>
              <a:t>år</a:t>
            </a:r>
            <a:endParaRPr lang="en-US" sz="2400" dirty="0"/>
          </a:p>
          <a:p>
            <a:r>
              <a:rPr lang="en-US" sz="2400" dirty="0" err="1"/>
              <a:t>Spedbarnsdødeligheten</a:t>
            </a:r>
            <a:r>
              <a:rPr lang="en-US" sz="2400" dirty="0"/>
              <a:t> har </a:t>
            </a:r>
            <a:r>
              <a:rPr lang="en-US" sz="2400" dirty="0" err="1"/>
              <a:t>aldri</a:t>
            </a:r>
            <a:r>
              <a:rPr lang="en-US" sz="2400" dirty="0"/>
              <a:t> </a:t>
            </a:r>
            <a:r>
              <a:rPr lang="en-US" sz="2400" dirty="0" err="1"/>
              <a:t>vært</a:t>
            </a:r>
            <a:r>
              <a:rPr lang="en-US" sz="2400" dirty="0"/>
              <a:t> </a:t>
            </a:r>
            <a:r>
              <a:rPr lang="en-US" sz="2400" dirty="0" err="1"/>
              <a:t>lavere</a:t>
            </a:r>
            <a:endParaRPr lang="en-US" sz="2400" dirty="0"/>
          </a:p>
          <a:p>
            <a:r>
              <a:rPr lang="en-US" sz="2400" dirty="0" err="1"/>
              <a:t>Liggetid</a:t>
            </a:r>
            <a:r>
              <a:rPr lang="en-US" sz="2400" dirty="0"/>
              <a:t> </a:t>
            </a:r>
            <a:r>
              <a:rPr lang="en-US" sz="2400" dirty="0" err="1"/>
              <a:t>på</a:t>
            </a:r>
            <a:r>
              <a:rPr lang="en-US" sz="2400" dirty="0"/>
              <a:t> </a:t>
            </a:r>
            <a:r>
              <a:rPr lang="en-US" sz="2400" dirty="0" err="1"/>
              <a:t>sykehus</a:t>
            </a:r>
            <a:r>
              <a:rPr lang="en-US" sz="2400" dirty="0"/>
              <a:t> har </a:t>
            </a:r>
            <a:r>
              <a:rPr lang="en-US" sz="2400" dirty="0" err="1"/>
              <a:t>vært</a:t>
            </a:r>
            <a:r>
              <a:rPr lang="en-US" sz="2400" dirty="0"/>
              <a:t> </a:t>
            </a:r>
            <a:r>
              <a:rPr lang="en-US" sz="2400" dirty="0" err="1"/>
              <a:t>stabil</a:t>
            </a:r>
            <a:r>
              <a:rPr lang="en-US" sz="2400" dirty="0"/>
              <a:t> de </a:t>
            </a:r>
            <a:r>
              <a:rPr lang="en-US" sz="2400" dirty="0" err="1"/>
              <a:t>siste</a:t>
            </a:r>
            <a:r>
              <a:rPr lang="en-US" sz="2400" dirty="0"/>
              <a:t> 5 </a:t>
            </a:r>
            <a:r>
              <a:rPr lang="en-US" sz="2400" dirty="0" err="1"/>
              <a:t>år</a:t>
            </a:r>
            <a:endParaRPr lang="en-US" sz="2400" dirty="0"/>
          </a:p>
          <a:p>
            <a:r>
              <a:rPr lang="en-US" sz="2400" dirty="0" err="1"/>
              <a:t>Siden</a:t>
            </a:r>
            <a:r>
              <a:rPr lang="en-US" sz="2400" dirty="0"/>
              <a:t> 2009 er 6 </a:t>
            </a:r>
            <a:r>
              <a:rPr lang="en-US" sz="2400" dirty="0" err="1"/>
              <a:t>fødetilbud</a:t>
            </a:r>
            <a:r>
              <a:rPr lang="en-US" sz="2400" dirty="0"/>
              <a:t> </a:t>
            </a:r>
            <a:r>
              <a:rPr lang="en-US" sz="2400" dirty="0" err="1"/>
              <a:t>lagt</a:t>
            </a:r>
            <a:r>
              <a:rPr lang="en-US" sz="2400" dirty="0"/>
              <a:t> </a:t>
            </a:r>
            <a:r>
              <a:rPr lang="en-US" sz="2400" dirty="0" err="1"/>
              <a:t>ned</a:t>
            </a:r>
            <a:r>
              <a:rPr lang="en-US" sz="2400" dirty="0"/>
              <a:t>, men </a:t>
            </a:r>
            <a:r>
              <a:rPr lang="en-US" sz="2400" dirty="0" err="1"/>
              <a:t>flere</a:t>
            </a:r>
            <a:r>
              <a:rPr lang="en-US" sz="2400" dirty="0"/>
              <a:t> </a:t>
            </a:r>
            <a:r>
              <a:rPr lang="en-US" sz="2400" dirty="0" err="1"/>
              <a:t>står</a:t>
            </a:r>
            <a:r>
              <a:rPr lang="en-US" sz="2400" dirty="0"/>
              <a:t> i fare </a:t>
            </a:r>
            <a:r>
              <a:rPr lang="en-US" sz="2400" dirty="0" err="1"/>
              <a:t>pga</a:t>
            </a:r>
            <a:r>
              <a:rPr lang="en-US" sz="2400" dirty="0"/>
              <a:t> </a:t>
            </a:r>
            <a:r>
              <a:rPr lang="en-US" sz="2400" dirty="0" err="1"/>
              <a:t>planene</a:t>
            </a:r>
            <a:r>
              <a:rPr lang="en-US" sz="2400" dirty="0"/>
              <a:t> om </a:t>
            </a:r>
            <a:r>
              <a:rPr lang="en-US" sz="2400" dirty="0" err="1"/>
              <a:t>bygging</a:t>
            </a:r>
            <a:r>
              <a:rPr lang="en-US" sz="2400" dirty="0"/>
              <a:t> av </a:t>
            </a:r>
            <a:r>
              <a:rPr lang="en-US" sz="2400" dirty="0" err="1"/>
              <a:t>nye</a:t>
            </a:r>
            <a:r>
              <a:rPr lang="en-US" sz="2400" dirty="0"/>
              <a:t> store </a:t>
            </a:r>
            <a:r>
              <a:rPr lang="en-US" sz="2400" dirty="0" err="1"/>
              <a:t>sykehus</a:t>
            </a:r>
            <a:r>
              <a:rPr lang="en-US" sz="2400" dirty="0"/>
              <a:t> der </a:t>
            </a:r>
            <a:r>
              <a:rPr lang="en-US" sz="2400" dirty="0" err="1"/>
              <a:t>flere</a:t>
            </a:r>
            <a:r>
              <a:rPr lang="en-US" sz="2400" dirty="0"/>
              <a:t> </a:t>
            </a:r>
            <a:r>
              <a:rPr lang="en-US" sz="2400" dirty="0" err="1"/>
              <a:t>små</a:t>
            </a:r>
            <a:r>
              <a:rPr lang="en-US" sz="2400" dirty="0"/>
              <a:t> </a:t>
            </a:r>
            <a:r>
              <a:rPr lang="en-US" sz="2400" dirty="0" err="1"/>
              <a:t>sykehus</a:t>
            </a:r>
            <a:r>
              <a:rPr lang="en-US" sz="2400" dirty="0"/>
              <a:t> </a:t>
            </a:r>
            <a:r>
              <a:rPr lang="en-US" sz="2400" dirty="0" err="1"/>
              <a:t>blir</a:t>
            </a:r>
            <a:r>
              <a:rPr lang="en-US" sz="2400" dirty="0"/>
              <a:t> </a:t>
            </a:r>
            <a:r>
              <a:rPr lang="en-US" sz="2400" dirty="0" err="1"/>
              <a:t>slått</a:t>
            </a:r>
            <a:r>
              <a:rPr lang="en-US" sz="2400" dirty="0"/>
              <a:t> </a:t>
            </a:r>
            <a:r>
              <a:rPr lang="en-US" sz="2400" dirty="0" err="1"/>
              <a:t>sammen</a:t>
            </a:r>
            <a:endParaRPr lang="en-US" sz="2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6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E8B115-68C1-41BA-95D8-99B0EA93D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Nye krav til fødselsomsorgen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65FFB4-3B83-4BF3-A249-887555F9D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86934"/>
            <a:ext cx="6347714" cy="4754430"/>
          </a:xfrm>
        </p:spPr>
        <p:txBody>
          <a:bodyPr/>
          <a:lstStyle/>
          <a:p>
            <a:r>
              <a:rPr lang="nb-NO" dirty="0"/>
              <a:t>Tre nivåer: Kvinneklinikk, fødeavdeling og fødestue</a:t>
            </a:r>
          </a:p>
          <a:p>
            <a:r>
              <a:rPr lang="nb-NO" dirty="0"/>
              <a:t>Volumkrav erstattes med kvalitetskrav</a:t>
            </a:r>
          </a:p>
          <a:p>
            <a:r>
              <a:rPr lang="nb-NO" dirty="0"/>
              <a:t>Kriteriene for hvem som skal føde hvor er strengere</a:t>
            </a:r>
          </a:p>
          <a:p>
            <a:r>
              <a:rPr lang="nb-NO" dirty="0"/>
              <a:t>For noen fødetilbud i </a:t>
            </a:r>
            <a:r>
              <a:rPr lang="nb-NO" dirty="0" err="1"/>
              <a:t>distrikts-Norge</a:t>
            </a:r>
            <a:r>
              <a:rPr lang="nb-NO" dirty="0"/>
              <a:t> blir kravene vanskelig å tilfredsstille</a:t>
            </a:r>
          </a:p>
          <a:p>
            <a:r>
              <a:rPr lang="nb-NO" dirty="0"/>
              <a:t>Flere fødestuer som hadde hatt egne gynekologer og anestesileger, ble jordmorstyrt. Det betød at færre barn kunne tas imot der.</a:t>
            </a:r>
          </a:p>
          <a:p>
            <a:r>
              <a:rPr lang="nb-NO" dirty="0"/>
              <a:t>Terskelen for å sende gravide videre fra små fødestuer til store sykehus er lavere</a:t>
            </a:r>
          </a:p>
          <a:p>
            <a:r>
              <a:rPr lang="nb-NO" dirty="0"/>
              <a:t>Det betyr lengre </a:t>
            </a:r>
            <a:r>
              <a:rPr lang="nb-NO" dirty="0" err="1"/>
              <a:t>reiseveg</a:t>
            </a:r>
            <a:r>
              <a:rPr lang="nb-NO" dirty="0"/>
              <a:t> for flere fødende</a:t>
            </a:r>
          </a:p>
        </p:txBody>
      </p:sp>
    </p:spTree>
    <p:extLst>
      <p:ext uri="{BB962C8B-B14F-4D97-AF65-F5344CB8AC3E}">
        <p14:creationId xmlns:p14="http://schemas.microsoft.com/office/powerpoint/2010/main" val="2363907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964" y="237068"/>
            <a:ext cx="4490925" cy="778932"/>
          </a:xfrm>
        </p:spPr>
        <p:txBody>
          <a:bodyPr>
            <a:normAutofit fontScale="90000"/>
          </a:bodyPr>
          <a:lstStyle/>
          <a:p>
            <a:r>
              <a:rPr lang="en-US" sz="2800" dirty="0" err="1"/>
              <a:t>Jordmødre</a:t>
            </a:r>
            <a:r>
              <a:rPr lang="en-US" sz="2800" dirty="0"/>
              <a:t> </a:t>
            </a:r>
            <a:r>
              <a:rPr lang="en-US" sz="2800" dirty="0" err="1"/>
              <a:t>kjemper</a:t>
            </a:r>
            <a:r>
              <a:rPr lang="en-US" sz="2800" dirty="0"/>
              <a:t> for den </a:t>
            </a:r>
            <a:r>
              <a:rPr lang="en-US" sz="2800" dirty="0" err="1"/>
              <a:t>naturlige</a:t>
            </a:r>
            <a:r>
              <a:rPr lang="en-US" sz="2800" dirty="0"/>
              <a:t> </a:t>
            </a:r>
            <a:r>
              <a:rPr lang="en-US" sz="2800" dirty="0" err="1"/>
              <a:t>fødsel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964" y="1275644"/>
            <a:ext cx="6331014" cy="5345288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err="1"/>
              <a:t>Jordmorforeningene</a:t>
            </a:r>
            <a:r>
              <a:rPr lang="en-US" sz="2000" dirty="0"/>
              <a:t> er </a:t>
            </a:r>
            <a:r>
              <a:rPr lang="en-US" sz="2000" dirty="0" err="1"/>
              <a:t>skeptiske</a:t>
            </a:r>
            <a:r>
              <a:rPr lang="en-US" sz="2000" dirty="0"/>
              <a:t> </a:t>
            </a:r>
            <a:r>
              <a:rPr lang="en-US" sz="2000" dirty="0" err="1"/>
              <a:t>til</a:t>
            </a:r>
            <a:r>
              <a:rPr lang="en-US" sz="2000" dirty="0"/>
              <a:t> </a:t>
            </a:r>
            <a:r>
              <a:rPr lang="en-US" sz="2000" dirty="0" err="1"/>
              <a:t>omorganiseringer</a:t>
            </a:r>
            <a:r>
              <a:rPr lang="en-US" sz="2000" dirty="0"/>
              <a:t>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fører</a:t>
            </a:r>
            <a:r>
              <a:rPr lang="en-US" sz="2000" dirty="0"/>
              <a:t> </a:t>
            </a:r>
            <a:r>
              <a:rPr lang="en-US" sz="2000" dirty="0" err="1"/>
              <a:t>til</a:t>
            </a:r>
            <a:r>
              <a:rPr lang="en-US" sz="2000" dirty="0"/>
              <a:t> </a:t>
            </a:r>
            <a:r>
              <a:rPr lang="en-US" sz="2000" dirty="0" err="1"/>
              <a:t>nedtak</a:t>
            </a:r>
            <a:r>
              <a:rPr lang="en-US" sz="2000" dirty="0"/>
              <a:t> av </a:t>
            </a:r>
            <a:r>
              <a:rPr lang="en-US" sz="2000" dirty="0" err="1"/>
              <a:t>normalfødestuer</a:t>
            </a:r>
            <a:r>
              <a:rPr lang="en-US" sz="2000" dirty="0"/>
              <a:t>/</a:t>
            </a:r>
            <a:r>
              <a:rPr lang="en-US" sz="2000" dirty="0" err="1"/>
              <a:t>normalfødeavdelinger</a:t>
            </a:r>
            <a:r>
              <a:rPr lang="en-US" sz="2000" dirty="0"/>
              <a:t>, og </a:t>
            </a:r>
            <a:r>
              <a:rPr lang="en-US" sz="2000" dirty="0" err="1"/>
              <a:t>reduksjon</a:t>
            </a:r>
            <a:r>
              <a:rPr lang="en-US" sz="2000" dirty="0"/>
              <a:t> av </a:t>
            </a:r>
            <a:r>
              <a:rPr lang="en-US" sz="2000" dirty="0" err="1"/>
              <a:t>fødesenger</a:t>
            </a:r>
            <a:r>
              <a:rPr lang="en-US" sz="2000" dirty="0"/>
              <a:t> og </a:t>
            </a:r>
            <a:r>
              <a:rPr lang="en-US" sz="2000" dirty="0" err="1"/>
              <a:t>færre</a:t>
            </a:r>
            <a:r>
              <a:rPr lang="en-US" sz="2000" dirty="0"/>
              <a:t> </a:t>
            </a:r>
            <a:r>
              <a:rPr lang="en-US" sz="2000" dirty="0" err="1"/>
              <a:t>jordmødre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de store </a:t>
            </a:r>
            <a:r>
              <a:rPr lang="en-US" sz="2000" dirty="0" err="1"/>
              <a:t>sykehusene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Travle</a:t>
            </a:r>
            <a:r>
              <a:rPr lang="en-US" sz="2000" dirty="0"/>
              <a:t> </a:t>
            </a:r>
            <a:r>
              <a:rPr lang="en-US" sz="2000" dirty="0" err="1"/>
              <a:t>miljøer</a:t>
            </a:r>
            <a:r>
              <a:rPr lang="en-US" sz="2000" dirty="0"/>
              <a:t>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gjør</a:t>
            </a:r>
            <a:r>
              <a:rPr lang="en-US" sz="2000" dirty="0"/>
              <a:t> at den </a:t>
            </a:r>
            <a:r>
              <a:rPr lang="en-US" sz="2000" dirty="0" err="1"/>
              <a:t>fødende</a:t>
            </a:r>
            <a:r>
              <a:rPr lang="en-US" sz="2000" dirty="0"/>
              <a:t> </a:t>
            </a:r>
            <a:r>
              <a:rPr lang="en-US" sz="2000" dirty="0" err="1"/>
              <a:t>føler</a:t>
            </a:r>
            <a:r>
              <a:rPr lang="en-US" sz="2000" dirty="0"/>
              <a:t> seg lite </a:t>
            </a:r>
            <a:r>
              <a:rPr lang="en-US" sz="2000" dirty="0" err="1"/>
              <a:t>ivaretatt</a:t>
            </a:r>
            <a:r>
              <a:rPr lang="en-US" sz="2000" dirty="0"/>
              <a:t> </a:t>
            </a:r>
            <a:r>
              <a:rPr lang="en-US" sz="2000" dirty="0" err="1"/>
              <a:t>fører</a:t>
            </a:r>
            <a:r>
              <a:rPr lang="en-US" sz="2000" dirty="0"/>
              <a:t> i sin tur </a:t>
            </a:r>
            <a:r>
              <a:rPr lang="en-US" sz="2000" dirty="0" err="1"/>
              <a:t>til</a:t>
            </a:r>
            <a:r>
              <a:rPr lang="en-US" sz="2000" dirty="0"/>
              <a:t>: </a:t>
            </a:r>
            <a:r>
              <a:rPr lang="en-US" sz="2000" dirty="0" err="1"/>
              <a:t>stressede</a:t>
            </a:r>
            <a:r>
              <a:rPr lang="en-US" sz="2000" dirty="0"/>
              <a:t>  </a:t>
            </a:r>
            <a:r>
              <a:rPr lang="en-US" sz="2000" dirty="0" err="1"/>
              <a:t>fødende</a:t>
            </a:r>
            <a:r>
              <a:rPr lang="en-US" sz="2000" dirty="0"/>
              <a:t>, </a:t>
            </a:r>
          </a:p>
          <a:p>
            <a:r>
              <a:rPr lang="en-US" sz="2000" dirty="0"/>
              <a:t>mere </a:t>
            </a:r>
            <a:r>
              <a:rPr lang="en-US" sz="2000" dirty="0" err="1"/>
              <a:t>spenninger</a:t>
            </a:r>
            <a:r>
              <a:rPr lang="en-US" sz="2000" dirty="0"/>
              <a:t>, </a:t>
            </a:r>
          </a:p>
          <a:p>
            <a:r>
              <a:rPr lang="en-US" sz="2000" dirty="0"/>
              <a:t>mer adrenalin, </a:t>
            </a:r>
          </a:p>
          <a:p>
            <a:r>
              <a:rPr lang="en-US" sz="2000" dirty="0" err="1"/>
              <a:t>økt</a:t>
            </a:r>
            <a:r>
              <a:rPr lang="en-US" sz="2000" dirty="0"/>
              <a:t> </a:t>
            </a:r>
            <a:r>
              <a:rPr lang="en-US" sz="2000" dirty="0" err="1"/>
              <a:t>blodtrykk</a:t>
            </a:r>
            <a:r>
              <a:rPr lang="en-US" sz="2000" dirty="0"/>
              <a:t>, </a:t>
            </a:r>
          </a:p>
          <a:p>
            <a:r>
              <a:rPr lang="en-US" sz="2000" dirty="0" err="1"/>
              <a:t>ofte</a:t>
            </a:r>
            <a:r>
              <a:rPr lang="en-US" sz="2000" dirty="0"/>
              <a:t> med </a:t>
            </a:r>
            <a:r>
              <a:rPr lang="en-US" sz="2000" dirty="0" err="1"/>
              <a:t>stopp</a:t>
            </a:r>
            <a:r>
              <a:rPr lang="en-US" sz="2000" dirty="0"/>
              <a:t> i </a:t>
            </a:r>
            <a:r>
              <a:rPr lang="en-US" sz="2000" dirty="0" err="1"/>
              <a:t>fødselsforløpet</a:t>
            </a:r>
            <a:r>
              <a:rPr lang="en-US" sz="2000" dirty="0"/>
              <a:t>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resultat</a:t>
            </a:r>
            <a:r>
              <a:rPr lang="en-US" sz="2000" dirty="0"/>
              <a:t>,</a:t>
            </a:r>
          </a:p>
          <a:p>
            <a:r>
              <a:rPr lang="en-US" sz="2000" dirty="0" err="1"/>
              <a:t>derav</a:t>
            </a:r>
            <a:r>
              <a:rPr lang="en-US" sz="2000" dirty="0"/>
              <a:t> </a:t>
            </a:r>
            <a:r>
              <a:rPr lang="en-US" sz="2000" dirty="0" err="1"/>
              <a:t>videre</a:t>
            </a:r>
            <a:r>
              <a:rPr lang="en-US" sz="2000" dirty="0"/>
              <a:t> </a:t>
            </a:r>
            <a:r>
              <a:rPr lang="en-US" sz="2000" dirty="0" err="1"/>
              <a:t>til</a:t>
            </a:r>
            <a:r>
              <a:rPr lang="en-US" sz="2000" dirty="0"/>
              <a:t> at det er </a:t>
            </a:r>
            <a:r>
              <a:rPr lang="en-US" sz="2000" dirty="0" err="1"/>
              <a:t>nødvendig</a:t>
            </a:r>
            <a:r>
              <a:rPr lang="en-US" sz="2000" dirty="0"/>
              <a:t> å </a:t>
            </a:r>
            <a:r>
              <a:rPr lang="en-US" sz="2000" dirty="0" err="1"/>
              <a:t>stimulere</a:t>
            </a:r>
            <a:r>
              <a:rPr lang="en-US" sz="2000" dirty="0"/>
              <a:t> for å </a:t>
            </a:r>
            <a:r>
              <a:rPr lang="en-US" sz="2000" dirty="0" err="1"/>
              <a:t>få</a:t>
            </a:r>
            <a:r>
              <a:rPr lang="en-US" sz="2000" dirty="0"/>
              <a:t> </a:t>
            </a:r>
            <a:r>
              <a:rPr lang="en-US" sz="2000" dirty="0" err="1"/>
              <a:t>fødselen</a:t>
            </a:r>
            <a:r>
              <a:rPr lang="en-US" sz="2000" dirty="0"/>
              <a:t> i gang </a:t>
            </a:r>
            <a:r>
              <a:rPr lang="en-US" sz="2000" dirty="0" err="1"/>
              <a:t>igjen</a:t>
            </a:r>
            <a:r>
              <a:rPr lang="en-US" sz="2000" dirty="0"/>
              <a:t>,</a:t>
            </a:r>
          </a:p>
          <a:p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viser</a:t>
            </a:r>
            <a:r>
              <a:rPr lang="en-US" sz="2000" dirty="0"/>
              <a:t> seg å </a:t>
            </a:r>
            <a:r>
              <a:rPr lang="en-US" sz="2000" dirty="0" err="1"/>
              <a:t>gi</a:t>
            </a:r>
            <a:r>
              <a:rPr lang="en-US" sz="2000" dirty="0"/>
              <a:t> </a:t>
            </a:r>
            <a:r>
              <a:rPr lang="en-US" sz="2000" dirty="0" err="1"/>
              <a:t>større</a:t>
            </a:r>
            <a:r>
              <a:rPr lang="en-US" sz="2000" dirty="0"/>
              <a:t> </a:t>
            </a:r>
            <a:r>
              <a:rPr lang="en-US" sz="2000" dirty="0" err="1"/>
              <a:t>sjanse</a:t>
            </a:r>
            <a:r>
              <a:rPr lang="en-US" sz="2000" dirty="0"/>
              <a:t> for </a:t>
            </a:r>
            <a:r>
              <a:rPr lang="en-US" sz="2000" dirty="0" err="1"/>
              <a:t>svangerskapsdepresjon</a:t>
            </a:r>
            <a:r>
              <a:rPr lang="en-US" sz="2000" dirty="0"/>
              <a:t>, </a:t>
            </a:r>
          </a:p>
          <a:p>
            <a:r>
              <a:rPr lang="en-US" sz="2000" dirty="0" err="1"/>
              <a:t>videre</a:t>
            </a:r>
            <a:r>
              <a:rPr lang="en-US" sz="2000" dirty="0"/>
              <a:t> </a:t>
            </a:r>
            <a:r>
              <a:rPr lang="en-US" sz="2000" dirty="0" err="1"/>
              <a:t>når</a:t>
            </a:r>
            <a:r>
              <a:rPr lang="en-US" sz="2000" dirty="0"/>
              <a:t> </a:t>
            </a:r>
            <a:r>
              <a:rPr lang="en-US" sz="2000" dirty="0" err="1"/>
              <a:t>fødselen</a:t>
            </a:r>
            <a:r>
              <a:rPr lang="en-US" sz="2000" dirty="0"/>
              <a:t> er i gang </a:t>
            </a:r>
            <a:r>
              <a:rPr lang="en-US" sz="2000" dirty="0" err="1"/>
              <a:t>hyppigere</a:t>
            </a:r>
            <a:r>
              <a:rPr lang="en-US" sz="2000" dirty="0"/>
              <a:t> </a:t>
            </a:r>
            <a:r>
              <a:rPr lang="en-US" sz="2000" dirty="0" err="1"/>
              <a:t>epidualbruk</a:t>
            </a:r>
            <a:endParaRPr lang="en-US" sz="2000" dirty="0"/>
          </a:p>
          <a:p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krever</a:t>
            </a:r>
            <a:r>
              <a:rPr lang="en-US" sz="2000" dirty="0"/>
              <a:t> mer </a:t>
            </a:r>
            <a:r>
              <a:rPr lang="en-US" sz="2000" dirty="0" err="1"/>
              <a:t>overvåkning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328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996DE2-D8B1-411A-B1EF-66F00E415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Forskning på 1,2 </a:t>
            </a:r>
            <a:r>
              <a:rPr lang="nb-NO" dirty="0" err="1"/>
              <a:t>mill</a:t>
            </a:r>
            <a:r>
              <a:rPr lang="nb-NO" dirty="0"/>
              <a:t> fødsler i Norge fra 1979 til 2008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33AAAD-1B51-41FB-A376-9C13ABA5A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Forskning viser (bl.a. utført av lege og forsker Hilde </a:t>
            </a:r>
            <a:r>
              <a:rPr lang="nb-NO" dirty="0" err="1"/>
              <a:t>Engjom</a:t>
            </a:r>
            <a:r>
              <a:rPr lang="nb-NO" dirty="0"/>
              <a:t> ved Haukeland Sykehus):</a:t>
            </a:r>
          </a:p>
          <a:p>
            <a:r>
              <a:rPr lang="nb-NO" dirty="0"/>
              <a:t>Risikoen for uplanlagte fødsler utenfor sykehus eller fødestue øker ved </a:t>
            </a:r>
            <a:r>
              <a:rPr lang="nb-NO" dirty="0" err="1"/>
              <a:t>reiseveg</a:t>
            </a:r>
            <a:r>
              <a:rPr lang="nb-NO" dirty="0"/>
              <a:t> på mer enn 1 time</a:t>
            </a:r>
          </a:p>
          <a:p>
            <a:r>
              <a:rPr lang="nb-NO" dirty="0"/>
              <a:t>Ved slike fødsler er risikoen for at barnet dør under fødselen eller i løpet av første levedøgn nesten firedoblet</a:t>
            </a:r>
          </a:p>
          <a:p>
            <a:r>
              <a:rPr lang="nb-NO" dirty="0"/>
              <a:t>Ved en førstegangsfødsel øker risikoen for potensielt livstruende komplikasjoner hos kvinnen med 50%</a:t>
            </a:r>
          </a:p>
        </p:txBody>
      </p:sp>
    </p:spTree>
    <p:extLst>
      <p:ext uri="{BB962C8B-B14F-4D97-AF65-F5344CB8AC3E}">
        <p14:creationId xmlns:p14="http://schemas.microsoft.com/office/powerpoint/2010/main" val="3208270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0BECBA-89C2-4D42-BB90-88B6EF61D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Transportavstand og fødsler langs veien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D48F85-9966-4A20-A814-927E24AA8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370839"/>
          </a:xfrm>
        </p:spPr>
        <p:txBody>
          <a:bodyPr>
            <a:normAutofit lnSpcReduction="10000"/>
          </a:bodyPr>
          <a:lstStyle/>
          <a:p>
            <a:r>
              <a:rPr lang="nb-NO" dirty="0"/>
              <a:t>I Finnmark har 57% av kommunene mer enn 2 timers reise til nærmeste fødested.</a:t>
            </a:r>
          </a:p>
          <a:p>
            <a:r>
              <a:rPr lang="nb-NO" dirty="0"/>
              <a:t>Sogn og Fjordane er nummer 2 på listen</a:t>
            </a:r>
          </a:p>
          <a:p>
            <a:r>
              <a:rPr lang="nb-NO" dirty="0"/>
              <a:t>Helse Midt-Norge foreslo i 2018 å samle fødetilbudet i regionen til Molde, 4 år før det nye fellessykehuset for Møre og Romsdal står ferdig. Det betyr 2-3 timers reise for gravide i Aure, Halsa og Smøla</a:t>
            </a:r>
          </a:p>
          <a:p>
            <a:r>
              <a:rPr lang="nb-NO" dirty="0"/>
              <a:t>Flere helseforetak planlegger å bygge større sentraliserte sykehus som berører fødetilbudet</a:t>
            </a:r>
          </a:p>
          <a:p>
            <a:r>
              <a:rPr lang="nb-NO" dirty="0"/>
              <a:t>Det gjelder i Innlandet, der planen er samling ved Mjøsbrua, og fødeavdelingene ved Gjøvik og Elverum sykehus er truet, </a:t>
            </a:r>
          </a:p>
          <a:p>
            <a:r>
              <a:rPr lang="nb-NO" dirty="0"/>
              <a:t>og i Nordland der planen er nytt sykehus i Mo i Rana og Sandnessjøen og Brønnøysund blir berørt</a:t>
            </a:r>
          </a:p>
        </p:txBody>
      </p:sp>
    </p:spTree>
    <p:extLst>
      <p:ext uri="{BB962C8B-B14F-4D97-AF65-F5344CB8AC3E}">
        <p14:creationId xmlns:p14="http://schemas.microsoft.com/office/powerpoint/2010/main" val="153883441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1496</Words>
  <Application>Microsoft Office PowerPoint</Application>
  <PresentationFormat>Skjermfremvisning (4:3)</PresentationFormat>
  <Paragraphs>117</Paragraphs>
  <Slides>13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Trebuchet MS</vt:lpstr>
      <vt:lpstr>Wingdings 3</vt:lpstr>
      <vt:lpstr>Fasett</vt:lpstr>
      <vt:lpstr>Fødselsomsorgen i Norge</vt:lpstr>
      <vt:lpstr>De nasjonale kravene til fødetilbud er nedfelt i </vt:lpstr>
      <vt:lpstr>Krav om følgetjeneste  </vt:lpstr>
      <vt:lpstr>Fakta om fødsler i Norge bl.a fra Folkehelsinstituttets Medisinske fødselsregister</vt:lpstr>
      <vt:lpstr>Kritikken går til Helseministeren</vt:lpstr>
      <vt:lpstr>Nye krav til fødselsomsorgen</vt:lpstr>
      <vt:lpstr>Jordmødre kjemper for den naturlige fødsel</vt:lpstr>
      <vt:lpstr>Forskning på 1,2 mill fødsler i Norge fra 1979 til 2008</vt:lpstr>
      <vt:lpstr>Transportavstand og fødsler langs veien</vt:lpstr>
      <vt:lpstr>Politikk som har som formål å samle og sentralisere er feil vei å gå </vt:lpstr>
      <vt:lpstr>PowerPoint-presentasjon</vt:lpstr>
      <vt:lpstr>PowerPoint-presentasjon</vt:lpstr>
      <vt:lpstr>PowerPoint-presentasjon</vt:lpstr>
    </vt:vector>
  </TitlesOfParts>
  <Company>Design Container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Overskrift</dc:title>
  <dc:creator>Åse B. Lilleåsen</dc:creator>
  <cp:lastModifiedBy>Åse B. Lilleåsen</cp:lastModifiedBy>
  <cp:revision>39</cp:revision>
  <dcterms:created xsi:type="dcterms:W3CDTF">2015-06-04T15:20:01Z</dcterms:created>
  <dcterms:modified xsi:type="dcterms:W3CDTF">2019-11-15T21:56:13Z</dcterms:modified>
</cp:coreProperties>
</file>