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364" r:id="rId3"/>
    <p:sldId id="262" r:id="rId4"/>
    <p:sldId id="264" r:id="rId5"/>
    <p:sldId id="369" r:id="rId6"/>
    <p:sldId id="259" r:id="rId7"/>
    <p:sldId id="266" r:id="rId8"/>
    <p:sldId id="365" r:id="rId9"/>
    <p:sldId id="267" r:id="rId10"/>
    <p:sldId id="268" r:id="rId11"/>
    <p:sldId id="269" r:id="rId12"/>
    <p:sldId id="270" r:id="rId13"/>
    <p:sldId id="272" r:id="rId14"/>
    <p:sldId id="273" r:id="rId15"/>
    <p:sldId id="287" r:id="rId16"/>
    <p:sldId id="370" r:id="rId17"/>
    <p:sldId id="361" r:id="rId18"/>
    <p:sldId id="362" r:id="rId19"/>
    <p:sldId id="372" r:id="rId20"/>
    <p:sldId id="371" r:id="rId21"/>
    <p:sldId id="373" r:id="rId22"/>
    <p:sldId id="374" r:id="rId23"/>
    <p:sldId id="363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88568" autoAdjust="0"/>
  </p:normalViewPr>
  <p:slideViewPr>
    <p:cSldViewPr snapToGrid="0">
      <p:cViewPr varScale="1">
        <p:scale>
          <a:sx n="115" d="100"/>
          <a:sy n="115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Hillestad\Dropbox\2018\NTEU\Vett\Eurostat%20sysselsettingsandel%20kvinner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Hillestad\Downloads\BNP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1E-4AB7-92F6-1E307FFF3F37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1E-4AB7-92F6-1E307FFF3F37}"/>
              </c:ext>
            </c:extLst>
          </c:dPt>
          <c:cat>
            <c:strRef>
              <c:f>'EU - bhdekn'!$B$2:$B$31</c:f>
              <c:strCache>
                <c:ptCount val="30"/>
                <c:pt idx="0">
                  <c:v>Slovakia</c:v>
                </c:pt>
                <c:pt idx="1">
                  <c:v>Tjekkiske republikk</c:v>
                </c:pt>
                <c:pt idx="2">
                  <c:v>Polen</c:v>
                </c:pt>
                <c:pt idx="3">
                  <c:v>Hellas</c:v>
                </c:pt>
                <c:pt idx="4">
                  <c:v>Bulgaria</c:v>
                </c:pt>
                <c:pt idx="5">
                  <c:v>Lithauen</c:v>
                </c:pt>
                <c:pt idx="6">
                  <c:v>Ungarn</c:v>
                </c:pt>
                <c:pt idx="7">
                  <c:v>Kroatia</c:v>
                </c:pt>
                <c:pt idx="8">
                  <c:v>Romania</c:v>
                </c:pt>
                <c:pt idx="9">
                  <c:v>Østerrike</c:v>
                </c:pt>
                <c:pt idx="10">
                  <c:v>Kypros</c:v>
                </c:pt>
                <c:pt idx="11">
                  <c:v>Lativa</c:v>
                </c:pt>
                <c:pt idx="12">
                  <c:v>Storbritannia</c:v>
                </c:pt>
                <c:pt idx="13">
                  <c:v>Irland</c:v>
                </c:pt>
                <c:pt idx="14">
                  <c:v>Estland</c:v>
                </c:pt>
                <c:pt idx="15">
                  <c:v>Malta</c:v>
                </c:pt>
                <c:pt idx="16">
                  <c:v>Tyskland</c:v>
                </c:pt>
                <c:pt idx="17">
                  <c:v>Finland</c:v>
                </c:pt>
                <c:pt idx="18">
                  <c:v>EU 28</c:v>
                </c:pt>
                <c:pt idx="19">
                  <c:v>Italia</c:v>
                </c:pt>
                <c:pt idx="20">
                  <c:v>Spania</c:v>
                </c:pt>
                <c:pt idx="21">
                  <c:v>Slovenia</c:v>
                </c:pt>
                <c:pt idx="22">
                  <c:v>Belgia</c:v>
                </c:pt>
                <c:pt idx="23">
                  <c:v>Frankrike</c:v>
                </c:pt>
                <c:pt idx="24">
                  <c:v>Portugal</c:v>
                </c:pt>
                <c:pt idx="25">
                  <c:v>Luxembourg</c:v>
                </c:pt>
                <c:pt idx="26">
                  <c:v>Sverige</c:v>
                </c:pt>
                <c:pt idx="27">
                  <c:v>Nederland</c:v>
                </c:pt>
                <c:pt idx="28">
                  <c:v>Danmark</c:v>
                </c:pt>
                <c:pt idx="29">
                  <c:v>Norge</c:v>
                </c:pt>
              </c:strCache>
            </c:strRef>
          </c:cat>
          <c:val>
            <c:numRef>
              <c:f>'EU - bhdekn'!$C$2:$C$31</c:f>
              <c:numCache>
                <c:formatCode>_-* #,##0\ _z_ł_-;\-* #,##0\ _z_ł_-;_-* "-"??\ _z_ł_-;_-@_-</c:formatCode>
                <c:ptCount val="30"/>
                <c:pt idx="0">
                  <c:v>0.5</c:v>
                </c:pt>
                <c:pt idx="1">
                  <c:v>4.7</c:v>
                </c:pt>
                <c:pt idx="2">
                  <c:v>7.9</c:v>
                </c:pt>
                <c:pt idx="3">
                  <c:v>8.9</c:v>
                </c:pt>
                <c:pt idx="4">
                  <c:v>12.5</c:v>
                </c:pt>
                <c:pt idx="5">
                  <c:v>15.2</c:v>
                </c:pt>
                <c:pt idx="6">
                  <c:v>15.6</c:v>
                </c:pt>
                <c:pt idx="7">
                  <c:v>15.7</c:v>
                </c:pt>
                <c:pt idx="8">
                  <c:v>17.399999999999999</c:v>
                </c:pt>
                <c:pt idx="9">
                  <c:v>20.6</c:v>
                </c:pt>
                <c:pt idx="10">
                  <c:v>24.8</c:v>
                </c:pt>
                <c:pt idx="11">
                  <c:v>28.3</c:v>
                </c:pt>
                <c:pt idx="12">
                  <c:v>28.4</c:v>
                </c:pt>
                <c:pt idx="13">
                  <c:v>28.6</c:v>
                </c:pt>
                <c:pt idx="14">
                  <c:v>30.2</c:v>
                </c:pt>
                <c:pt idx="15">
                  <c:v>31.3</c:v>
                </c:pt>
                <c:pt idx="16">
                  <c:v>32.6</c:v>
                </c:pt>
                <c:pt idx="17">
                  <c:v>32.700000000000003</c:v>
                </c:pt>
                <c:pt idx="18">
                  <c:v>32.9</c:v>
                </c:pt>
                <c:pt idx="19">
                  <c:v>34.4</c:v>
                </c:pt>
                <c:pt idx="20">
                  <c:v>39.299999999999997</c:v>
                </c:pt>
                <c:pt idx="21">
                  <c:v>39.6</c:v>
                </c:pt>
                <c:pt idx="22">
                  <c:v>43.8</c:v>
                </c:pt>
                <c:pt idx="23">
                  <c:v>48.9</c:v>
                </c:pt>
                <c:pt idx="24">
                  <c:v>49.9</c:v>
                </c:pt>
                <c:pt idx="25">
                  <c:v>50.9</c:v>
                </c:pt>
                <c:pt idx="26">
                  <c:v>51</c:v>
                </c:pt>
                <c:pt idx="27">
                  <c:v>53</c:v>
                </c:pt>
                <c:pt idx="28">
                  <c:v>70</c:v>
                </c:pt>
                <c:pt idx="29">
                  <c:v>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1E-4AB7-92F6-1E307FFF3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2043392"/>
        <c:axId val="1"/>
      </c:barChart>
      <c:catAx>
        <c:axId val="48204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z_ł_-;\-* #,##0\ _z_ł_-;_-* &quot;-&quot;??\ _z_ł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2043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2A-4448-B8AB-E73A0DDAC9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2A-4448-B8AB-E73A0DDAC9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2A-4448-B8AB-E73A0DDAC9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2A-4448-B8AB-E73A0DDAC9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52A-4448-B8AB-E73A0DDAC9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52A-4448-B8AB-E73A0DDAC9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52A-4448-B8AB-E73A0DDAC9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[BNPB.xlsx]BNPB!$F$8:$F$14</c:f>
              <c:strCache>
                <c:ptCount val="7"/>
                <c:pt idx="0">
                  <c:v>Primærnæringer</c:v>
                </c:pt>
                <c:pt idx="1">
                  <c:v>Industri, bergverk olje</c:v>
                </c:pt>
                <c:pt idx="2">
                  <c:v>Infrastruktur</c:v>
                </c:pt>
                <c:pt idx="3">
                  <c:v>Bank og finans etc</c:v>
                </c:pt>
                <c:pt idx="4">
                  <c:v>Varer og tjenester</c:v>
                </c:pt>
                <c:pt idx="5">
                  <c:v>Off tjenester</c:v>
                </c:pt>
                <c:pt idx="6">
                  <c:v>Eiendom, erc</c:v>
                </c:pt>
              </c:strCache>
            </c:strRef>
          </c:cat>
          <c:val>
            <c:numRef>
              <c:f>[BNPB.xlsx]BNPB!$G$8:$G$14</c:f>
              <c:numCache>
                <c:formatCode>_-* #\ ##0_-;\-* #\ ##0_-;_-* "-"??_-;_-@_-</c:formatCode>
                <c:ptCount val="7"/>
                <c:pt idx="0">
                  <c:v>63738</c:v>
                </c:pt>
                <c:pt idx="1">
                  <c:v>686489</c:v>
                </c:pt>
                <c:pt idx="2">
                  <c:v>357517</c:v>
                </c:pt>
                <c:pt idx="3">
                  <c:v>237419</c:v>
                </c:pt>
                <c:pt idx="4">
                  <c:v>285518</c:v>
                </c:pt>
                <c:pt idx="5">
                  <c:v>872194</c:v>
                </c:pt>
                <c:pt idx="6">
                  <c:v>426379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2A-4448-B8AB-E73A0DDAC98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21AAB-F907-4863-8370-2E1A9EC29809}" type="datetimeFigureOut">
              <a:rPr lang="nb-NO" smtClean="0"/>
              <a:t>30.10.2018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F1797-A60F-4DD0-8C1B-D813FE961A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78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462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95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95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42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48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89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875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3181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1766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862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SSB tabell: 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09170: Produksjon og inntekt, etter næring 1970 - 2017</a:t>
            </a:r>
            <a:r>
              <a:rPr lang="nb-NO" dirty="0">
                <a:effectLst/>
              </a:rPr>
              <a:t> , bruttoprodukt i basisverdi for 2017 fordelt </a:t>
            </a:r>
            <a:r>
              <a:rPr lang="nb-NO">
                <a:effectLst/>
              </a:rPr>
              <a:t>på næring.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15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162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20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21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0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Kilde</a:t>
            </a:r>
            <a:r>
              <a:rPr lang="en-US" dirty="0"/>
              <a:t>: file:///C:/Users/MEHillestad/Downloads/Policy%20Brief_Paternity%20leave.pdf</a:t>
            </a:r>
          </a:p>
          <a:p>
            <a:r>
              <a:rPr lang="en-US" dirty="0" err="1"/>
              <a:t>Gjelder</a:t>
            </a:r>
            <a:r>
              <a:rPr lang="en-US" dirty="0"/>
              <a:t> for 23 </a:t>
            </a:r>
            <a:r>
              <a:rPr lang="en-US" dirty="0" err="1"/>
              <a:t>medlems</a:t>
            </a:r>
            <a:r>
              <a:rPr lang="en-US" dirty="0"/>
              <a:t> </a:t>
            </a:r>
            <a:r>
              <a:rPr lang="en-US" dirty="0" err="1"/>
              <a:t>stater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EU. </a:t>
            </a:r>
          </a:p>
          <a:p>
            <a:endParaRPr lang="en-US" dirty="0"/>
          </a:p>
          <a:p>
            <a:r>
              <a:rPr lang="en-US" dirty="0" err="1"/>
              <a:t>Vett</a:t>
            </a:r>
            <a:r>
              <a:rPr lang="en-US" dirty="0"/>
              <a:t>: The vast majority of this leave is still taken up by women: of the leave that can be shared between parents, about 40 per cent is taken by women and only 2 per cent by men (2010 data, from </a:t>
            </a:r>
            <a:r>
              <a:rPr lang="en-US" dirty="0" err="1"/>
              <a:t>Miani</a:t>
            </a:r>
            <a:r>
              <a:rPr lang="en-US" dirty="0"/>
              <a:t> &amp; </a:t>
            </a:r>
            <a:r>
              <a:rPr lang="en-US" dirty="0" err="1"/>
              <a:t>Hoorens</a:t>
            </a:r>
            <a:r>
              <a:rPr lang="en-US" dirty="0"/>
              <a:t> 2014).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267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18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71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186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60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9BC003-56AF-4761-B4B2-9AAECC3C3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Kvinners tid er mindre verdt enn menns tid</a:t>
            </a:r>
          </a:p>
        </p:txBody>
      </p:sp>
    </p:spTree>
    <p:extLst>
      <p:ext uri="{BB962C8B-B14F-4D97-AF65-F5344CB8AC3E}">
        <p14:creationId xmlns:p14="http://schemas.microsoft.com/office/powerpoint/2010/main" val="312308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714AEBB-55B9-4202-B70A-A6C8B6AB7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757" y="1762125"/>
            <a:ext cx="7478946" cy="30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6C6E0E-D655-4DBC-82D4-0D8D8AF5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Valgkampen 2009 – men hva skjedde?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0EA44D8-620E-4EF4-9294-8276A167A521}"/>
              </a:ext>
            </a:extLst>
          </p:cNvPr>
          <p:cNvSpPr/>
          <p:nvPr/>
        </p:nvSpPr>
        <p:spPr>
          <a:xfrm>
            <a:off x="1057275" y="1552576"/>
            <a:ext cx="774382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222222"/>
                </a:solidFill>
                <a:latin typeface="Roboto"/>
              </a:rPr>
              <a:t>Fellesforbundet drøfter nå krav og innspill foran lønnsoppgjøret til våren. </a:t>
            </a:r>
            <a:r>
              <a:rPr lang="nb-NO" sz="2000" dirty="0">
                <a:solidFill>
                  <a:schemeClr val="accent2"/>
                </a:solidFill>
                <a:latin typeface="Roboto"/>
              </a:rPr>
              <a:t>I valgkampen lovet både SV-leder Kristin Halvorsen og Sp-leder Liv Signe Navarsete at likelønn skulle være en hovedsak i neste periode.</a:t>
            </a:r>
            <a:r>
              <a:rPr lang="nb-NO" dirty="0">
                <a:solidFill>
                  <a:srgbClr val="222222"/>
                </a:solidFill>
                <a:latin typeface="Roboto"/>
              </a:rPr>
              <a:t> Vårens hovedoppgjør må bli starten på en prosess, mente de. LO vil bidra, men LO-leder Roar Flåthen har understreker at LO vil sikre både likelønn og lavlønn.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623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10BAA83-E7A8-4913-9D8B-D9382A8E7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676400"/>
            <a:ext cx="8596312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1F95C96-2335-42B4-9A39-C726BE2A5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366712"/>
            <a:ext cx="6943725" cy="187642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B89D179-37C2-46F0-9166-452B0D08A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500312"/>
            <a:ext cx="7429500" cy="290036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164256E-B39C-48C1-B4DD-21EE12D0CDF5}"/>
              </a:ext>
            </a:extLst>
          </p:cNvPr>
          <p:cNvSpPr/>
          <p:nvPr/>
        </p:nvSpPr>
        <p:spPr>
          <a:xfrm>
            <a:off x="5526505" y="2871537"/>
            <a:ext cx="2951748" cy="842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168C6B-A167-4A34-8553-3E229D06A77A}"/>
              </a:ext>
            </a:extLst>
          </p:cNvPr>
          <p:cNvSpPr/>
          <p:nvPr/>
        </p:nvSpPr>
        <p:spPr>
          <a:xfrm>
            <a:off x="4756484" y="3524250"/>
            <a:ext cx="3721769" cy="1168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61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88700B-2C1A-4B3A-A948-3184DEF4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Frontfagsmodellen til hinder for likelønn?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F01A02-F9A8-4C58-A350-FDEC6EB31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0961" y="2420540"/>
            <a:ext cx="7571208" cy="2856310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B4C18C2B-E3DF-480D-ACA4-6CF9484F2F92}"/>
              </a:ext>
            </a:extLst>
          </p:cNvPr>
          <p:cNvCxnSpPr/>
          <p:nvPr/>
        </p:nvCxnSpPr>
        <p:spPr>
          <a:xfrm>
            <a:off x="4243137" y="4259179"/>
            <a:ext cx="13555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80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50CC0B-4C7E-4CD1-886B-D772F805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2E46E8-4C3F-464B-AD71-5172D6EF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14675"/>
            <a:ext cx="8512002" cy="2926687"/>
          </a:xfrm>
        </p:spPr>
        <p:txBody>
          <a:bodyPr/>
          <a:lstStyle/>
          <a:p>
            <a:r>
              <a:rPr lang="nb-NO" sz="2800" dirty="0">
                <a:solidFill>
                  <a:schemeClr val="accent2"/>
                </a:solidFill>
              </a:rPr>
              <a:t>Kvinner tjener mindre enn menn</a:t>
            </a:r>
          </a:p>
          <a:p>
            <a:r>
              <a:rPr lang="nb-NO" sz="2800" dirty="0">
                <a:solidFill>
                  <a:schemeClr val="accent2"/>
                </a:solidFill>
              </a:rPr>
              <a:t>80 prosent av alle eneforsørgere er kvinner</a:t>
            </a:r>
          </a:p>
          <a:p>
            <a:r>
              <a:rPr lang="nb-NO" sz="2800" dirty="0">
                <a:solidFill>
                  <a:schemeClr val="accent2"/>
                </a:solidFill>
              </a:rPr>
              <a:t>25 prosent av barna bor sammen med bare en av sine biologiske foreldre eller adoptivforeldre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8B3CA90-54EA-462F-B344-82F367F8F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0" y="276225"/>
            <a:ext cx="91344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4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B5593A-57DC-4DFC-8A11-E9D3E0F2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Kvinner</a:t>
            </a:r>
            <a:r>
              <a: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har </a:t>
            </a:r>
            <a:r>
              <a:rPr 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høyere</a:t>
            </a:r>
            <a:r>
              <a: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risiko</a:t>
            </a:r>
            <a:r>
              <a: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for å </a:t>
            </a:r>
            <a:r>
              <a:rPr 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bli</a:t>
            </a:r>
            <a:r>
              <a: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fattig</a:t>
            </a:r>
            <a:r>
              <a: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sosialt</a:t>
            </a:r>
            <a:r>
              <a: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ekskludert</a:t>
            </a:r>
            <a:r>
              <a: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EU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E45A8AA-701A-4118-BA74-E7F999126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07" y="1261330"/>
            <a:ext cx="4577950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2F8FB4-2AB7-43FE-9615-297114C4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er flere kvinner enn  menn blant de med lavest inntekt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D39FA99-4BFC-4906-88A2-29F163F694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3950" y="2076450"/>
            <a:ext cx="7038181" cy="383936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1AB9A76-032A-4123-B8B2-5E0232A80409}"/>
              </a:ext>
            </a:extLst>
          </p:cNvPr>
          <p:cNvSpPr/>
          <p:nvPr/>
        </p:nvSpPr>
        <p:spPr>
          <a:xfrm>
            <a:off x="3895724" y="2895600"/>
            <a:ext cx="1831307" cy="714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07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871871-7C9A-42EC-9D83-13A71DDE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er flere kvinner enn menn blant landets minstepensjonister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5C9FE34-728A-4192-AAD5-CA9A678CF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3689" y="2305049"/>
            <a:ext cx="7657182" cy="341947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C189036-0FEF-46CE-B808-CD5ACDB03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837" y="1930400"/>
            <a:ext cx="1419225" cy="98107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9CEBC9C-64FE-4C31-8BAC-AF7485D456BC}"/>
              </a:ext>
            </a:extLst>
          </p:cNvPr>
          <p:cNvSpPr/>
          <p:nvPr/>
        </p:nvSpPr>
        <p:spPr>
          <a:xfrm>
            <a:off x="2933700" y="3048000"/>
            <a:ext cx="2041968" cy="857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511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17E279-003C-44AE-AEC9-77000392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Nød lærer IKKE naken kvinne å spinne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7AD9958-125B-4F31-AB91-75A8B22FD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085134" y="998921"/>
            <a:ext cx="4837569" cy="57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5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0DAF8575-DDD0-43E3-95E0-CF812F06A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CA1792-C598-45A3-82EC-60F305DCB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4F3208-0F93-4217-AB03-C74E56572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F862CE08-0EF8-4D30-9F34-5CEF2E35C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F707B85-7DC9-4931-8C39-C2802F1F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9409EB7-9549-43B7-9597-771D971C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95D6453-5D14-445F-B965-BA2F9177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62F0BDF-F752-4F9D-826C-376BA43AF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019CD532-CC2D-41A0-B2E5-1A177CC06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51829B1-B54D-428F-B99F-234847A0C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8483DED-5995-47C7-9E6E-3340224B3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Bilde 3">
            <a:extLst>
              <a:ext uri="{FF2B5EF4-FFF2-40B4-BE49-F238E27FC236}">
                <a16:creationId xmlns:a16="http://schemas.microsoft.com/office/drawing/2014/main" id="{2D420B16-8872-4A7C-BA80-7AD99EE1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602" y="619133"/>
            <a:ext cx="5175114" cy="55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01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EEF023D-B959-4D53-B28B-62CB61A08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3379" y="890102"/>
            <a:ext cx="6867525" cy="50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933DA6-77FA-4DF2-AA34-0F2A2154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21840" cy="639097"/>
          </a:xfrm>
        </p:spPr>
        <p:txBody>
          <a:bodyPr>
            <a:normAutofit/>
          </a:bodyPr>
          <a:lstStyle/>
          <a:p>
            <a:r>
              <a:rPr lang="nb-NO" sz="2800" dirty="0"/>
              <a:t>Brutto nasjonalprodukt – hvem skaper verdier?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E35AC06-4D55-49C2-B56F-58AF97A61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174989"/>
              </p:ext>
            </p:extLst>
          </p:nvPr>
        </p:nvGraphicFramePr>
        <p:xfrm>
          <a:off x="677334" y="1435510"/>
          <a:ext cx="8987247" cy="494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624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BB62F7-6E82-449F-9899-0B41FBE5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Gender</a:t>
            </a:r>
            <a:r>
              <a:rPr lang="nb-NO" dirty="0"/>
              <a:t> </a:t>
            </a:r>
            <a:r>
              <a:rPr lang="nb-NO" dirty="0" err="1"/>
              <a:t>budgeting</a:t>
            </a:r>
            <a:r>
              <a:rPr lang="nb-NO" dirty="0"/>
              <a:t> – Sveriges kvinnelobby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642B1B4-5382-4283-AC84-318C8B08D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833" y="1445342"/>
            <a:ext cx="5960859" cy="4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9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640E291-0C71-406D-89B2-23D5DD57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561975"/>
            <a:ext cx="7134434" cy="543176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63459EF-472C-4992-9ED6-8ADB08818523}"/>
              </a:ext>
            </a:extLst>
          </p:cNvPr>
          <p:cNvSpPr txBox="1"/>
          <p:nvPr/>
        </p:nvSpPr>
        <p:spPr>
          <a:xfrm>
            <a:off x="2791327" y="5374104"/>
            <a:ext cx="954506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64371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2F2007D-46AE-4298-A4F3-587F1822B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3344" y="395758"/>
            <a:ext cx="6630531" cy="6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6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F046EF-C774-41FC-8635-E525D3DE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Likelønnskommisjonen </a:t>
            </a:r>
            <a:br>
              <a:rPr lang="nb-NO" dirty="0"/>
            </a:br>
            <a:r>
              <a:rPr lang="nb-NO" dirty="0"/>
              <a:t>ledet av Anne Enger foreslo følgende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142A23-876F-4EA0-B219-24BF3C5B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42674"/>
            <a:ext cx="8596668" cy="3498688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accent2"/>
                </a:solidFill>
              </a:rPr>
              <a:t>Tredelt foreldrepermisjon</a:t>
            </a:r>
          </a:p>
          <a:p>
            <a:r>
              <a:rPr lang="nb-NO" sz="3600" dirty="0">
                <a:solidFill>
                  <a:schemeClr val="accent2"/>
                </a:solidFill>
              </a:rPr>
              <a:t>Full barnehagedekning</a:t>
            </a:r>
          </a:p>
          <a:p>
            <a:r>
              <a:rPr lang="nb-NO" sz="3600" dirty="0">
                <a:solidFill>
                  <a:schemeClr val="accent2"/>
                </a:solidFill>
              </a:rPr>
              <a:t>Likelønnsløft i offentlig sektor</a:t>
            </a:r>
          </a:p>
          <a:p>
            <a:r>
              <a:rPr lang="nb-NO" sz="3600" dirty="0">
                <a:solidFill>
                  <a:schemeClr val="accent2"/>
                </a:solidFill>
              </a:rPr>
              <a:t>Rekruttering av kvinner til lederstillinger</a:t>
            </a:r>
          </a:p>
        </p:txBody>
      </p:sp>
    </p:spTree>
    <p:extLst>
      <p:ext uri="{BB962C8B-B14F-4D97-AF65-F5344CB8AC3E}">
        <p14:creationId xmlns:p14="http://schemas.microsoft.com/office/powerpoint/2010/main" val="196424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04DF0B-9484-4B30-BC86-69FC2C2E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Få pappaer som tar ut perm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DFDEA-4277-44B9-A8E1-DD5A3581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14546D8-E4C0-46A8-9B5C-06894E044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1542666"/>
            <a:ext cx="8753474" cy="54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416FA1-2CFA-445F-8ED8-8116A98A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D4418F-B7DD-426B-8214-214F90DE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9FAFB45-5731-4B21-859F-C7FB4B62B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514350"/>
            <a:ext cx="8633247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Bilde 3" descr="Et bilde som inneholder kart, tekst&#10;&#10;Beskrivelse som er generert med svært høy visshet">
            <a:extLst>
              <a:ext uri="{FF2B5EF4-FFF2-40B4-BE49-F238E27FC236}">
                <a16:creationId xmlns:a16="http://schemas.microsoft.com/office/drawing/2014/main" id="{B8FE0056-780F-42E3-8635-8842FD606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084" y="1066377"/>
            <a:ext cx="586598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7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2EDA16F-EBB0-43E7-AD05-2590C4FC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nb-NO" dirty="0"/>
              <a:t>Barnehagedekning i EU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Diagram 3">
            <a:extLst>
              <a:ext uri="{FF2B5EF4-FFF2-40B4-BE49-F238E27FC236}">
                <a16:creationId xmlns:a16="http://schemas.microsoft.com/office/drawing/2014/main" id="{00D8D53D-46DE-473A-B9F7-E1ADAC67C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869332"/>
              </p:ext>
            </p:extLst>
          </p:nvPr>
        </p:nvGraphicFramePr>
        <p:xfrm>
          <a:off x="1047565" y="1429305"/>
          <a:ext cx="9857501" cy="515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075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597AFA7-2F01-4E5E-A173-C788CCAA2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6309" y="2420634"/>
            <a:ext cx="9941259" cy="20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357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312</Words>
  <Application>Microsoft Office PowerPoint</Application>
  <PresentationFormat>Widescreen</PresentationFormat>
  <Paragraphs>46</Paragraphs>
  <Slides>23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Roboto</vt:lpstr>
      <vt:lpstr>Trebuchet MS</vt:lpstr>
      <vt:lpstr>Wingdings 3</vt:lpstr>
      <vt:lpstr>Fasett</vt:lpstr>
      <vt:lpstr>Kvinners tid er mindre verdt enn menns tid</vt:lpstr>
      <vt:lpstr>PowerPoint-presentasjon</vt:lpstr>
      <vt:lpstr>PowerPoint-presentasjon</vt:lpstr>
      <vt:lpstr>Likelønnskommisjonen  ledet av Anne Enger foreslo følgende</vt:lpstr>
      <vt:lpstr>Få pappaer som tar ut perm</vt:lpstr>
      <vt:lpstr>PowerPoint-presentasjon</vt:lpstr>
      <vt:lpstr>PowerPoint-presentasjon</vt:lpstr>
      <vt:lpstr>Barnehagedekning i EU</vt:lpstr>
      <vt:lpstr>PowerPoint-presentasjon</vt:lpstr>
      <vt:lpstr>PowerPoint-presentasjon</vt:lpstr>
      <vt:lpstr>Valgkampen 2009 – men hva skjedde?</vt:lpstr>
      <vt:lpstr>PowerPoint-presentasjon</vt:lpstr>
      <vt:lpstr>PowerPoint-presentasjon</vt:lpstr>
      <vt:lpstr>Frontfagsmodellen til hinder for likelønn?</vt:lpstr>
      <vt:lpstr>PowerPoint-presentasjon</vt:lpstr>
      <vt:lpstr>Kvinner har høyere risiko for å bli fattig og sosialt ekskludert i EU</vt:lpstr>
      <vt:lpstr>Det er flere kvinner enn  menn blant de med lavest inntekt</vt:lpstr>
      <vt:lpstr>Det er flere kvinner enn menn blant landets minstepensjonister</vt:lpstr>
      <vt:lpstr>Nød lærer IKKE naken kvinne å spinne</vt:lpstr>
      <vt:lpstr>PowerPoint-presentasjon</vt:lpstr>
      <vt:lpstr>Brutto nasjonalprodukt – hvem skaper verdier?</vt:lpstr>
      <vt:lpstr>Gender budgeting – Sveriges kvinnelobby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Kvinners tid er mindre verdt enn menns tid</dc:title>
  <dc:creator>Margaret Eide Hillestad</dc:creator>
  <cp:lastModifiedBy>Margaret Eide Hillestad</cp:lastModifiedBy>
  <cp:revision>18</cp:revision>
  <dcterms:created xsi:type="dcterms:W3CDTF">2018-09-20T06:12:34Z</dcterms:created>
  <dcterms:modified xsi:type="dcterms:W3CDTF">2018-10-30T10:10:55Z</dcterms:modified>
</cp:coreProperties>
</file>