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0" r:id="rId2"/>
    <p:sldId id="257" r:id="rId3"/>
    <p:sldId id="309" r:id="rId4"/>
    <p:sldId id="299" r:id="rId5"/>
    <p:sldId id="303" r:id="rId6"/>
    <p:sldId id="304" r:id="rId7"/>
    <p:sldId id="258" r:id="rId8"/>
    <p:sldId id="308" r:id="rId9"/>
    <p:sldId id="310" r:id="rId10"/>
    <p:sldId id="261" r:id="rId11"/>
    <p:sldId id="271" r:id="rId12"/>
    <p:sldId id="264" r:id="rId13"/>
    <p:sldId id="275" r:id="rId14"/>
    <p:sldId id="256" r:id="rId15"/>
    <p:sldId id="301" r:id="rId16"/>
    <p:sldId id="307" r:id="rId17"/>
    <p:sldId id="302" r:id="rId18"/>
    <p:sldId id="274" r:id="rId19"/>
    <p:sldId id="262" r:id="rId20"/>
    <p:sldId id="273"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p:cViewPr varScale="1">
        <p:scale>
          <a:sx n="87" d="100"/>
          <a:sy n="87"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D61F1D-6220-4B8E-8B67-C64BCD2C602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5784BE3-AA03-9635-00E3-9F88C8093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48E53A0-2475-82E8-A1CB-7003643862A9}"/>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2E8EF465-29CA-212E-C938-2EEB0DDCEE2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2972602-E7FE-332C-DE39-D2BDD406497B}"/>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6969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9C3491-E8AA-052D-641D-BCF24005177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8833AF5-B3F1-A4E1-A741-E981753A3B5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47574F-A327-6C16-408D-404FD4C5E7B7}"/>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1AC1D78E-3750-B4D6-F9B3-E2161E2E37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D6AAD59-A35C-FA4A-8B83-300AD54CF4F8}"/>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250711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8B0C6EB-9D8D-40C3-1242-218443A0EF0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3E134F3-8584-8C33-05F0-A9439484A1E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BE7EAF-B093-923C-73A9-B972E5592EE7}"/>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F5597AB2-CB15-B40C-6476-56ED99202A2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BA4EAEA-DE4B-4F47-E6B8-586A75410B60}"/>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74851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7BBE1-1B2D-298A-8EB3-52ADDE4BE6A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A4F56B3-0154-31C6-E10C-1EAD26C5342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0C23CDF-B2FC-4505-F859-28F27A777837}"/>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685FB0CB-923A-E382-E3D3-1F551FC238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7AD3A8C-E989-E1C6-20E6-F510E75A1F2D}"/>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140770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14CD1B-2E77-BBBC-19D7-B0A92155E81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F809EBE-C778-1A95-9D6B-2AE3E17F61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1D90970-0BED-FA73-039E-7CD2755B55AB}"/>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8C645D55-5514-2108-4752-908243151A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DA724D-A7AD-7F79-7666-5CE2EAD60846}"/>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30369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F75968-95BC-0870-2623-D7D4600B03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22ACCF9-2C19-8D92-163C-4694C398DB8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34FE207-7B5F-8CBC-739E-9FCE28DC70A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A2FBCEA-11AA-1910-ED57-D5F599D65672}"/>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6" name="Plassholder for bunntekst 5">
            <a:extLst>
              <a:ext uri="{FF2B5EF4-FFF2-40B4-BE49-F238E27FC236}">
                <a16:creationId xmlns:a16="http://schemas.microsoft.com/office/drawing/2014/main" id="{64F2426A-A0B3-D7D4-136B-CDAE9397F5C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2A65DD-CC05-73BA-F762-CF870A60669E}"/>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218726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EB5C7F-18BB-5136-6D2D-EFA9170E8B5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A0B6562-273E-1D13-28C9-FD02590AA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0FC557F-B8E4-AA27-3765-822999EBD77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0EF018C-F325-6CC0-FAF4-A54595CBF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48F1454-08D0-BFFA-20D4-E6E96514B87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98590DC-B9AA-913F-2890-D5E17BFBD4EC}"/>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8" name="Plassholder for bunntekst 7">
            <a:extLst>
              <a:ext uri="{FF2B5EF4-FFF2-40B4-BE49-F238E27FC236}">
                <a16:creationId xmlns:a16="http://schemas.microsoft.com/office/drawing/2014/main" id="{880B4B28-6BD4-F805-FE35-D6228D6CD9F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2CF0777-50F9-DC90-1EEC-4ADB77047545}"/>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22742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BCBC97-D6CD-01BC-AC15-1070FCB9DEC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02E351F-B50F-5F7D-A611-96D4F0ED495F}"/>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4" name="Plassholder for bunntekst 3">
            <a:extLst>
              <a:ext uri="{FF2B5EF4-FFF2-40B4-BE49-F238E27FC236}">
                <a16:creationId xmlns:a16="http://schemas.microsoft.com/office/drawing/2014/main" id="{6D603649-970E-EFCA-7631-024536C05AB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DAF741A-6D18-2029-DD8A-2A012625FA3F}"/>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201228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26DFD00-8044-D4DC-E7E3-181BD19D53E0}"/>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3" name="Plassholder for bunntekst 2">
            <a:extLst>
              <a:ext uri="{FF2B5EF4-FFF2-40B4-BE49-F238E27FC236}">
                <a16:creationId xmlns:a16="http://schemas.microsoft.com/office/drawing/2014/main" id="{2FD01CCF-65A9-0675-3638-5AD226A198D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8D3F9E4-732A-DA54-0347-EA72C4882CFE}"/>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26288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50F421-4725-47C2-BA32-92B0EA1E0B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79C2328-4C53-45A6-9604-AC855C3ED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0EC16E3-CAF1-6CE9-E91D-5A2F11F3E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FC3954-B67D-B32B-F612-AE9AC92FE008}"/>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6" name="Plassholder for bunntekst 5">
            <a:extLst>
              <a:ext uri="{FF2B5EF4-FFF2-40B4-BE49-F238E27FC236}">
                <a16:creationId xmlns:a16="http://schemas.microsoft.com/office/drawing/2014/main" id="{7EEF0E50-989B-9DC8-15E2-2388560E7D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E1FED4-C042-E354-5477-A21138FE867F}"/>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1949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7786B-569A-1C5D-E8B5-3AC26F4EF70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4B42068-6D1A-C52F-8C17-0B6C2E963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9841D1C-AD24-66E3-D986-301AB2888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CF8B907-9C15-F768-DFDF-43A4E55A93CE}"/>
              </a:ext>
            </a:extLst>
          </p:cNvPr>
          <p:cNvSpPr>
            <a:spLocks noGrp="1"/>
          </p:cNvSpPr>
          <p:nvPr>
            <p:ph type="dt" sz="half" idx="10"/>
          </p:nvPr>
        </p:nvSpPr>
        <p:spPr/>
        <p:txBody>
          <a:bodyPr/>
          <a:lstStyle/>
          <a:p>
            <a:fld id="{7A82FF09-FEA0-EF4F-827F-C8B11DA8E1C9}" type="datetimeFigureOut">
              <a:rPr lang="nb-NO" smtClean="0"/>
              <a:t>21.03.2024</a:t>
            </a:fld>
            <a:endParaRPr lang="nb-NO"/>
          </a:p>
        </p:txBody>
      </p:sp>
      <p:sp>
        <p:nvSpPr>
          <p:cNvPr id="6" name="Plassholder for bunntekst 5">
            <a:extLst>
              <a:ext uri="{FF2B5EF4-FFF2-40B4-BE49-F238E27FC236}">
                <a16:creationId xmlns:a16="http://schemas.microsoft.com/office/drawing/2014/main" id="{3F194BA6-B293-3277-277F-FC3AD923DB6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6B3E635-C320-0A8C-80AF-78A12C45E21B}"/>
              </a:ext>
            </a:extLst>
          </p:cNvPr>
          <p:cNvSpPr>
            <a:spLocks noGrp="1"/>
          </p:cNvSpPr>
          <p:nvPr>
            <p:ph type="sldNum" sz="quarter" idx="12"/>
          </p:nvPr>
        </p:nvSpPr>
        <p:spPr/>
        <p:txBody>
          <a:bodyPr/>
          <a:lstStyle/>
          <a:p>
            <a:fld id="{DEC050CB-76B6-4842-88D8-A1851F647AB5}" type="slidenum">
              <a:rPr lang="nb-NO" smtClean="0"/>
              <a:t>‹#›</a:t>
            </a:fld>
            <a:endParaRPr lang="nb-NO"/>
          </a:p>
        </p:txBody>
      </p:sp>
    </p:spTree>
    <p:extLst>
      <p:ext uri="{BB962C8B-B14F-4D97-AF65-F5344CB8AC3E}">
        <p14:creationId xmlns:p14="http://schemas.microsoft.com/office/powerpoint/2010/main" val="329830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CBF3FD6-0190-FBD8-4E0A-EDA0027D1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0CF579F-5051-DC07-CB8F-D5F991A3D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C88A09F-EE13-F48C-63C9-9FB853E88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82FF09-FEA0-EF4F-827F-C8B11DA8E1C9}" type="datetimeFigureOut">
              <a:rPr lang="nb-NO" smtClean="0"/>
              <a:t>21.03.2024</a:t>
            </a:fld>
            <a:endParaRPr lang="nb-NO"/>
          </a:p>
        </p:txBody>
      </p:sp>
      <p:sp>
        <p:nvSpPr>
          <p:cNvPr id="5" name="Plassholder for bunntekst 4">
            <a:extLst>
              <a:ext uri="{FF2B5EF4-FFF2-40B4-BE49-F238E27FC236}">
                <a16:creationId xmlns:a16="http://schemas.microsoft.com/office/drawing/2014/main" id="{798FAD26-6AC6-89E5-A16F-4542628A6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9327F9BA-1D9D-797B-6A6F-C7B48EBB6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C050CB-76B6-4842-88D8-A1851F647AB5}" type="slidenum">
              <a:rPr lang="nb-NO" smtClean="0"/>
              <a:t>‹#›</a:t>
            </a:fld>
            <a:endParaRPr lang="nb-NO"/>
          </a:p>
        </p:txBody>
      </p:sp>
    </p:spTree>
    <p:extLst>
      <p:ext uri="{BB962C8B-B14F-4D97-AF65-F5344CB8AC3E}">
        <p14:creationId xmlns:p14="http://schemas.microsoft.com/office/powerpoint/2010/main" val="179866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o.wikipedia.org/wiki/Monopol" TargetMode="External"/><Relationship Id="rId2" Type="http://schemas.openxmlformats.org/officeDocument/2006/relationships/hyperlink" Target="https://no.wikipedia.org/wiki/Legemiddel" TargetMode="External"/><Relationship Id="rId1" Type="http://schemas.openxmlformats.org/officeDocument/2006/relationships/slideLayout" Target="../slideLayouts/slideLayout2.xml"/><Relationship Id="rId5" Type="http://schemas.openxmlformats.org/officeDocument/2006/relationships/hyperlink" Target="https://no.wikipedia.org/wiki/Celesio_AG" TargetMode="External"/><Relationship Id="rId4" Type="http://schemas.openxmlformats.org/officeDocument/2006/relationships/hyperlink" Target="https://no.wikipedia.org/wiki/Norsk_Medisinaldepot#cite_note-FOOTNOTEKoronakommisjonen202195-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bud365.no/uncategorized/helbom-for-oslo-i-et-forsok-pa-a-reservere-en-anskaffelse-for-ideelle/" TargetMode="External"/><Relationship Id="rId2" Type="http://schemas.openxmlformats.org/officeDocument/2006/relationships/hyperlink" Target="https://eftacourt.int/wp-content/uploads/2023/03/4_22-Judgment_NO.pdf?x78751" TargetMode="External"/><Relationship Id="rId1" Type="http://schemas.openxmlformats.org/officeDocument/2006/relationships/slideLayout" Target="../slideLayouts/slideLayout2.xml"/><Relationship Id="rId5" Type="http://schemas.openxmlformats.org/officeDocument/2006/relationships/hyperlink" Target="https://www.mercell.com/nb-no/anbud/220456160/anskaffelse-av-behandlingstilbud-innen-tverrfaglig-spesialisert-rusbehandling-tsb-anbud.aspx" TargetMode="External"/><Relationship Id="rId4" Type="http://schemas.openxmlformats.org/officeDocument/2006/relationships/hyperlink" Target="https://www.doffin.no/notices/2024-100628"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eftasurv.int/cms/sites/default/files/documents/gopro/5191-Decision%20to%20bring%20a%20matter%20before%20the%20EFTA%20Court%20concerning%20the%20Norwegian%20criteria%20for%20access%20to%20in-patient%20treatm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rporateeurope.org/sites/default/files/2021-01/healthcare-privatisation-fin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CE0E7C46-6C09-CDA4-0C9A-7AA2F7228240}"/>
              </a:ext>
            </a:extLst>
          </p:cNvPr>
          <p:cNvSpPr>
            <a:spLocks noGrp="1"/>
          </p:cNvSpPr>
          <p:nvPr>
            <p:ph type="subTitle" idx="1"/>
          </p:nvPr>
        </p:nvSpPr>
        <p:spPr>
          <a:xfrm>
            <a:off x="1524000" y="296753"/>
            <a:ext cx="9144000" cy="1655762"/>
          </a:xfrm>
        </p:spPr>
        <p:txBody>
          <a:bodyPr>
            <a:normAutofit lnSpcReduction="10000"/>
          </a:bodyPr>
          <a:lstStyle/>
          <a:p>
            <a:r>
              <a:rPr lang="nb-NO" sz="5500" b="1" dirty="0">
                <a:latin typeface="Calibri" panose="020F0502020204030204" pitchFamily="34" charset="0"/>
                <a:cs typeface="Times New Roman" panose="02020603050405020304" pitchFamily="18" charset="0"/>
              </a:rPr>
              <a:t>EUs helseunion</a:t>
            </a:r>
          </a:p>
          <a:p>
            <a:r>
              <a:rPr lang="nb-NO" sz="5500" b="1" dirty="0">
                <a:latin typeface="Calibri" panose="020F0502020204030204" pitchFamily="34" charset="0"/>
                <a:cs typeface="Times New Roman" panose="02020603050405020304" pitchFamily="18" charset="0"/>
              </a:rPr>
              <a:t>Bergen 16 mars 2024</a:t>
            </a:r>
            <a:endParaRPr lang="en-GB" sz="5500" b="1" dirty="0"/>
          </a:p>
        </p:txBody>
      </p:sp>
      <p:sp>
        <p:nvSpPr>
          <p:cNvPr id="4" name="TekstSylinder 3">
            <a:extLst>
              <a:ext uri="{FF2B5EF4-FFF2-40B4-BE49-F238E27FC236}">
                <a16:creationId xmlns:a16="http://schemas.microsoft.com/office/drawing/2014/main" id="{2161E62E-D8E0-7F35-27D6-58141E859F10}"/>
              </a:ext>
            </a:extLst>
          </p:cNvPr>
          <p:cNvSpPr txBox="1"/>
          <p:nvPr/>
        </p:nvSpPr>
        <p:spPr>
          <a:xfrm>
            <a:off x="7484881" y="6092982"/>
            <a:ext cx="3578453" cy="430887"/>
          </a:xfrm>
          <a:prstGeom prst="rect">
            <a:avLst/>
          </a:prstGeom>
          <a:noFill/>
        </p:spPr>
        <p:txBody>
          <a:bodyPr wrap="square" rtlCol="0">
            <a:spAutoFit/>
          </a:bodyPr>
          <a:lstStyle/>
          <a:p>
            <a:r>
              <a:rPr lang="en-GB" sz="2200" dirty="0"/>
              <a:t>Arne </a:t>
            </a:r>
            <a:r>
              <a:rPr lang="en-GB" sz="2200" dirty="0" err="1"/>
              <a:t>Byrkjeflot</a:t>
            </a:r>
            <a:endParaRPr lang="en-GB" sz="2200" dirty="0"/>
          </a:p>
        </p:txBody>
      </p:sp>
      <p:sp>
        <p:nvSpPr>
          <p:cNvPr id="2" name="TekstSylinder 1">
            <a:extLst>
              <a:ext uri="{FF2B5EF4-FFF2-40B4-BE49-F238E27FC236}">
                <a16:creationId xmlns:a16="http://schemas.microsoft.com/office/drawing/2014/main" id="{CFD534CE-A00E-6365-D11E-EDDDFB679CAE}"/>
              </a:ext>
            </a:extLst>
          </p:cNvPr>
          <p:cNvSpPr txBox="1"/>
          <p:nvPr/>
        </p:nvSpPr>
        <p:spPr>
          <a:xfrm>
            <a:off x="4707467" y="3251200"/>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1267003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523496-05FB-764E-C8FB-333E6407BC6D}"/>
              </a:ext>
            </a:extLst>
          </p:cNvPr>
          <p:cNvSpPr>
            <a:spLocks noGrp="1"/>
          </p:cNvSpPr>
          <p:nvPr>
            <p:ph type="title"/>
          </p:nvPr>
        </p:nvSpPr>
        <p:spPr/>
        <p:txBody>
          <a:bodyPr/>
          <a:lstStyle/>
          <a:p>
            <a:r>
              <a:rPr lang="nb-NO" dirty="0"/>
              <a:t>Norsk beredskap, globalt eller EU-beredskap</a:t>
            </a:r>
          </a:p>
        </p:txBody>
      </p:sp>
      <p:sp>
        <p:nvSpPr>
          <p:cNvPr id="3" name="Plassholder for innhold 2">
            <a:extLst>
              <a:ext uri="{FF2B5EF4-FFF2-40B4-BE49-F238E27FC236}">
                <a16:creationId xmlns:a16="http://schemas.microsoft.com/office/drawing/2014/main" id="{56989008-A563-D1E7-1563-7095E0C77F19}"/>
              </a:ext>
            </a:extLst>
          </p:cNvPr>
          <p:cNvSpPr>
            <a:spLocks noGrp="1"/>
          </p:cNvSpPr>
          <p:nvPr>
            <p:ph idx="1"/>
          </p:nvPr>
        </p:nvSpPr>
        <p:spPr/>
        <p:txBody>
          <a:bodyPr>
            <a:normAutofit/>
          </a:bodyPr>
          <a:lstStyle/>
          <a:p>
            <a:r>
              <a:rPr lang="nb-NO" dirty="0"/>
              <a:t>Det er et prinsipielt valg. EUs beredskap kan ikke sikre nasjonal beredskap og heller ikke global beredskap. Pandemier er globale.</a:t>
            </a:r>
          </a:p>
          <a:p>
            <a:r>
              <a:rPr lang="nb-NO" dirty="0"/>
              <a:t>Det viktigste i møte med pandemien var ikke vaksiner, det var et godt og robust helsevesen. Det var en eldreomsorg med minst mulig innleie og mest mulig heltid.</a:t>
            </a:r>
          </a:p>
          <a:p>
            <a:r>
              <a:rPr lang="nb-NO" dirty="0"/>
              <a:t>Den nye metoden (RNA,DNA) for å lage vaksiner er rask. Å utvikle en vaksine tok en måned, godkjenning en måned til. </a:t>
            </a:r>
          </a:p>
          <a:p>
            <a:r>
              <a:rPr lang="nb-NO" dirty="0"/>
              <a:t>Produksjonskapasitet fins og kan bygges opp. Det er den private eiendomsretten til vaksiner som er hinderet. </a:t>
            </a:r>
          </a:p>
        </p:txBody>
      </p:sp>
    </p:spTree>
    <p:extLst>
      <p:ext uri="{BB962C8B-B14F-4D97-AF65-F5344CB8AC3E}">
        <p14:creationId xmlns:p14="http://schemas.microsoft.com/office/powerpoint/2010/main" val="358146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57AEBF-B7FD-2084-F837-37B63E78D041}"/>
              </a:ext>
            </a:extLst>
          </p:cNvPr>
          <p:cNvSpPr>
            <a:spLocks noGrp="1"/>
          </p:cNvSpPr>
          <p:nvPr>
            <p:ph type="title"/>
          </p:nvPr>
        </p:nvSpPr>
        <p:spPr/>
        <p:txBody>
          <a:bodyPr/>
          <a:lstStyle/>
          <a:p>
            <a:r>
              <a:rPr lang="nb-NO" dirty="0"/>
              <a:t>EUs lånekrav dreper.</a:t>
            </a:r>
          </a:p>
        </p:txBody>
      </p:sp>
      <p:pic>
        <p:nvPicPr>
          <p:cNvPr id="4" name="Plassholder for innhold 3">
            <a:extLst>
              <a:ext uri="{FF2B5EF4-FFF2-40B4-BE49-F238E27FC236}">
                <a16:creationId xmlns:a16="http://schemas.microsoft.com/office/drawing/2014/main" id="{E2A4892B-3015-908D-4691-97D706BE2A13}"/>
              </a:ext>
            </a:extLst>
          </p:cNvPr>
          <p:cNvPicPr>
            <a:picLocks noGrp="1" noChangeAspect="1"/>
          </p:cNvPicPr>
          <p:nvPr>
            <p:ph idx="1"/>
          </p:nvPr>
        </p:nvPicPr>
        <p:blipFill>
          <a:blip r:embed="rId2"/>
          <a:stretch>
            <a:fillRect/>
          </a:stretch>
        </p:blipFill>
        <p:spPr>
          <a:xfrm>
            <a:off x="0" y="1391478"/>
            <a:ext cx="8229600" cy="5466521"/>
          </a:xfrm>
          <a:prstGeom prst="rect">
            <a:avLst/>
          </a:prstGeom>
        </p:spPr>
      </p:pic>
    </p:spTree>
    <p:extLst>
      <p:ext uri="{BB962C8B-B14F-4D97-AF65-F5344CB8AC3E}">
        <p14:creationId xmlns:p14="http://schemas.microsoft.com/office/powerpoint/2010/main" val="140190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6341DF-B60D-1DC0-15E3-3E56B7B8DE75}"/>
              </a:ext>
            </a:extLst>
          </p:cNvPr>
          <p:cNvSpPr>
            <a:spLocks noGrp="1"/>
          </p:cNvSpPr>
          <p:nvPr>
            <p:ph type="title"/>
          </p:nvPr>
        </p:nvSpPr>
        <p:spPr/>
        <p:txBody>
          <a:bodyPr/>
          <a:lstStyle/>
          <a:p>
            <a:r>
              <a:rPr lang="nb-NO" dirty="0"/>
              <a:t>EUs krav om budsjettbalanse dreper.</a:t>
            </a:r>
          </a:p>
        </p:txBody>
      </p:sp>
      <p:sp>
        <p:nvSpPr>
          <p:cNvPr id="3" name="Plassholder for innhold 2">
            <a:extLst>
              <a:ext uri="{FF2B5EF4-FFF2-40B4-BE49-F238E27FC236}">
                <a16:creationId xmlns:a16="http://schemas.microsoft.com/office/drawing/2014/main" id="{C4713188-F3C4-2E18-58FE-5A46E7E7F9B3}"/>
              </a:ext>
            </a:extLst>
          </p:cNvPr>
          <p:cNvSpPr>
            <a:spLocks noGrp="1"/>
          </p:cNvSpPr>
          <p:nvPr>
            <p:ph idx="1"/>
          </p:nvPr>
        </p:nvSpPr>
        <p:spPr>
          <a:xfrm>
            <a:off x="-1" y="1331842"/>
            <a:ext cx="11847443" cy="5387009"/>
          </a:xfrm>
        </p:spPr>
        <p:txBody>
          <a:bodyPr>
            <a:normAutofit/>
          </a:bodyPr>
          <a:lstStyle/>
          <a:p>
            <a:r>
              <a:rPr lang="nb-NO" sz="1800" b="1" dirty="0">
                <a:solidFill>
                  <a:srgbClr val="FFFFFF"/>
                </a:solidFill>
                <a:effectLst/>
                <a:latin typeface="Titillium"/>
              </a:rPr>
              <a:t>Loan </a:t>
            </a:r>
            <a:r>
              <a:rPr lang="nb-NO" sz="1800" b="1" dirty="0" err="1">
                <a:solidFill>
                  <a:srgbClr val="FFFFFF"/>
                </a:solidFill>
                <a:effectLst/>
                <a:latin typeface="Titillium"/>
              </a:rPr>
              <a:t>programmes</a:t>
            </a:r>
            <a:r>
              <a:rPr lang="nb-NO" sz="1800" b="1" dirty="0">
                <a:solidFill>
                  <a:srgbClr val="FFFFFF"/>
                </a:solidFill>
                <a:effectLst/>
                <a:latin typeface="Titillium"/>
              </a:rPr>
              <a:t> and </a:t>
            </a:r>
            <a:r>
              <a:rPr lang="nb-NO" sz="1800" b="1" dirty="0" err="1">
                <a:solidFill>
                  <a:srgbClr val="FFFFFF"/>
                </a:solidFill>
                <a:effectLst/>
                <a:latin typeface="Titillium"/>
              </a:rPr>
              <a:t>the</a:t>
            </a:r>
            <a:r>
              <a:rPr lang="nb-NO" sz="1800" b="1" dirty="0">
                <a:solidFill>
                  <a:srgbClr val="FFFFFF"/>
                </a:solidFill>
                <a:effectLst/>
                <a:latin typeface="Titillium"/>
              </a:rPr>
              <a:t> ECB: </a:t>
            </a:r>
            <a:endParaRPr lang="nb-NO" dirty="0"/>
          </a:p>
          <a:p>
            <a:r>
              <a:rPr lang="nb-NO" sz="1800" dirty="0">
                <a:effectLst/>
                <a:latin typeface="Titillium"/>
              </a:rPr>
              <a:t>In </a:t>
            </a:r>
            <a:r>
              <a:rPr lang="nb-NO" sz="1800" dirty="0" err="1">
                <a:solidFill>
                  <a:srgbClr val="005991"/>
                </a:solidFill>
                <a:effectLst/>
                <a:latin typeface="Titillium"/>
              </a:rPr>
              <a:t>Portugal’s</a:t>
            </a:r>
            <a:r>
              <a:rPr lang="nb-NO" sz="1800" dirty="0">
                <a:solidFill>
                  <a:srgbClr val="005991"/>
                </a:solidFill>
                <a:effectLst/>
                <a:latin typeface="Titillium"/>
              </a:rPr>
              <a:t> </a:t>
            </a:r>
            <a:r>
              <a:rPr lang="nb-NO" sz="1800" dirty="0" err="1">
                <a:solidFill>
                  <a:srgbClr val="005991"/>
                </a:solidFill>
                <a:effectLst/>
                <a:latin typeface="Titillium"/>
              </a:rPr>
              <a:t>loan</a:t>
            </a:r>
            <a:r>
              <a:rPr lang="nb-NO" sz="1800" dirty="0">
                <a:solidFill>
                  <a:srgbClr val="005991"/>
                </a:solidFill>
                <a:effectLst/>
                <a:latin typeface="Titillium"/>
              </a:rPr>
              <a:t> </a:t>
            </a:r>
            <a:r>
              <a:rPr lang="nb-NO" sz="1800" dirty="0" err="1">
                <a:solidFill>
                  <a:srgbClr val="005991"/>
                </a:solidFill>
                <a:effectLst/>
                <a:latin typeface="Titillium"/>
              </a:rPr>
              <a:t>agreement</a:t>
            </a:r>
            <a:r>
              <a:rPr lang="nb-NO" sz="1800" dirty="0">
                <a:solidFill>
                  <a:srgbClr val="005991"/>
                </a:solidFill>
                <a:effectLst/>
                <a:latin typeface="Titillium"/>
              </a:rPr>
              <a:t> </a:t>
            </a:r>
            <a:r>
              <a:rPr lang="nb-NO" sz="1800" dirty="0">
                <a:effectLst/>
                <a:latin typeface="Titillium"/>
              </a:rPr>
              <a:t>(Memorandum </a:t>
            </a:r>
            <a:r>
              <a:rPr lang="nb-NO" sz="1800" dirty="0" err="1">
                <a:effectLst/>
                <a:latin typeface="Titillium"/>
              </a:rPr>
              <a:t>of</a:t>
            </a:r>
            <a:r>
              <a:rPr lang="nb-NO" sz="1800" dirty="0">
                <a:effectLst/>
                <a:latin typeface="Titillium"/>
              </a:rPr>
              <a:t> </a:t>
            </a:r>
            <a:r>
              <a:rPr lang="nb-NO" sz="1800" dirty="0" err="1">
                <a:effectLst/>
                <a:latin typeface="Titillium"/>
              </a:rPr>
              <a:t>Understanding</a:t>
            </a:r>
            <a:r>
              <a:rPr lang="nb-NO" sz="1800" dirty="0">
                <a:effectLst/>
                <a:latin typeface="Titillium"/>
              </a:rPr>
              <a:t>) from 2011, </a:t>
            </a:r>
            <a:r>
              <a:rPr lang="nb-NO" sz="1800" dirty="0" err="1">
                <a:effectLst/>
                <a:latin typeface="Titillium"/>
              </a:rPr>
              <a:t>reduction</a:t>
            </a:r>
            <a:r>
              <a:rPr lang="nb-NO" sz="1800" dirty="0">
                <a:effectLst/>
                <a:latin typeface="Titillium"/>
              </a:rPr>
              <a:t> </a:t>
            </a:r>
            <a:r>
              <a:rPr lang="nb-NO" sz="1800" dirty="0" err="1">
                <a:effectLst/>
                <a:latin typeface="Titillium"/>
              </a:rPr>
              <a:t>of</a:t>
            </a:r>
            <a:r>
              <a:rPr lang="nb-NO" sz="1800" dirty="0">
                <a:latin typeface="Titillium"/>
              </a:rPr>
              <a:t> </a:t>
            </a:r>
            <a:r>
              <a:rPr lang="nb-NO" sz="1800" dirty="0" err="1">
                <a:effectLst/>
                <a:latin typeface="Titillium"/>
              </a:rPr>
              <a:t>costs</a:t>
            </a:r>
            <a:r>
              <a:rPr lang="nb-NO" sz="1800" dirty="0">
                <a:effectLst/>
                <a:latin typeface="Titillium"/>
              </a:rPr>
              <a:t> in </a:t>
            </a:r>
            <a:r>
              <a:rPr lang="nb-NO" sz="1800" dirty="0" err="1">
                <a:effectLst/>
                <a:latin typeface="Titillium"/>
              </a:rPr>
              <a:t>the</a:t>
            </a:r>
            <a:r>
              <a:rPr lang="nb-NO" sz="1800" dirty="0">
                <a:effectLst/>
                <a:latin typeface="Titillium"/>
              </a:rPr>
              <a:t> </a:t>
            </a:r>
            <a:r>
              <a:rPr lang="nb-NO" sz="1800" dirty="0" err="1">
                <a:effectLst/>
                <a:latin typeface="Titillium"/>
              </a:rPr>
              <a:t>health</a:t>
            </a:r>
            <a:r>
              <a:rPr lang="nb-NO" sz="1800" dirty="0">
                <a:effectLst/>
                <a:latin typeface="Titillium"/>
              </a:rPr>
              <a:t> </a:t>
            </a:r>
            <a:r>
              <a:rPr lang="nb-NO" sz="1800" dirty="0" err="1">
                <a:effectLst/>
                <a:latin typeface="Titillium"/>
              </a:rPr>
              <a:t>sector</a:t>
            </a:r>
            <a:r>
              <a:rPr lang="nb-NO" sz="1800" dirty="0">
                <a:effectLst/>
                <a:latin typeface="Titillium"/>
              </a:rPr>
              <a:t> </a:t>
            </a:r>
            <a:r>
              <a:rPr lang="nb-NO" sz="1800" dirty="0" err="1">
                <a:effectLst/>
                <a:latin typeface="Titillium"/>
              </a:rPr>
              <a:t>ranked</a:t>
            </a:r>
            <a:r>
              <a:rPr lang="nb-NO" sz="1800" dirty="0">
                <a:effectLst/>
                <a:latin typeface="Titillium"/>
              </a:rPr>
              <a:t> </a:t>
            </a:r>
            <a:r>
              <a:rPr lang="nb-NO" sz="1800" dirty="0" err="1">
                <a:effectLst/>
                <a:latin typeface="Titillium"/>
              </a:rPr>
              <a:t>high</a:t>
            </a:r>
            <a:r>
              <a:rPr lang="nb-NO" sz="1800" dirty="0">
                <a:effectLst/>
                <a:latin typeface="Titillium"/>
              </a:rPr>
              <a:t> </a:t>
            </a:r>
            <a:r>
              <a:rPr lang="nb-NO" sz="1800" dirty="0" err="1">
                <a:effectLst/>
                <a:latin typeface="Titillium"/>
              </a:rPr>
              <a:t>among</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demands</a:t>
            </a:r>
            <a:r>
              <a:rPr lang="nb-NO" sz="1800" dirty="0">
                <a:effectLst/>
                <a:latin typeface="Titillium"/>
              </a:rPr>
              <a:t> </a:t>
            </a:r>
            <a:r>
              <a:rPr lang="nb-NO" sz="1800" dirty="0" err="1">
                <a:effectLst/>
                <a:latin typeface="Titillium"/>
              </a:rPr>
              <a:t>of</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creditors</a:t>
            </a:r>
            <a:r>
              <a:rPr lang="nb-NO" sz="1800" dirty="0">
                <a:effectLst/>
                <a:latin typeface="Titillium"/>
              </a:rPr>
              <a:t> in </a:t>
            </a:r>
            <a:r>
              <a:rPr lang="nb-NO" sz="1800" dirty="0" err="1">
                <a:effectLst/>
                <a:latin typeface="Titillium"/>
              </a:rPr>
              <a:t>the</a:t>
            </a:r>
            <a:r>
              <a:rPr lang="nb-NO" sz="1800" dirty="0">
                <a:effectLst/>
                <a:latin typeface="Titillium"/>
              </a:rPr>
              <a:t> EU. As a </a:t>
            </a:r>
            <a:r>
              <a:rPr lang="nb-NO" sz="1800" dirty="0" err="1">
                <a:effectLst/>
                <a:latin typeface="Titillium"/>
              </a:rPr>
              <a:t>consequence</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expenses</a:t>
            </a:r>
            <a:r>
              <a:rPr lang="nb-NO" sz="1800" dirty="0">
                <a:effectLst/>
                <a:latin typeface="Titillium"/>
              </a:rPr>
              <a:t> for staff in </a:t>
            </a:r>
            <a:r>
              <a:rPr lang="nb-NO" sz="1800" dirty="0" err="1">
                <a:effectLst/>
                <a:latin typeface="Titillium"/>
              </a:rPr>
              <a:t>the</a:t>
            </a:r>
            <a:r>
              <a:rPr lang="nb-NO" sz="1800" dirty="0">
                <a:effectLst/>
                <a:latin typeface="Titillium"/>
              </a:rPr>
              <a:t> </a:t>
            </a:r>
            <a:r>
              <a:rPr lang="nb-NO" sz="1800" dirty="0" err="1">
                <a:effectLst/>
                <a:latin typeface="Titillium"/>
              </a:rPr>
              <a:t>Portuguese</a:t>
            </a:r>
            <a:r>
              <a:rPr lang="nb-NO" sz="1800" dirty="0">
                <a:effectLst/>
                <a:latin typeface="Titillium"/>
              </a:rPr>
              <a:t> </a:t>
            </a:r>
            <a:r>
              <a:rPr lang="nb-NO" sz="1800" dirty="0" err="1">
                <a:effectLst/>
                <a:latin typeface="Titillium"/>
              </a:rPr>
              <a:t>health</a:t>
            </a:r>
            <a:r>
              <a:rPr lang="nb-NO" sz="1800" dirty="0">
                <a:effectLst/>
                <a:latin typeface="Titillium"/>
              </a:rPr>
              <a:t> </a:t>
            </a:r>
            <a:r>
              <a:rPr lang="nb-NO" sz="1800" dirty="0" err="1">
                <a:effectLst/>
                <a:latin typeface="Titillium"/>
              </a:rPr>
              <a:t>sector</a:t>
            </a:r>
            <a:r>
              <a:rPr lang="nb-NO" sz="1800" dirty="0">
                <a:effectLst/>
                <a:latin typeface="Titillium"/>
              </a:rPr>
              <a:t> </a:t>
            </a:r>
            <a:r>
              <a:rPr lang="nb-NO" sz="1800" dirty="0" err="1">
                <a:effectLst/>
                <a:latin typeface="Titillium"/>
              </a:rPr>
              <a:t>were</a:t>
            </a:r>
            <a:r>
              <a:rPr lang="nb-NO" sz="1800" dirty="0">
                <a:effectLst/>
                <a:latin typeface="Titillium"/>
              </a:rPr>
              <a:t> </a:t>
            </a:r>
            <a:r>
              <a:rPr lang="nb-NO" sz="1800" dirty="0" err="1">
                <a:solidFill>
                  <a:srgbClr val="005991"/>
                </a:solidFill>
                <a:effectLst/>
                <a:latin typeface="Titillium"/>
              </a:rPr>
              <a:t>reduced</a:t>
            </a:r>
            <a:r>
              <a:rPr lang="nb-NO" sz="1800" dirty="0">
                <a:solidFill>
                  <a:srgbClr val="005991"/>
                </a:solidFill>
                <a:effectLst/>
                <a:latin typeface="Titillium"/>
              </a:rPr>
              <a:t> by a full 27 per cent </a:t>
            </a:r>
            <a:r>
              <a:rPr lang="nb-NO" sz="1800" dirty="0" err="1">
                <a:effectLst/>
                <a:latin typeface="Titillium"/>
              </a:rPr>
              <a:t>between</a:t>
            </a:r>
            <a:r>
              <a:rPr lang="nb-NO" sz="1800" dirty="0">
                <a:effectLst/>
                <a:latin typeface="Titillium"/>
              </a:rPr>
              <a:t> 2010 and 2012. In </a:t>
            </a:r>
            <a:r>
              <a:rPr lang="nb-NO" sz="1800" dirty="0" err="1">
                <a:effectLst/>
                <a:latin typeface="Titillium"/>
              </a:rPr>
              <a:t>the</a:t>
            </a:r>
            <a:r>
              <a:rPr lang="nb-NO" sz="1800" dirty="0">
                <a:effectLst/>
                <a:latin typeface="Titillium"/>
              </a:rPr>
              <a:t> same </a:t>
            </a:r>
            <a:r>
              <a:rPr lang="nb-NO" sz="1800" dirty="0" err="1">
                <a:effectLst/>
                <a:latin typeface="Titillium"/>
              </a:rPr>
              <a:t>vein</a:t>
            </a:r>
            <a:r>
              <a:rPr lang="nb-NO" sz="1800" dirty="0">
                <a:effectLst/>
                <a:latin typeface="Titillium"/>
              </a:rPr>
              <a:t>, in </a:t>
            </a:r>
            <a:r>
              <a:rPr lang="nb-NO" sz="1800" dirty="0" err="1">
                <a:effectLst/>
                <a:latin typeface="Titillium"/>
              </a:rPr>
              <a:t>Greece</a:t>
            </a:r>
            <a:r>
              <a:rPr lang="nb-NO" sz="1800" dirty="0">
                <a:effectLst/>
                <a:latin typeface="Titillium"/>
              </a:rPr>
              <a:t> </a:t>
            </a:r>
            <a:r>
              <a:rPr lang="nb-NO" sz="1800" dirty="0" err="1">
                <a:effectLst/>
                <a:latin typeface="Titillium"/>
              </a:rPr>
              <a:t>three</a:t>
            </a:r>
            <a:r>
              <a:rPr lang="nb-NO" sz="1800" dirty="0">
                <a:effectLst/>
                <a:latin typeface="Titillium"/>
              </a:rPr>
              <a:t> </a:t>
            </a:r>
            <a:r>
              <a:rPr lang="nb-NO" sz="1800" dirty="0" err="1">
                <a:effectLst/>
                <a:latin typeface="Titillium"/>
              </a:rPr>
              <a:t>consecutive</a:t>
            </a:r>
            <a:r>
              <a:rPr lang="nb-NO" sz="1800" dirty="0">
                <a:effectLst/>
                <a:latin typeface="Titillium"/>
              </a:rPr>
              <a:t> </a:t>
            </a:r>
            <a:r>
              <a:rPr lang="nb-NO" sz="1800" dirty="0" err="1">
                <a:effectLst/>
                <a:latin typeface="Titillium"/>
              </a:rPr>
              <a:t>adjustment</a:t>
            </a:r>
            <a:r>
              <a:rPr lang="nb-NO" sz="1800" dirty="0">
                <a:effectLst/>
                <a:latin typeface="Titillium"/>
              </a:rPr>
              <a:t> </a:t>
            </a:r>
            <a:r>
              <a:rPr lang="nb-NO" sz="1800" dirty="0" err="1">
                <a:effectLst/>
                <a:latin typeface="Titillium"/>
              </a:rPr>
              <a:t>programmes</a:t>
            </a:r>
            <a:r>
              <a:rPr lang="nb-NO" sz="1800" dirty="0">
                <a:effectLst/>
                <a:latin typeface="Titillium"/>
              </a:rPr>
              <a:t> </a:t>
            </a:r>
            <a:r>
              <a:rPr lang="nb-NO" sz="1800" dirty="0" err="1">
                <a:effectLst/>
                <a:latin typeface="Titillium"/>
              </a:rPr>
              <a:t>tied</a:t>
            </a:r>
            <a:r>
              <a:rPr lang="nb-NO" sz="1800" dirty="0">
                <a:effectLst/>
                <a:latin typeface="Titillium"/>
              </a:rPr>
              <a:t> to </a:t>
            </a:r>
            <a:r>
              <a:rPr lang="nb-NO" sz="1800" dirty="0" err="1">
                <a:effectLst/>
                <a:latin typeface="Titillium"/>
              </a:rPr>
              <a:t>loans</a:t>
            </a:r>
            <a:r>
              <a:rPr lang="nb-NO" sz="1800" dirty="0">
                <a:effectLst/>
                <a:latin typeface="Titillium"/>
              </a:rPr>
              <a:t> led to a </a:t>
            </a:r>
            <a:r>
              <a:rPr lang="nb-NO" sz="1800" dirty="0" err="1">
                <a:effectLst/>
                <a:latin typeface="Titillium"/>
              </a:rPr>
              <a:t>sharp</a:t>
            </a:r>
            <a:r>
              <a:rPr lang="nb-NO" sz="1800" dirty="0">
                <a:effectLst/>
                <a:latin typeface="Titillium"/>
              </a:rPr>
              <a:t> fall – </a:t>
            </a:r>
            <a:r>
              <a:rPr lang="nb-NO" sz="1800" dirty="0" err="1">
                <a:effectLst/>
                <a:latin typeface="Titillium"/>
              </a:rPr>
              <a:t>approximately</a:t>
            </a:r>
            <a:r>
              <a:rPr lang="nb-NO" sz="1800" dirty="0">
                <a:effectLst/>
                <a:latin typeface="Titillium"/>
              </a:rPr>
              <a:t> 40 per cent – in </a:t>
            </a:r>
            <a:r>
              <a:rPr lang="nb-NO" sz="1800" dirty="0" err="1">
                <a:effectLst/>
                <a:latin typeface="Titillium"/>
              </a:rPr>
              <a:t>health</a:t>
            </a:r>
            <a:r>
              <a:rPr lang="nb-NO" sz="1800" dirty="0">
                <a:effectLst/>
                <a:latin typeface="Titillium"/>
              </a:rPr>
              <a:t> </a:t>
            </a:r>
            <a:r>
              <a:rPr lang="nb-NO" sz="1800" dirty="0" err="1">
                <a:effectLst/>
                <a:latin typeface="Titillium"/>
              </a:rPr>
              <a:t>expenditure</a:t>
            </a:r>
            <a:r>
              <a:rPr lang="nb-NO" sz="1800" dirty="0">
                <a:effectLst/>
                <a:latin typeface="Titillium"/>
              </a:rPr>
              <a:t> per </a:t>
            </a:r>
            <a:r>
              <a:rPr lang="nb-NO" sz="1800" dirty="0" err="1">
                <a:effectLst/>
                <a:latin typeface="Titillium"/>
              </a:rPr>
              <a:t>capita</a:t>
            </a:r>
            <a:r>
              <a:rPr lang="nb-NO" sz="1800" dirty="0">
                <a:effectLst/>
                <a:latin typeface="Titillium"/>
              </a:rPr>
              <a:t> </a:t>
            </a:r>
            <a:r>
              <a:rPr lang="nb-NO" sz="1800" dirty="0" err="1">
                <a:effectLst/>
                <a:latin typeface="Titillium"/>
              </a:rPr>
              <a:t>between</a:t>
            </a:r>
            <a:r>
              <a:rPr lang="nb-NO" sz="1800" dirty="0">
                <a:effectLst/>
                <a:latin typeface="Titillium"/>
              </a:rPr>
              <a:t> 2010 and 2016, </a:t>
            </a:r>
            <a:r>
              <a:rPr lang="nb-NO" sz="1800" dirty="0" err="1">
                <a:effectLst/>
                <a:latin typeface="Titillium"/>
              </a:rPr>
              <a:t>according</a:t>
            </a:r>
            <a:r>
              <a:rPr lang="nb-NO" sz="1800" dirty="0">
                <a:effectLst/>
                <a:latin typeface="Titillium"/>
              </a:rPr>
              <a:t> to </a:t>
            </a:r>
            <a:r>
              <a:rPr lang="nb-NO" sz="1800" dirty="0">
                <a:solidFill>
                  <a:srgbClr val="005991"/>
                </a:solidFill>
                <a:effectLst/>
                <a:latin typeface="Titillium"/>
              </a:rPr>
              <a:t>data from </a:t>
            </a:r>
            <a:r>
              <a:rPr lang="nb-NO" sz="1800" dirty="0" err="1">
                <a:solidFill>
                  <a:srgbClr val="005991"/>
                </a:solidFill>
                <a:effectLst/>
                <a:latin typeface="Titillium"/>
              </a:rPr>
              <a:t>the</a:t>
            </a:r>
            <a:r>
              <a:rPr lang="nb-NO" sz="1800" dirty="0">
                <a:solidFill>
                  <a:srgbClr val="005991"/>
                </a:solidFill>
                <a:effectLst/>
                <a:latin typeface="Titillium"/>
              </a:rPr>
              <a:t> World Bank</a:t>
            </a:r>
            <a:r>
              <a:rPr lang="nb-NO" sz="1800" dirty="0">
                <a:effectLst/>
                <a:latin typeface="Titillium"/>
              </a:rPr>
              <a:t>. </a:t>
            </a:r>
            <a:endParaRPr lang="nb-NO" dirty="0"/>
          </a:p>
          <a:p>
            <a:r>
              <a:rPr lang="nb-NO" sz="1800" dirty="0" err="1">
                <a:effectLst/>
                <a:latin typeface="Titillium"/>
              </a:rPr>
              <a:t>the</a:t>
            </a:r>
            <a:r>
              <a:rPr lang="nb-NO" sz="1800" dirty="0">
                <a:effectLst/>
                <a:latin typeface="Titillium"/>
              </a:rPr>
              <a:t> European Central Bank </a:t>
            </a:r>
            <a:r>
              <a:rPr lang="nb-NO" sz="1800" dirty="0" err="1">
                <a:effectLst/>
                <a:latin typeface="Titillium"/>
              </a:rPr>
              <a:t>put</a:t>
            </a:r>
            <a:r>
              <a:rPr lang="nb-NO" sz="1800" dirty="0">
                <a:effectLst/>
                <a:latin typeface="Titillium"/>
              </a:rPr>
              <a:t> </a:t>
            </a:r>
            <a:r>
              <a:rPr lang="nb-NO" sz="1800" dirty="0" err="1">
                <a:effectLst/>
                <a:latin typeface="Titillium"/>
              </a:rPr>
              <a:t>pressure</a:t>
            </a:r>
            <a:r>
              <a:rPr lang="nb-NO" sz="1800" dirty="0">
                <a:effectLst/>
                <a:latin typeface="Titillium"/>
              </a:rPr>
              <a:t> </a:t>
            </a:r>
            <a:r>
              <a:rPr lang="nb-NO" sz="1800" dirty="0" err="1">
                <a:effectLst/>
                <a:latin typeface="Titillium"/>
              </a:rPr>
              <a:t>on</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Italian</a:t>
            </a:r>
            <a:r>
              <a:rPr lang="nb-NO" sz="1800" dirty="0">
                <a:effectLst/>
                <a:latin typeface="Titillium"/>
              </a:rPr>
              <a:t> </a:t>
            </a:r>
            <a:r>
              <a:rPr lang="nb-NO" sz="1800" dirty="0" err="1">
                <a:effectLst/>
                <a:latin typeface="Titillium"/>
              </a:rPr>
              <a:t>government</a:t>
            </a:r>
            <a:r>
              <a:rPr lang="nb-NO" sz="1800" dirty="0">
                <a:effectLst/>
                <a:latin typeface="Titillium"/>
              </a:rPr>
              <a:t> to reform </a:t>
            </a:r>
            <a:r>
              <a:rPr lang="nb-NO" sz="1800" dirty="0" err="1">
                <a:effectLst/>
                <a:latin typeface="Titillium"/>
              </a:rPr>
              <a:t>health</a:t>
            </a:r>
            <a:r>
              <a:rPr lang="nb-NO" sz="1800" dirty="0">
                <a:effectLst/>
                <a:latin typeface="Titillium"/>
              </a:rPr>
              <a:t> </a:t>
            </a:r>
            <a:r>
              <a:rPr lang="nb-NO" sz="1800" dirty="0" err="1">
                <a:effectLst/>
                <a:latin typeface="Titillium"/>
              </a:rPr>
              <a:t>spending</a:t>
            </a:r>
            <a:r>
              <a:rPr lang="nb-NO" sz="1800" dirty="0">
                <a:effectLst/>
                <a:latin typeface="Titillium"/>
              </a:rPr>
              <a:t>, most </a:t>
            </a:r>
            <a:r>
              <a:rPr lang="nb-NO" sz="1800" dirty="0" err="1">
                <a:effectLst/>
                <a:latin typeface="Titillium"/>
              </a:rPr>
              <a:t>famously</a:t>
            </a:r>
            <a:r>
              <a:rPr lang="nb-NO" sz="1800" dirty="0">
                <a:effectLst/>
                <a:latin typeface="Titillium"/>
              </a:rPr>
              <a:t> in </a:t>
            </a:r>
            <a:r>
              <a:rPr lang="nb-NO" sz="1800" dirty="0">
                <a:solidFill>
                  <a:srgbClr val="005991"/>
                </a:solidFill>
                <a:effectLst/>
                <a:latin typeface="Titillium"/>
              </a:rPr>
              <a:t>a letter </a:t>
            </a:r>
            <a:r>
              <a:rPr lang="nb-NO" sz="1800" dirty="0">
                <a:effectLst/>
                <a:latin typeface="Titillium"/>
              </a:rPr>
              <a:t>from </a:t>
            </a:r>
            <a:r>
              <a:rPr lang="nb-NO" sz="1800" dirty="0" err="1">
                <a:effectLst/>
                <a:latin typeface="Titillium"/>
              </a:rPr>
              <a:t>the</a:t>
            </a:r>
            <a:r>
              <a:rPr lang="nb-NO" sz="1800" dirty="0">
                <a:effectLst/>
                <a:latin typeface="Titillium"/>
              </a:rPr>
              <a:t> European Central Bank </a:t>
            </a:r>
            <a:r>
              <a:rPr lang="nb-NO" sz="1800" dirty="0" err="1">
                <a:effectLst/>
                <a:latin typeface="Titillium"/>
              </a:rPr>
              <a:t>that</a:t>
            </a:r>
            <a:r>
              <a:rPr lang="nb-NO" sz="1800" dirty="0">
                <a:effectLst/>
                <a:latin typeface="Titillium"/>
              </a:rPr>
              <a:t> </a:t>
            </a:r>
            <a:r>
              <a:rPr lang="nb-NO" sz="1800" dirty="0" err="1">
                <a:effectLst/>
                <a:latin typeface="Titillium"/>
              </a:rPr>
              <a:t>demanded</a:t>
            </a:r>
            <a:r>
              <a:rPr lang="nb-NO" sz="1800" dirty="0">
                <a:effectLst/>
                <a:latin typeface="Titillium"/>
              </a:rPr>
              <a:t> </a:t>
            </a:r>
            <a:r>
              <a:rPr lang="nb-NO" sz="1800" dirty="0" err="1">
                <a:effectLst/>
                <a:latin typeface="Titillium"/>
              </a:rPr>
              <a:t>swift</a:t>
            </a:r>
            <a:r>
              <a:rPr lang="nb-NO" sz="1800" dirty="0">
                <a:effectLst/>
                <a:latin typeface="Titillium"/>
              </a:rPr>
              <a:t> reforms, </a:t>
            </a:r>
            <a:r>
              <a:rPr lang="nb-NO" sz="1800" dirty="0" err="1">
                <a:effectLst/>
                <a:latin typeface="Titillium"/>
              </a:rPr>
              <a:t>including</a:t>
            </a:r>
            <a:r>
              <a:rPr lang="nb-NO" sz="1800" dirty="0">
                <a:effectLst/>
                <a:latin typeface="Titillium"/>
              </a:rPr>
              <a:t> </a:t>
            </a:r>
            <a:r>
              <a:rPr lang="nb-NO" sz="1800" dirty="0" err="1">
                <a:effectLst/>
                <a:latin typeface="Titillium"/>
              </a:rPr>
              <a:t>cuts</a:t>
            </a:r>
            <a:r>
              <a:rPr lang="nb-NO" sz="1800" dirty="0">
                <a:effectLst/>
                <a:latin typeface="Titillium"/>
              </a:rPr>
              <a:t> in </a:t>
            </a:r>
            <a:r>
              <a:rPr lang="nb-NO" sz="1800" dirty="0" err="1">
                <a:effectLst/>
                <a:latin typeface="Titillium"/>
              </a:rPr>
              <a:t>healthcare</a:t>
            </a:r>
            <a:r>
              <a:rPr lang="nb-NO" sz="1800" dirty="0">
                <a:effectLst/>
                <a:latin typeface="Titillium"/>
              </a:rPr>
              <a:t>. In </a:t>
            </a:r>
            <a:r>
              <a:rPr lang="nb-NO" sz="1800" dirty="0" err="1">
                <a:effectLst/>
                <a:latin typeface="Titillium"/>
              </a:rPr>
              <a:t>the</a:t>
            </a:r>
            <a:r>
              <a:rPr lang="nb-NO" sz="1800" dirty="0">
                <a:effectLst/>
                <a:latin typeface="Titillium"/>
              </a:rPr>
              <a:t> </a:t>
            </a:r>
            <a:r>
              <a:rPr lang="nb-NO" sz="1800" dirty="0" err="1">
                <a:effectLst/>
                <a:latin typeface="Titillium"/>
              </a:rPr>
              <a:t>following</a:t>
            </a:r>
            <a:r>
              <a:rPr lang="nb-NO" sz="1800" dirty="0">
                <a:effectLst/>
                <a:latin typeface="Titillium"/>
              </a:rPr>
              <a:t> </a:t>
            </a:r>
            <a:r>
              <a:rPr lang="nb-NO" sz="1800" dirty="0" err="1">
                <a:effectLst/>
                <a:latin typeface="Titillium"/>
              </a:rPr>
              <a:t>years</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Italian</a:t>
            </a:r>
            <a:r>
              <a:rPr lang="nb-NO" sz="1800" dirty="0">
                <a:effectLst/>
                <a:latin typeface="Titillium"/>
              </a:rPr>
              <a:t> </a:t>
            </a:r>
            <a:r>
              <a:rPr lang="nb-NO" sz="1800" dirty="0" err="1">
                <a:effectLst/>
                <a:latin typeface="Titillium"/>
              </a:rPr>
              <a:t>government</a:t>
            </a:r>
            <a:r>
              <a:rPr lang="nb-NO" sz="1800" dirty="0">
                <a:effectLst/>
                <a:latin typeface="Titillium"/>
              </a:rPr>
              <a:t> </a:t>
            </a:r>
            <a:r>
              <a:rPr lang="nb-NO" sz="1800" dirty="0" err="1">
                <a:effectLst/>
                <a:latin typeface="Titillium"/>
              </a:rPr>
              <a:t>did</a:t>
            </a:r>
            <a:r>
              <a:rPr lang="nb-NO" sz="1800" dirty="0">
                <a:effectLst/>
                <a:latin typeface="Titillium"/>
              </a:rPr>
              <a:t> just </a:t>
            </a:r>
            <a:r>
              <a:rPr lang="nb-NO" sz="1800" dirty="0" err="1">
                <a:effectLst/>
                <a:latin typeface="Titillium"/>
              </a:rPr>
              <a:t>that</a:t>
            </a:r>
            <a:r>
              <a:rPr lang="nb-NO" sz="1800" dirty="0">
                <a:effectLst/>
                <a:latin typeface="Titillium"/>
              </a:rPr>
              <a:t>. One </a:t>
            </a:r>
            <a:r>
              <a:rPr lang="nb-NO" sz="1800" dirty="0" err="1">
                <a:effectLst/>
                <a:latin typeface="Titillium"/>
              </a:rPr>
              <a:t>legacy</a:t>
            </a:r>
            <a:r>
              <a:rPr lang="nb-NO" sz="1800" dirty="0">
                <a:effectLst/>
                <a:latin typeface="Titillium"/>
              </a:rPr>
              <a:t> from </a:t>
            </a:r>
            <a:r>
              <a:rPr lang="nb-NO" sz="1800" dirty="0" err="1">
                <a:effectLst/>
                <a:latin typeface="Titillium"/>
              </a:rPr>
              <a:t>this</a:t>
            </a:r>
            <a:r>
              <a:rPr lang="nb-NO" sz="1800" dirty="0">
                <a:effectLst/>
                <a:latin typeface="Titillium"/>
              </a:rPr>
              <a:t> </a:t>
            </a:r>
            <a:r>
              <a:rPr lang="nb-NO" sz="1800" dirty="0" err="1">
                <a:effectLst/>
                <a:latin typeface="Titillium"/>
              </a:rPr>
              <a:t>era</a:t>
            </a:r>
            <a:r>
              <a:rPr lang="nb-NO" sz="1800" dirty="0">
                <a:effectLst/>
                <a:latin typeface="Titillium"/>
              </a:rPr>
              <a:t> is </a:t>
            </a:r>
            <a:r>
              <a:rPr lang="nb-NO" sz="1800" dirty="0" err="1">
                <a:effectLst/>
                <a:latin typeface="Titillium"/>
              </a:rPr>
              <a:t>the</a:t>
            </a:r>
            <a:r>
              <a:rPr lang="nb-NO" sz="1800" dirty="0">
                <a:effectLst/>
                <a:latin typeface="Titillium"/>
              </a:rPr>
              <a:t> </a:t>
            </a:r>
            <a:r>
              <a:rPr lang="nb-NO" sz="1800" dirty="0" err="1">
                <a:effectLst/>
                <a:latin typeface="Titillium"/>
              </a:rPr>
              <a:t>lower</a:t>
            </a:r>
            <a:r>
              <a:rPr lang="nb-NO" sz="1800" dirty="0">
                <a:effectLst/>
                <a:latin typeface="Titillium"/>
              </a:rPr>
              <a:t> </a:t>
            </a:r>
            <a:r>
              <a:rPr lang="nb-NO" sz="1800" dirty="0" err="1">
                <a:effectLst/>
                <a:latin typeface="Titillium"/>
              </a:rPr>
              <a:t>number</a:t>
            </a:r>
            <a:r>
              <a:rPr lang="nb-NO" sz="1800" dirty="0">
                <a:effectLst/>
                <a:latin typeface="Titillium"/>
              </a:rPr>
              <a:t> </a:t>
            </a:r>
            <a:r>
              <a:rPr lang="nb-NO" sz="1800" dirty="0" err="1">
                <a:effectLst/>
                <a:latin typeface="Titillium"/>
              </a:rPr>
              <a:t>of</a:t>
            </a:r>
            <a:r>
              <a:rPr lang="nb-NO" sz="1800" dirty="0">
                <a:effectLst/>
                <a:latin typeface="Titillium"/>
              </a:rPr>
              <a:t> hospital beds, </a:t>
            </a:r>
            <a:r>
              <a:rPr lang="nb-NO" sz="1800" dirty="0" err="1">
                <a:effectLst/>
                <a:latin typeface="Titillium"/>
              </a:rPr>
              <a:t>discussed</a:t>
            </a:r>
            <a:r>
              <a:rPr lang="nb-NO" sz="1800" dirty="0">
                <a:effectLst/>
                <a:latin typeface="Titillium"/>
              </a:rPr>
              <a:t> in Part 1: and </a:t>
            </a:r>
            <a:r>
              <a:rPr lang="nb-NO" sz="1800" dirty="0" err="1">
                <a:effectLst/>
                <a:latin typeface="Titillium"/>
              </a:rPr>
              <a:t>indeed</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number</a:t>
            </a:r>
            <a:r>
              <a:rPr lang="nb-NO" sz="1800" dirty="0">
                <a:effectLst/>
                <a:latin typeface="Titillium"/>
              </a:rPr>
              <a:t> </a:t>
            </a:r>
            <a:r>
              <a:rPr lang="nb-NO" sz="1800" dirty="0" err="1">
                <a:effectLst/>
                <a:latin typeface="Titillium"/>
              </a:rPr>
              <a:t>of</a:t>
            </a:r>
            <a:r>
              <a:rPr lang="nb-NO" sz="1800" dirty="0">
                <a:effectLst/>
                <a:latin typeface="Titillium"/>
              </a:rPr>
              <a:t> </a:t>
            </a:r>
            <a:r>
              <a:rPr lang="nb-NO" sz="1800" dirty="0" err="1">
                <a:effectLst/>
                <a:latin typeface="Titillium"/>
              </a:rPr>
              <a:t>acute</a:t>
            </a:r>
            <a:r>
              <a:rPr lang="nb-NO" sz="1800" dirty="0">
                <a:effectLst/>
                <a:latin typeface="Titillium"/>
              </a:rPr>
              <a:t> beds per 100,000 </a:t>
            </a:r>
            <a:r>
              <a:rPr lang="nb-NO" sz="1800" dirty="0" err="1">
                <a:effectLst/>
                <a:latin typeface="Titillium"/>
              </a:rPr>
              <a:t>inhabitants</a:t>
            </a:r>
            <a:r>
              <a:rPr lang="nb-NO" sz="1800" dirty="0">
                <a:effectLst/>
                <a:latin typeface="Titillium"/>
              </a:rPr>
              <a:t> </a:t>
            </a:r>
            <a:r>
              <a:rPr lang="nb-NO" sz="1800" dirty="0" err="1">
                <a:solidFill>
                  <a:srgbClr val="005991"/>
                </a:solidFill>
                <a:effectLst/>
                <a:latin typeface="Titillium"/>
              </a:rPr>
              <a:t>dropped</a:t>
            </a:r>
            <a:r>
              <a:rPr lang="nb-NO" sz="1800" dirty="0">
                <a:solidFill>
                  <a:srgbClr val="005991"/>
                </a:solidFill>
                <a:effectLst/>
                <a:latin typeface="Titillium"/>
              </a:rPr>
              <a:t> by 13 per cent </a:t>
            </a:r>
            <a:r>
              <a:rPr lang="nb-NO" sz="1800" dirty="0">
                <a:effectLst/>
                <a:latin typeface="Titillium"/>
              </a:rPr>
              <a:t>from 2010 to 2015, a trend </a:t>
            </a:r>
            <a:r>
              <a:rPr lang="nb-NO" sz="1800" dirty="0" err="1">
                <a:effectLst/>
                <a:latin typeface="Titillium"/>
              </a:rPr>
              <a:t>that</a:t>
            </a:r>
            <a:r>
              <a:rPr lang="nb-NO" sz="1800" dirty="0">
                <a:effectLst/>
                <a:latin typeface="Titillium"/>
              </a:rPr>
              <a:t> </a:t>
            </a:r>
            <a:r>
              <a:rPr lang="nb-NO" sz="1800" dirty="0" err="1">
                <a:effectLst/>
                <a:latin typeface="Titillium"/>
              </a:rPr>
              <a:t>had</a:t>
            </a:r>
            <a:r>
              <a:rPr lang="nb-NO" sz="1800" dirty="0">
                <a:effectLst/>
                <a:latin typeface="Titillium"/>
              </a:rPr>
              <a:t> not </a:t>
            </a:r>
            <a:r>
              <a:rPr lang="nb-NO" sz="1800" dirty="0" err="1">
                <a:effectLst/>
                <a:latin typeface="Titillium"/>
              </a:rPr>
              <a:t>been</a:t>
            </a:r>
            <a:r>
              <a:rPr lang="nb-NO" sz="1800" dirty="0">
                <a:effectLst/>
                <a:latin typeface="Titillium"/>
              </a:rPr>
              <a:t> </a:t>
            </a:r>
            <a:r>
              <a:rPr lang="nb-NO" sz="1800" dirty="0" err="1">
                <a:effectLst/>
                <a:latin typeface="Titillium"/>
              </a:rPr>
              <a:t>reversed</a:t>
            </a:r>
            <a:r>
              <a:rPr lang="nb-NO" sz="1800" dirty="0">
                <a:effectLst/>
                <a:latin typeface="Titillium"/>
              </a:rPr>
              <a:t> </a:t>
            </a:r>
            <a:r>
              <a:rPr lang="nb-NO" sz="1800" dirty="0" err="1">
                <a:effectLst/>
                <a:latin typeface="Titillium"/>
              </a:rPr>
              <a:t>when</a:t>
            </a:r>
            <a:r>
              <a:rPr lang="nb-NO" sz="1800" dirty="0">
                <a:effectLst/>
                <a:latin typeface="Titillium"/>
              </a:rPr>
              <a:t> COVID-19 hit </a:t>
            </a:r>
            <a:endParaRPr lang="nb-NO" dirty="0"/>
          </a:p>
          <a:p>
            <a:r>
              <a:rPr lang="nb-NO" sz="1800" dirty="0" err="1">
                <a:effectLst/>
                <a:latin typeface="Titillium"/>
              </a:rPr>
              <a:t>after</a:t>
            </a:r>
            <a:r>
              <a:rPr lang="nb-NO" sz="1800" dirty="0">
                <a:effectLst/>
                <a:latin typeface="Titillium"/>
              </a:rPr>
              <a:t> </a:t>
            </a:r>
            <a:r>
              <a:rPr lang="nb-NO" sz="1800" dirty="0" err="1">
                <a:effectLst/>
                <a:latin typeface="Titillium"/>
              </a:rPr>
              <a:t>ten</a:t>
            </a:r>
            <a:r>
              <a:rPr lang="nb-NO" sz="1800" dirty="0">
                <a:effectLst/>
                <a:latin typeface="Titillium"/>
              </a:rPr>
              <a:t> </a:t>
            </a:r>
            <a:r>
              <a:rPr lang="nb-NO" sz="1800" dirty="0" err="1">
                <a:effectLst/>
                <a:latin typeface="Titillium"/>
              </a:rPr>
              <a:t>years</a:t>
            </a:r>
            <a:r>
              <a:rPr lang="nb-NO" sz="1800" dirty="0">
                <a:effectLst/>
                <a:latin typeface="Titillium"/>
              </a:rPr>
              <a:t> </a:t>
            </a:r>
            <a:r>
              <a:rPr lang="nb-NO" sz="1800" dirty="0" err="1">
                <a:effectLst/>
                <a:latin typeface="Titillium"/>
              </a:rPr>
              <a:t>of</a:t>
            </a:r>
            <a:r>
              <a:rPr lang="nb-NO" sz="1800" dirty="0">
                <a:effectLst/>
                <a:latin typeface="Titillium"/>
              </a:rPr>
              <a:t> post-2008 </a:t>
            </a:r>
            <a:r>
              <a:rPr lang="nb-NO" sz="1800" dirty="0" err="1">
                <a:effectLst/>
                <a:latin typeface="Titillium"/>
              </a:rPr>
              <a:t>crisis</a:t>
            </a:r>
            <a:r>
              <a:rPr lang="nb-NO" sz="1800" dirty="0">
                <a:effectLst/>
                <a:latin typeface="Titillium"/>
              </a:rPr>
              <a:t> </a:t>
            </a:r>
            <a:r>
              <a:rPr lang="nb-NO" sz="1800" dirty="0" err="1">
                <a:effectLst/>
                <a:latin typeface="Titillium"/>
              </a:rPr>
              <a:t>austerity</a:t>
            </a:r>
            <a:r>
              <a:rPr lang="nb-NO" sz="1800" dirty="0">
                <a:effectLst/>
                <a:latin typeface="Titillium"/>
              </a:rPr>
              <a:t>, in </a:t>
            </a:r>
            <a:r>
              <a:rPr lang="nb-NO" sz="1800" dirty="0" err="1">
                <a:effectLst/>
                <a:latin typeface="Titillium"/>
              </a:rPr>
              <a:t>which</a:t>
            </a:r>
            <a:r>
              <a:rPr lang="nb-NO" sz="1800" dirty="0">
                <a:effectLst/>
                <a:latin typeface="Titillium"/>
              </a:rPr>
              <a:t> </a:t>
            </a:r>
            <a:r>
              <a:rPr lang="nb-NO" sz="1800" dirty="0" err="1">
                <a:effectLst/>
                <a:latin typeface="Titillium"/>
              </a:rPr>
              <a:t>Italy’s</a:t>
            </a:r>
            <a:r>
              <a:rPr lang="nb-NO" sz="1800" dirty="0">
                <a:effectLst/>
                <a:latin typeface="Titillium"/>
              </a:rPr>
              <a:t> </a:t>
            </a:r>
            <a:r>
              <a:rPr lang="nb-NO" sz="1800" dirty="0" err="1">
                <a:effectLst/>
                <a:latin typeface="Titillium"/>
              </a:rPr>
              <a:t>health</a:t>
            </a:r>
            <a:r>
              <a:rPr lang="nb-NO" sz="1800" dirty="0">
                <a:effectLst/>
                <a:latin typeface="Titillium"/>
              </a:rPr>
              <a:t> </a:t>
            </a:r>
            <a:r>
              <a:rPr lang="nb-NO" sz="1800" dirty="0" err="1">
                <a:effectLst/>
                <a:latin typeface="Titillium"/>
              </a:rPr>
              <a:t>budget</a:t>
            </a:r>
            <a:r>
              <a:rPr lang="nb-NO" sz="1800" dirty="0">
                <a:effectLst/>
                <a:latin typeface="Titillium"/>
              </a:rPr>
              <a:t> </a:t>
            </a:r>
            <a:r>
              <a:rPr lang="nb-NO" sz="1800" dirty="0" err="1">
                <a:effectLst/>
                <a:latin typeface="Titillium"/>
              </a:rPr>
              <a:t>was</a:t>
            </a:r>
            <a:r>
              <a:rPr lang="nb-NO" sz="1800" dirty="0">
                <a:effectLst/>
                <a:latin typeface="Titillium"/>
              </a:rPr>
              <a:t> </a:t>
            </a:r>
            <a:r>
              <a:rPr lang="nb-NO" sz="1800" dirty="0" err="1">
                <a:effectLst/>
                <a:latin typeface="Titillium"/>
              </a:rPr>
              <a:t>slashed</a:t>
            </a:r>
            <a:r>
              <a:rPr lang="nb-NO" sz="1800" dirty="0">
                <a:effectLst/>
                <a:latin typeface="Titillium"/>
              </a:rPr>
              <a:t> </a:t>
            </a:r>
            <a:r>
              <a:rPr lang="nb-NO" sz="1800" dirty="0" err="1">
                <a:effectLst/>
                <a:latin typeface="Titillium"/>
              </a:rPr>
              <a:t>partly</a:t>
            </a:r>
            <a:r>
              <a:rPr lang="nb-NO" sz="1800" dirty="0">
                <a:effectLst/>
                <a:latin typeface="Titillium"/>
              </a:rPr>
              <a:t> to </a:t>
            </a:r>
            <a:r>
              <a:rPr lang="nb-NO" sz="1800" dirty="0" err="1">
                <a:effectLst/>
                <a:latin typeface="Titillium"/>
              </a:rPr>
              <a:t>comply</a:t>
            </a:r>
            <a:r>
              <a:rPr lang="nb-NO" sz="1800" dirty="0">
                <a:effectLst/>
                <a:latin typeface="Titillium"/>
              </a:rPr>
              <a:t> </a:t>
            </a:r>
            <a:r>
              <a:rPr lang="nb-NO" sz="1800" dirty="0" err="1">
                <a:effectLst/>
                <a:latin typeface="Titillium"/>
              </a:rPr>
              <a:t>with</a:t>
            </a:r>
            <a:r>
              <a:rPr lang="nb-NO" sz="1800" dirty="0">
                <a:effectLst/>
                <a:latin typeface="Titillium"/>
              </a:rPr>
              <a:t> EU </a:t>
            </a:r>
            <a:r>
              <a:rPr lang="nb-NO" sz="1800" dirty="0" err="1">
                <a:effectLst/>
                <a:latin typeface="Titillium"/>
              </a:rPr>
              <a:t>expenditure</a:t>
            </a:r>
            <a:r>
              <a:rPr lang="nb-NO" sz="1800" dirty="0">
                <a:effectLst/>
                <a:latin typeface="Titillium"/>
              </a:rPr>
              <a:t> </a:t>
            </a:r>
            <a:r>
              <a:rPr lang="nb-NO" sz="1800" dirty="0" err="1">
                <a:effectLst/>
                <a:latin typeface="Titillium"/>
              </a:rPr>
              <a:t>rules</a:t>
            </a:r>
            <a:r>
              <a:rPr lang="nb-NO" sz="1800" dirty="0">
                <a:effectLst/>
                <a:latin typeface="Titillium"/>
              </a:rPr>
              <a:t>, </a:t>
            </a:r>
            <a:r>
              <a:rPr lang="nb-NO" sz="1800" dirty="0" err="1">
                <a:solidFill>
                  <a:srgbClr val="005991"/>
                </a:solidFill>
                <a:effectLst/>
                <a:latin typeface="Titillium"/>
              </a:rPr>
              <a:t>Italy</a:t>
            </a:r>
            <a:r>
              <a:rPr lang="nb-NO" sz="1800" dirty="0">
                <a:solidFill>
                  <a:srgbClr val="005991"/>
                </a:solidFill>
                <a:effectLst/>
                <a:latin typeface="Titillium"/>
              </a:rPr>
              <a:t> </a:t>
            </a:r>
            <a:r>
              <a:rPr lang="nb-NO" sz="1800" dirty="0" err="1">
                <a:solidFill>
                  <a:srgbClr val="005991"/>
                </a:solidFill>
                <a:effectLst/>
                <a:latin typeface="Titillium"/>
              </a:rPr>
              <a:t>had</a:t>
            </a:r>
            <a:r>
              <a:rPr lang="nb-NO" sz="1800" dirty="0">
                <a:solidFill>
                  <a:srgbClr val="005991"/>
                </a:solidFill>
                <a:effectLst/>
                <a:latin typeface="Titillium"/>
              </a:rPr>
              <a:t> </a:t>
            </a:r>
            <a:r>
              <a:rPr lang="nb-NO" sz="1800" dirty="0" err="1">
                <a:solidFill>
                  <a:srgbClr val="005991"/>
                </a:solidFill>
                <a:effectLst/>
                <a:latin typeface="Titillium"/>
              </a:rPr>
              <a:t>dropped</a:t>
            </a:r>
            <a:r>
              <a:rPr lang="nb-NO" sz="1800" dirty="0">
                <a:solidFill>
                  <a:srgbClr val="005991"/>
                </a:solidFill>
                <a:effectLst/>
                <a:latin typeface="Titillium"/>
              </a:rPr>
              <a:t> to 2.6 beds per 1000, </a:t>
            </a:r>
            <a:r>
              <a:rPr lang="nb-NO" sz="1800" dirty="0" err="1">
                <a:solidFill>
                  <a:srgbClr val="005991"/>
                </a:solidFill>
                <a:effectLst/>
                <a:latin typeface="Titillium"/>
              </a:rPr>
              <a:t>while</a:t>
            </a:r>
            <a:r>
              <a:rPr lang="nb-NO" sz="1800" dirty="0">
                <a:solidFill>
                  <a:srgbClr val="005991"/>
                </a:solidFill>
                <a:effectLst/>
                <a:latin typeface="Titillium"/>
              </a:rPr>
              <a:t> Germany </a:t>
            </a:r>
            <a:r>
              <a:rPr lang="nb-NO" sz="1800" dirty="0" err="1">
                <a:solidFill>
                  <a:srgbClr val="005991"/>
                </a:solidFill>
                <a:effectLst/>
                <a:latin typeface="Titillium"/>
              </a:rPr>
              <a:t>remained</a:t>
            </a:r>
            <a:r>
              <a:rPr lang="nb-NO" sz="1800" dirty="0">
                <a:solidFill>
                  <a:srgbClr val="005991"/>
                </a:solidFill>
                <a:effectLst/>
                <a:latin typeface="Titillium"/>
              </a:rPr>
              <a:t> </a:t>
            </a:r>
            <a:r>
              <a:rPr lang="nb-NO" sz="1800" dirty="0" err="1">
                <a:solidFill>
                  <a:srgbClr val="005991"/>
                </a:solidFill>
                <a:effectLst/>
                <a:latin typeface="Titillium"/>
              </a:rPr>
              <a:t>above</a:t>
            </a:r>
            <a:r>
              <a:rPr lang="nb-NO" sz="1800" dirty="0">
                <a:solidFill>
                  <a:srgbClr val="005991"/>
                </a:solidFill>
                <a:effectLst/>
                <a:latin typeface="Titillium"/>
              </a:rPr>
              <a:t> 6</a:t>
            </a:r>
            <a:r>
              <a:rPr lang="nb-NO" sz="1800" dirty="0">
                <a:effectLst/>
                <a:latin typeface="Titillium"/>
              </a:rPr>
              <a:t>. In </a:t>
            </a:r>
            <a:r>
              <a:rPr lang="nb-NO" sz="1800" dirty="0" err="1">
                <a:effectLst/>
                <a:latin typeface="Titillium"/>
              </a:rPr>
              <a:t>that</a:t>
            </a:r>
            <a:r>
              <a:rPr lang="nb-NO" sz="1800" dirty="0">
                <a:effectLst/>
                <a:latin typeface="Titillium"/>
              </a:rPr>
              <a:t> same </a:t>
            </a:r>
            <a:r>
              <a:rPr lang="nb-NO" sz="1800" dirty="0" err="1">
                <a:effectLst/>
                <a:latin typeface="Titillium"/>
              </a:rPr>
              <a:t>period</a:t>
            </a:r>
            <a:r>
              <a:rPr lang="nb-NO" sz="1800" dirty="0">
                <a:effectLst/>
                <a:latin typeface="Titillium"/>
              </a:rPr>
              <a:t>, 2008 to 2018, Germany </a:t>
            </a:r>
            <a:r>
              <a:rPr lang="nb-NO" sz="1800" dirty="0" err="1">
                <a:effectLst/>
                <a:latin typeface="Titillium"/>
              </a:rPr>
              <a:t>nearly</a:t>
            </a:r>
            <a:r>
              <a:rPr lang="nb-NO" sz="1800" dirty="0">
                <a:effectLst/>
                <a:latin typeface="Titillium"/>
              </a:rPr>
              <a:t> </a:t>
            </a:r>
            <a:r>
              <a:rPr lang="nb-NO" sz="1800" dirty="0" err="1">
                <a:effectLst/>
                <a:latin typeface="Titillium"/>
              </a:rPr>
              <a:t>doubled</a:t>
            </a:r>
            <a:r>
              <a:rPr lang="nb-NO" sz="1800" dirty="0">
                <a:effectLst/>
                <a:latin typeface="Titillium"/>
              </a:rPr>
              <a:t> </a:t>
            </a:r>
            <a:r>
              <a:rPr lang="nb-NO" sz="1800" dirty="0" err="1">
                <a:effectLst/>
                <a:latin typeface="Titillium"/>
              </a:rPr>
              <a:t>its</a:t>
            </a:r>
            <a:r>
              <a:rPr lang="nb-NO" sz="1800" dirty="0">
                <a:effectLst/>
                <a:latin typeface="Titillium"/>
              </a:rPr>
              <a:t> total </a:t>
            </a:r>
            <a:r>
              <a:rPr lang="nb-NO" sz="1800" dirty="0" err="1">
                <a:effectLst/>
                <a:latin typeface="Titillium"/>
              </a:rPr>
              <a:t>public</a:t>
            </a:r>
            <a:r>
              <a:rPr lang="nb-NO" sz="1800" dirty="0">
                <a:effectLst/>
                <a:latin typeface="Titillium"/>
              </a:rPr>
              <a:t> </a:t>
            </a:r>
            <a:r>
              <a:rPr lang="nb-NO" sz="1800" dirty="0" err="1">
                <a:effectLst/>
                <a:latin typeface="Titillium"/>
              </a:rPr>
              <a:t>health</a:t>
            </a:r>
            <a:r>
              <a:rPr lang="nb-NO" sz="1800" dirty="0">
                <a:effectLst/>
                <a:latin typeface="Titillium"/>
              </a:rPr>
              <a:t> </a:t>
            </a:r>
            <a:r>
              <a:rPr lang="nb-NO" sz="1800" dirty="0" err="1">
                <a:effectLst/>
                <a:latin typeface="Titillium"/>
              </a:rPr>
              <a:t>care</a:t>
            </a:r>
            <a:r>
              <a:rPr lang="nb-NO" sz="1800" dirty="0">
                <a:effectLst/>
                <a:latin typeface="Titillium"/>
              </a:rPr>
              <a:t> </a:t>
            </a:r>
            <a:r>
              <a:rPr lang="nb-NO" sz="1800" dirty="0" err="1">
                <a:effectLst/>
                <a:latin typeface="Titillium"/>
              </a:rPr>
              <a:t>expenditure</a:t>
            </a:r>
            <a:r>
              <a:rPr lang="nb-NO" sz="1800" dirty="0">
                <a:effectLst/>
                <a:latin typeface="Titillium"/>
              </a:rPr>
              <a:t> (in nominal terms </a:t>
            </a:r>
            <a:r>
              <a:rPr lang="nb-NO" sz="1800" dirty="0" err="1">
                <a:effectLst/>
                <a:latin typeface="Titillium"/>
              </a:rPr>
              <a:t>ie</a:t>
            </a:r>
            <a:r>
              <a:rPr lang="nb-NO" sz="1800" dirty="0">
                <a:effectLst/>
                <a:latin typeface="Titillium"/>
              </a:rPr>
              <a:t> </a:t>
            </a:r>
            <a:r>
              <a:rPr lang="nb-NO" sz="1800" dirty="0" err="1">
                <a:effectLst/>
                <a:latin typeface="Titillium"/>
              </a:rPr>
              <a:t>including</a:t>
            </a:r>
            <a:r>
              <a:rPr lang="nb-NO" sz="1800" dirty="0">
                <a:effectLst/>
                <a:latin typeface="Titillium"/>
              </a:rPr>
              <a:t> </a:t>
            </a:r>
            <a:r>
              <a:rPr lang="nb-NO" sz="1800" dirty="0" err="1">
                <a:effectLst/>
                <a:latin typeface="Titillium"/>
              </a:rPr>
              <a:t>inflation</a:t>
            </a:r>
            <a:r>
              <a:rPr lang="nb-NO" sz="1800" dirty="0">
                <a:effectLst/>
                <a:latin typeface="Titillium"/>
              </a:rPr>
              <a:t>), </a:t>
            </a:r>
            <a:r>
              <a:rPr lang="nb-NO" sz="1800" dirty="0" err="1">
                <a:effectLst/>
                <a:latin typeface="Titillium"/>
              </a:rPr>
              <a:t>while</a:t>
            </a:r>
            <a:r>
              <a:rPr lang="nb-NO" sz="1800" dirty="0">
                <a:effectLst/>
                <a:latin typeface="Titillium"/>
              </a:rPr>
              <a:t> </a:t>
            </a:r>
            <a:r>
              <a:rPr lang="nb-NO" sz="1800" dirty="0" err="1">
                <a:effectLst/>
                <a:latin typeface="Titillium"/>
              </a:rPr>
              <a:t>Italy’s</a:t>
            </a:r>
            <a:r>
              <a:rPr lang="nb-NO" sz="1800" dirty="0">
                <a:effectLst/>
                <a:latin typeface="Titillium"/>
              </a:rPr>
              <a:t> </a:t>
            </a:r>
            <a:r>
              <a:rPr lang="nb-NO" sz="1800" dirty="0" err="1">
                <a:effectLst/>
                <a:latin typeface="Titillium"/>
              </a:rPr>
              <a:t>increased</a:t>
            </a:r>
            <a:r>
              <a:rPr lang="nb-NO" sz="1800" dirty="0">
                <a:effectLst/>
                <a:latin typeface="Titillium"/>
              </a:rPr>
              <a:t> by </a:t>
            </a:r>
            <a:r>
              <a:rPr lang="nb-NO" sz="1800" dirty="0" err="1">
                <a:effectLst/>
                <a:latin typeface="Titillium"/>
              </a:rPr>
              <a:t>only</a:t>
            </a:r>
            <a:r>
              <a:rPr lang="nb-NO" sz="1800" dirty="0">
                <a:effectLst/>
                <a:latin typeface="Titillium"/>
              </a:rPr>
              <a:t> 5.3 per cent. </a:t>
            </a:r>
            <a:endParaRPr lang="nb-NO" dirty="0"/>
          </a:p>
          <a:p>
            <a:endParaRPr lang="nb-NO" dirty="0"/>
          </a:p>
        </p:txBody>
      </p:sp>
    </p:spTree>
    <p:extLst>
      <p:ext uri="{BB962C8B-B14F-4D97-AF65-F5344CB8AC3E}">
        <p14:creationId xmlns:p14="http://schemas.microsoft.com/office/powerpoint/2010/main" val="368637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27641F-555C-3A52-016F-96C14A0BC702}"/>
              </a:ext>
            </a:extLst>
          </p:cNvPr>
          <p:cNvSpPr>
            <a:spLocks noGrp="1"/>
          </p:cNvSpPr>
          <p:nvPr>
            <p:ph type="title"/>
          </p:nvPr>
        </p:nvSpPr>
        <p:spPr/>
        <p:txBody>
          <a:bodyPr/>
          <a:lstStyle/>
          <a:p>
            <a:r>
              <a:rPr lang="nb-NO" sz="3200" dirty="0">
                <a:effectLst/>
                <a:latin typeface="Titillium"/>
              </a:rPr>
              <a:t> Privatisering dreper</a:t>
            </a:r>
            <a:br>
              <a:rPr lang="nb-NO" sz="1800" dirty="0">
                <a:effectLst/>
                <a:latin typeface="Titillium"/>
              </a:rPr>
            </a:br>
            <a:r>
              <a:rPr lang="nb-NO" sz="1800" dirty="0">
                <a:solidFill>
                  <a:srgbClr val="005991"/>
                </a:solidFill>
                <a:effectLst/>
                <a:latin typeface="Titillium"/>
              </a:rPr>
              <a:t>cross-country </a:t>
            </a:r>
            <a:r>
              <a:rPr lang="nb-NO" sz="1800" dirty="0" err="1">
                <a:solidFill>
                  <a:srgbClr val="005991"/>
                </a:solidFill>
                <a:effectLst/>
                <a:latin typeface="Titillium"/>
              </a:rPr>
              <a:t>analysis</a:t>
            </a:r>
            <a:r>
              <a:rPr lang="nb-NO" sz="1800" dirty="0">
                <a:solidFill>
                  <a:srgbClr val="005991"/>
                </a:solidFill>
                <a:effectLst/>
                <a:latin typeface="Titillium"/>
              </a:rPr>
              <a:t> </a:t>
            </a:r>
            <a:r>
              <a:rPr lang="nb-NO" sz="1800" dirty="0">
                <a:effectLst/>
                <a:latin typeface="Titillium"/>
              </a:rPr>
              <a:t>by </a:t>
            </a:r>
            <a:r>
              <a:rPr lang="nb-NO" sz="1800" dirty="0" err="1">
                <a:effectLst/>
                <a:latin typeface="Titillium"/>
              </a:rPr>
              <a:t>the</a:t>
            </a:r>
            <a:r>
              <a:rPr lang="nb-NO" sz="1800" dirty="0">
                <a:effectLst/>
                <a:latin typeface="Titillium"/>
              </a:rPr>
              <a:t> United Nations Development </a:t>
            </a:r>
            <a:r>
              <a:rPr lang="nb-NO" sz="1800" dirty="0" err="1">
                <a:effectLst/>
                <a:latin typeface="Titillium"/>
              </a:rPr>
              <a:t>Programme</a:t>
            </a:r>
            <a:r>
              <a:rPr lang="nb-NO" sz="1800" dirty="0">
                <a:effectLst/>
                <a:latin typeface="Titillium"/>
              </a:rPr>
              <a:t> (UNDP) </a:t>
            </a:r>
            <a:endParaRPr lang="nb-NO" dirty="0">
              <a:effectLst/>
            </a:endParaRPr>
          </a:p>
        </p:txBody>
      </p:sp>
      <p:pic>
        <p:nvPicPr>
          <p:cNvPr id="4" name="Plassholder for innhold 3">
            <a:extLst>
              <a:ext uri="{FF2B5EF4-FFF2-40B4-BE49-F238E27FC236}">
                <a16:creationId xmlns:a16="http://schemas.microsoft.com/office/drawing/2014/main" id="{91328315-DAF8-40E0-ADA7-3BCFFCBEBB9B}"/>
              </a:ext>
            </a:extLst>
          </p:cNvPr>
          <p:cNvPicPr>
            <a:picLocks noGrp="1" noChangeAspect="1"/>
          </p:cNvPicPr>
          <p:nvPr>
            <p:ph idx="1"/>
          </p:nvPr>
        </p:nvPicPr>
        <p:blipFill>
          <a:blip r:embed="rId2"/>
          <a:stretch>
            <a:fillRect/>
          </a:stretch>
        </p:blipFill>
        <p:spPr>
          <a:xfrm>
            <a:off x="1125201" y="1825625"/>
            <a:ext cx="9941598" cy="4351338"/>
          </a:xfrm>
          <a:prstGeom prst="rect">
            <a:avLst/>
          </a:prstGeom>
        </p:spPr>
      </p:pic>
    </p:spTree>
    <p:extLst>
      <p:ext uri="{BB962C8B-B14F-4D97-AF65-F5344CB8AC3E}">
        <p14:creationId xmlns:p14="http://schemas.microsoft.com/office/powerpoint/2010/main" val="56763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7F8FB8E-D29B-1571-E066-1628C16C4381}"/>
              </a:ext>
            </a:extLst>
          </p:cNvPr>
          <p:cNvSpPr>
            <a:spLocks noGrp="1"/>
          </p:cNvSpPr>
          <p:nvPr>
            <p:ph type="title"/>
          </p:nvPr>
        </p:nvSpPr>
        <p:spPr/>
        <p:txBody>
          <a:bodyPr/>
          <a:lstStyle/>
          <a:p>
            <a:r>
              <a:rPr lang="nb-NO" dirty="0"/>
              <a:t>Da Norge fjernet sin medisinberedskap</a:t>
            </a:r>
          </a:p>
        </p:txBody>
      </p:sp>
      <p:sp>
        <p:nvSpPr>
          <p:cNvPr id="5" name="Plassholder for innhold 4">
            <a:extLst>
              <a:ext uri="{FF2B5EF4-FFF2-40B4-BE49-F238E27FC236}">
                <a16:creationId xmlns:a16="http://schemas.microsoft.com/office/drawing/2014/main" id="{4BC5E695-A7CC-B55A-5A96-8A87A0E7E202}"/>
              </a:ext>
            </a:extLst>
          </p:cNvPr>
          <p:cNvSpPr>
            <a:spLocks noGrp="1"/>
          </p:cNvSpPr>
          <p:nvPr>
            <p:ph idx="1"/>
          </p:nvPr>
        </p:nvSpPr>
        <p:spPr/>
        <p:txBody>
          <a:bodyPr/>
          <a:lstStyle/>
          <a:p>
            <a:pPr algn="l"/>
            <a:r>
              <a:rPr lang="nb-NO" b="1" i="0" u="none" strike="noStrike" dirty="0">
                <a:solidFill>
                  <a:srgbClr val="202122"/>
                </a:solidFill>
                <a:effectLst/>
                <a:latin typeface="Arial" panose="020B0604020202020204" pitchFamily="34" charset="0"/>
              </a:rPr>
              <a:t>Norsk Medisinaldepot AS</a:t>
            </a:r>
            <a:r>
              <a:rPr lang="nb-NO" b="0" i="0" u="none" strike="noStrike" dirty="0">
                <a:solidFill>
                  <a:srgbClr val="202122"/>
                </a:solidFill>
                <a:effectLst/>
                <a:latin typeface="Arial" panose="020B0604020202020204" pitchFamily="34" charset="0"/>
              </a:rPr>
              <a:t> (</a:t>
            </a:r>
            <a:r>
              <a:rPr lang="nb-NO" b="1" i="0" u="none" strike="noStrike" dirty="0">
                <a:solidFill>
                  <a:srgbClr val="202122"/>
                </a:solidFill>
                <a:effectLst/>
                <a:latin typeface="Arial" panose="020B0604020202020204" pitchFamily="34" charset="0"/>
              </a:rPr>
              <a:t>NMD</a:t>
            </a:r>
            <a:r>
              <a:rPr lang="nb-NO" b="0" i="0" u="none" strike="noStrike" dirty="0">
                <a:solidFill>
                  <a:srgbClr val="202122"/>
                </a:solidFill>
                <a:effectLst/>
                <a:latin typeface="Arial" panose="020B0604020202020204" pitchFamily="34" charset="0"/>
              </a:rPr>
              <a:t>) er et selskap som distribuerer og forhandler </a:t>
            </a:r>
            <a:r>
              <a:rPr lang="nb-NO" b="0" i="0" u="none" strike="noStrike" dirty="0">
                <a:solidFill>
                  <a:srgbClr val="795CB2"/>
                </a:solidFill>
                <a:effectLst/>
                <a:latin typeface="Arial" panose="020B0604020202020204" pitchFamily="34" charset="0"/>
                <a:hlinkClick r:id="rId2" tooltip="Legemiddel"/>
              </a:rPr>
              <a:t>legemidler</a:t>
            </a:r>
            <a:r>
              <a:rPr lang="nb-NO" b="0" i="0" u="none" strike="noStrike" dirty="0">
                <a:solidFill>
                  <a:srgbClr val="202122"/>
                </a:solidFill>
                <a:effectLst/>
                <a:latin typeface="Arial" panose="020B0604020202020204" pitchFamily="34" charset="0"/>
              </a:rPr>
              <a:t> og andre helserelaterte produkter i Norge. Norsk Medisinaldepot startet sin virksomhet 1. november 1957.</a:t>
            </a:r>
          </a:p>
          <a:p>
            <a:pPr algn="l"/>
            <a:r>
              <a:rPr lang="nb-NO" b="0" i="0" u="none" strike="noStrike" dirty="0">
                <a:solidFill>
                  <a:srgbClr val="202122"/>
                </a:solidFill>
                <a:effectLst/>
                <a:latin typeface="Arial" panose="020B0604020202020204" pitchFamily="34" charset="0"/>
              </a:rPr>
              <a:t>Opprinnelig var NMD et statseid </a:t>
            </a:r>
            <a:r>
              <a:rPr lang="nb-NO" b="0" i="0" u="none" strike="noStrike" dirty="0">
                <a:solidFill>
                  <a:srgbClr val="795CB2"/>
                </a:solidFill>
                <a:effectLst/>
                <a:latin typeface="Arial" panose="020B0604020202020204" pitchFamily="34" charset="0"/>
                <a:hlinkClick r:id="rId3" tooltip="Monopol"/>
              </a:rPr>
              <a:t>monopol</a:t>
            </a:r>
            <a:r>
              <a:rPr lang="nb-NO" b="0" i="0" u="none" strike="noStrike" dirty="0">
                <a:solidFill>
                  <a:srgbClr val="202122"/>
                </a:solidFill>
                <a:effectLst/>
                <a:latin typeface="Arial" panose="020B0604020202020204" pitchFamily="34" charset="0"/>
              </a:rPr>
              <a:t> for </a:t>
            </a:r>
            <a:r>
              <a:rPr lang="nb-NO" b="0" i="0" u="none" strike="noStrike" dirty="0" err="1">
                <a:solidFill>
                  <a:srgbClr val="202122"/>
                </a:solidFill>
                <a:effectLst/>
                <a:latin typeface="Arial" panose="020B0604020202020204" pitchFamily="34" charset="0"/>
              </a:rPr>
              <a:t>engrosomsetning</a:t>
            </a:r>
            <a:r>
              <a:rPr lang="nb-NO" b="0" i="0" u="none" strike="noStrike" dirty="0">
                <a:solidFill>
                  <a:srgbClr val="202122"/>
                </a:solidFill>
                <a:effectLst/>
                <a:latin typeface="Arial" panose="020B0604020202020204" pitchFamily="34" charset="0"/>
              </a:rPr>
              <a:t>, eksport og import av legemidler.</a:t>
            </a:r>
            <a:r>
              <a:rPr lang="nb-NO" b="0" i="0" u="none" strike="noStrike" baseline="30000" dirty="0">
                <a:solidFill>
                  <a:srgbClr val="795CB2"/>
                </a:solidFill>
                <a:effectLst/>
                <a:latin typeface="Arial" panose="020B0604020202020204" pitchFamily="34" charset="0"/>
                <a:hlinkClick r:id="rId4"/>
              </a:rPr>
              <a:t>[2]</a:t>
            </a:r>
            <a:r>
              <a:rPr lang="nb-NO" b="0" i="0" u="none" strike="noStrike" dirty="0">
                <a:solidFill>
                  <a:srgbClr val="202122"/>
                </a:solidFill>
                <a:effectLst/>
                <a:latin typeface="Arial" panose="020B0604020202020204" pitchFamily="34" charset="0"/>
              </a:rPr>
              <a:t> NMD ble omgjort til aksjeselskap i 1993, og ble privatisert og eies fra høsten 2001 i sin helhet av det tyske selskapet </a:t>
            </a:r>
            <a:r>
              <a:rPr lang="nb-NO" b="0" i="0" u="none" strike="noStrike" dirty="0">
                <a:solidFill>
                  <a:srgbClr val="795CB2"/>
                </a:solidFill>
                <a:effectLst/>
                <a:latin typeface="Arial" panose="020B0604020202020204" pitchFamily="34" charset="0"/>
                <a:hlinkClick r:id="rId5" tooltip="Celesio AG"/>
              </a:rPr>
              <a:t>Celesio AG</a:t>
            </a:r>
            <a:r>
              <a:rPr lang="nb-NO" b="0" i="0" u="none" strike="noStrike" dirty="0">
                <a:solidFill>
                  <a:srgbClr val="202122"/>
                </a:solidFill>
                <a:effectLst/>
                <a:latin typeface="Arial" panose="020B0604020202020204" pitchFamily="34" charset="0"/>
              </a:rPr>
              <a:t>. Den norske stat inngikk avtale om salg av sine aksjer 22. mai 2001.</a:t>
            </a:r>
          </a:p>
          <a:p>
            <a:endParaRPr lang="nb-NO" dirty="0"/>
          </a:p>
        </p:txBody>
      </p:sp>
    </p:spTree>
    <p:extLst>
      <p:ext uri="{BB962C8B-B14F-4D97-AF65-F5344CB8AC3E}">
        <p14:creationId xmlns:p14="http://schemas.microsoft.com/office/powerpoint/2010/main" val="56365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602F5C-AD75-9A7E-A263-246F00154C5C}"/>
              </a:ext>
            </a:extLst>
          </p:cNvPr>
          <p:cNvSpPr>
            <a:spLocks noGrp="1"/>
          </p:cNvSpPr>
          <p:nvPr>
            <p:ph type="title"/>
          </p:nvPr>
        </p:nvSpPr>
        <p:spPr/>
        <p:txBody>
          <a:bodyPr/>
          <a:lstStyle/>
          <a:p>
            <a:r>
              <a:rPr lang="nb-NO" dirty="0"/>
              <a:t>EU presser Norge</a:t>
            </a:r>
          </a:p>
        </p:txBody>
      </p:sp>
      <p:sp>
        <p:nvSpPr>
          <p:cNvPr id="3" name="Plassholder for innhold 2">
            <a:extLst>
              <a:ext uri="{FF2B5EF4-FFF2-40B4-BE49-F238E27FC236}">
                <a16:creationId xmlns:a16="http://schemas.microsoft.com/office/drawing/2014/main" id="{8A475A8A-024C-8445-83F7-672520B24379}"/>
              </a:ext>
            </a:extLst>
          </p:cNvPr>
          <p:cNvSpPr>
            <a:spLocks noGrp="1"/>
          </p:cNvSpPr>
          <p:nvPr>
            <p:ph idx="1"/>
          </p:nvPr>
        </p:nvSpPr>
        <p:spPr/>
        <p:txBody>
          <a:bodyPr>
            <a:normAutofit/>
          </a:bodyPr>
          <a:lstStyle/>
          <a:p>
            <a:r>
              <a:rPr lang="nb-NO" sz="1800" kern="100" dirty="0">
                <a:effectLst/>
                <a:latin typeface="Calibri" panose="020F0502020204030204" pitchFamily="34" charset="0"/>
                <a:ea typeface="DengXian" panose="02010600030101010101" pitchFamily="2" charset="-122"/>
                <a:cs typeface="Arial" panose="020B0604020202020204" pitchFamily="34" charset="0"/>
              </a:rPr>
              <a:t>Sjøl om helse ikke er en del av EØS så vil  EUs grunnprinsipper om fri flyt av varer, fr flyt av personer og den frie etableringsretten virke. </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De rettsakene vi har hatt viser at hva som ligger innenfor sykehusenes egenregi er en hårfin balanse i EU-retten. Slovakia vant mot krav om likebehandling med privat helseforsikring, Belgia tapte, behandling ble sett på som en vare i markedet, den tyske ambulansetjenesten ble ansett som vare i et marked, Finland måtte endre sitt forslag til helsereform.</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I 2011 måtte sykehusapotekene privatiseres. De hadde 10% omsetning utenfor sykehusene. </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I 2018 måtte fylkene endre på tannhelsetjenesten. Sjøl om den stort sett behandlet folk med dårlig råd i utkantene, var det ulovlig konkurranse. </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Derimot ble IT sett på som en del av sykehusene. Det ble også et offentlig kjøkken på et sykehus.</a:t>
            </a:r>
          </a:p>
          <a:p>
            <a:pPr marL="0" indent="0">
              <a:buNone/>
            </a:pPr>
            <a:endParaRPr lang="nb-NO" dirty="0"/>
          </a:p>
        </p:txBody>
      </p:sp>
    </p:spTree>
    <p:extLst>
      <p:ext uri="{BB962C8B-B14F-4D97-AF65-F5344CB8AC3E}">
        <p14:creationId xmlns:p14="http://schemas.microsoft.com/office/powerpoint/2010/main" val="90141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CFA13-0ACA-1918-B99A-85DB636352A0}"/>
              </a:ext>
            </a:extLst>
          </p:cNvPr>
          <p:cNvSpPr>
            <a:spLocks noGrp="1"/>
          </p:cNvSpPr>
          <p:nvPr>
            <p:ph type="title"/>
          </p:nvPr>
        </p:nvSpPr>
        <p:spPr/>
        <p:txBody>
          <a:bodyPr/>
          <a:lstStyle/>
          <a:p>
            <a:r>
              <a:rPr lang="nb-NO" dirty="0" err="1"/>
              <a:t>Stendi</a:t>
            </a:r>
            <a:r>
              <a:rPr lang="nb-NO" dirty="0"/>
              <a:t>/Norlandia mot Oslo Kommune</a:t>
            </a:r>
          </a:p>
        </p:txBody>
      </p:sp>
      <p:sp>
        <p:nvSpPr>
          <p:cNvPr id="3" name="Plassholder for innhold 2">
            <a:extLst>
              <a:ext uri="{FF2B5EF4-FFF2-40B4-BE49-F238E27FC236}">
                <a16:creationId xmlns:a16="http://schemas.microsoft.com/office/drawing/2014/main" id="{9FA9A88E-2E81-52DF-C8EB-FBA212606561}"/>
              </a:ext>
            </a:extLst>
          </p:cNvPr>
          <p:cNvSpPr>
            <a:spLocks noGrp="1"/>
          </p:cNvSpPr>
          <p:nvPr>
            <p:ph idx="1"/>
          </p:nvPr>
        </p:nvSpPr>
        <p:spPr/>
        <p:txBody>
          <a:bodyPr>
            <a:normAutofit fontScale="77500" lnSpcReduction="20000"/>
          </a:bodyPr>
          <a:lstStyle/>
          <a:p>
            <a:r>
              <a:rPr lang="nb-NO" dirty="0"/>
              <a:t>13 desember 2023 dømte Oslo tingrett at det var ulovlig å forbeholde anbud på drift av 800 sykehjemsplasser for ideelle.</a:t>
            </a:r>
          </a:p>
          <a:p>
            <a:r>
              <a:rPr lang="nb-NO" dirty="0"/>
              <a:t>Basert på </a:t>
            </a:r>
            <a:r>
              <a:rPr lang="nb-NO" dirty="0">
                <a:hlinkClick r:id="rId2"/>
              </a:rPr>
              <a:t>uttalelse fra </a:t>
            </a:r>
            <a:r>
              <a:rPr lang="nb-NO" dirty="0"/>
              <a:t>EFTA-domstolen.</a:t>
            </a:r>
          </a:p>
          <a:p>
            <a:r>
              <a:rPr lang="nb-NO" dirty="0"/>
              <a:t>EFTA domstolen var klare på at anbudet var tjenester på et marked og at kommunens påstand om at myndighet til tvang ikke var en begrunnelse.</a:t>
            </a:r>
          </a:p>
          <a:p>
            <a:r>
              <a:rPr lang="nb-NO" dirty="0"/>
              <a:t>Dette er EFTA-domstolens syn på hva som må til for å forbeholde for ideelle:</a:t>
            </a:r>
            <a:r>
              <a:rPr lang="nb-NO" sz="1800" b="1" dirty="0">
                <a:effectLst/>
                <a:latin typeface="TimesNewRomanPS"/>
                <a:ea typeface="Times New Roman" panose="02020603050405020304" pitchFamily="18" charset="0"/>
              </a:rPr>
              <a:t> forutsatt at følgende to </a:t>
            </a:r>
            <a:r>
              <a:rPr lang="nb-NO" sz="1800" b="1" dirty="0" err="1">
                <a:effectLst/>
                <a:latin typeface="TimesNewRomanPS"/>
                <a:ea typeface="Times New Roman" panose="02020603050405020304" pitchFamily="18" charset="0"/>
              </a:rPr>
              <a:t>vilkår</a:t>
            </a:r>
            <a:r>
              <a:rPr lang="nb-NO" sz="1800" b="1" dirty="0">
                <a:effectLst/>
                <a:latin typeface="TimesNewRomanPS"/>
                <a:ea typeface="Times New Roman" panose="02020603050405020304" pitchFamily="18" charset="0"/>
              </a:rPr>
              <a:t> er oppfylt. For det første, for å overholde prinsippet om likebehandling av markedsdeltakere som fastsatt i nevnte direktiv artikkel 76, </a:t>
            </a:r>
            <a:r>
              <a:rPr lang="nb-NO" sz="1800" b="1" dirty="0" err="1">
                <a:effectLst/>
                <a:latin typeface="TimesNewRomanPS"/>
                <a:ea typeface="Times New Roman" panose="02020603050405020304" pitchFamily="18" charset="0"/>
              </a:rPr>
              <a:t>ma</a:t>
            </a:r>
            <a:r>
              <a:rPr lang="nb-NO" sz="1800" b="1" dirty="0">
                <a:effectLst/>
                <a:latin typeface="TimesNewRomanPS"/>
                <a:ea typeface="Times New Roman" panose="02020603050405020304" pitchFamily="18" charset="0"/>
              </a:rPr>
              <a:t>̊ den rettslige og kontraktsmessige rammen som disse organisasjonene utøver sin virksomhet innenfor, faktisk være forankret i prinsippene om universalitet og solidaritet, som er en nødvendig del av et velferdssystem, så vel som i hensynet til økonomisk effektivitet og egnethet, og effektivt bidra til det sosiale </a:t>
            </a:r>
            <a:r>
              <a:rPr lang="nb-NO" sz="1800" b="1" dirty="0" err="1">
                <a:effectLst/>
                <a:latin typeface="TimesNewRomanPS"/>
                <a:ea typeface="Times New Roman" panose="02020603050405020304" pitchFamily="18" charset="0"/>
              </a:rPr>
              <a:t>formål</a:t>
            </a:r>
            <a:r>
              <a:rPr lang="nb-NO" sz="1800" b="1" dirty="0">
                <a:effectLst/>
                <a:latin typeface="TimesNewRomanPS"/>
                <a:ea typeface="Times New Roman" panose="02020603050405020304" pitchFamily="18" charset="0"/>
              </a:rPr>
              <a:t> og de </a:t>
            </a:r>
            <a:r>
              <a:rPr lang="nb-NO" sz="1800" b="1" dirty="0" err="1">
                <a:effectLst/>
                <a:latin typeface="TimesNewRomanPS"/>
                <a:ea typeface="Times New Roman" panose="02020603050405020304" pitchFamily="18" charset="0"/>
              </a:rPr>
              <a:t>mål</a:t>
            </a:r>
            <a:r>
              <a:rPr lang="nb-NO" sz="1800" b="1" dirty="0">
                <a:effectLst/>
                <a:latin typeface="TimesNewRomanPS"/>
                <a:ea typeface="Times New Roman" panose="02020603050405020304" pitchFamily="18" charset="0"/>
              </a:rPr>
              <a:t> om solidaritet og budsjettmessig effektivitet som dette system bygger </a:t>
            </a:r>
            <a:r>
              <a:rPr lang="nb-NO" sz="1800" b="1" dirty="0" err="1">
                <a:effectLst/>
                <a:latin typeface="TimesNewRomanPS"/>
                <a:ea typeface="Times New Roman" panose="02020603050405020304" pitchFamily="18" charset="0"/>
              </a:rPr>
              <a:t>pa</a:t>
            </a:r>
            <a:r>
              <a:rPr lang="nb-NO" sz="1800" b="1" dirty="0">
                <a:effectLst/>
                <a:latin typeface="TimesNewRomanPS"/>
                <a:ea typeface="Times New Roman" panose="02020603050405020304" pitchFamily="18" charset="0"/>
              </a:rPr>
              <a:t>̊. For det andre </a:t>
            </a:r>
            <a:r>
              <a:rPr lang="nb-NO" sz="1800" b="1" dirty="0" err="1">
                <a:effectLst/>
                <a:latin typeface="TimesNewRomanPS"/>
                <a:ea typeface="Times New Roman" panose="02020603050405020304" pitchFamily="18" charset="0"/>
              </a:rPr>
              <a:t>ma</a:t>
            </a:r>
            <a:r>
              <a:rPr lang="nb-NO" sz="1800" b="1" dirty="0">
                <a:effectLst/>
                <a:latin typeface="TimesNewRomanPS"/>
                <a:ea typeface="Times New Roman" panose="02020603050405020304" pitchFamily="18" charset="0"/>
              </a:rPr>
              <a:t>̊ prinsippet om innsyn, som fastsatt i nevnte direktiv artikkel 75 og 76, overholdes. </a:t>
            </a:r>
            <a:endParaRPr lang="nb-NO" sz="1800" dirty="0">
              <a:effectLst/>
              <a:latin typeface="Times New Roman" panose="02020603050405020304" pitchFamily="18" charset="0"/>
              <a:ea typeface="Times New Roman" panose="02020603050405020304" pitchFamily="18" charset="0"/>
            </a:endParaRPr>
          </a:p>
          <a:p>
            <a:r>
              <a:rPr lang="nb-NO" dirty="0">
                <a:hlinkClick r:id="rId3"/>
              </a:rPr>
              <a:t>Tingretten</a:t>
            </a:r>
            <a:r>
              <a:rPr lang="nb-NO" dirty="0"/>
              <a:t>: </a:t>
            </a:r>
            <a:r>
              <a:rPr lang="nb-NO" sz="1800" dirty="0">
                <a:solidFill>
                  <a:srgbClr val="000000"/>
                </a:solidFill>
                <a:effectLst/>
                <a:latin typeface="PT Serif" panose="020A0603040505020204" pitchFamily="18" charset="77"/>
                <a:ea typeface="Times New Roman" panose="02020603050405020304" pitchFamily="18" charset="0"/>
              </a:rPr>
              <a:t>Samlet mener retten at vilkårene for å reservere den aktuelle konkurransen om 800 langtidsplasser i sykehjem for ideelle organisasjoner ikke var oppfylt. Dels fordi reservasjonen ikke oppfylte vilkåret om budsjettmessig effektivitet, og dels fordi reservasjon ikke fremstår som et nødvendig eller forholdsmessig tiltak.</a:t>
            </a:r>
          </a:p>
          <a:p>
            <a:pPr algn="l"/>
            <a:r>
              <a:rPr lang="nb-NO" sz="1500" b="1" i="0" u="none" strike="noStrike" dirty="0">
                <a:effectLst/>
                <a:latin typeface="Siaga"/>
              </a:rPr>
              <a:t>Ideell sektor har lenge ventet på anbudet fra Helse Sør-Øst på rusbehandling.. Da det endelig kom i desember i fjor, var det to måneder etter planen. Noen timer senere var anbudet trukket tilbake, før det endelig ble </a:t>
            </a:r>
            <a:r>
              <a:rPr lang="nb-NO" sz="1500" b="1" i="0" u="none" strike="noStrike" dirty="0">
                <a:effectLst/>
                <a:latin typeface="Siaga"/>
                <a:hlinkClick r:id="rId4">
                  <a:extLst>
                    <a:ext uri="{A12FA001-AC4F-418D-AE19-62706E023703}">
                      <ahyp:hlinkClr xmlns:ahyp="http://schemas.microsoft.com/office/drawing/2018/hyperlinkcolor" val="tx"/>
                    </a:ext>
                  </a:extLst>
                </a:hlinkClick>
              </a:rPr>
              <a:t>kunngjort </a:t>
            </a:r>
            <a:r>
              <a:rPr lang="nb-NO" sz="1500" b="1" i="0" u="none" strike="noStrike" dirty="0">
                <a:effectLst/>
                <a:latin typeface="Siaga"/>
              </a:rPr>
              <a:t>igjen 18 januar 2024.  </a:t>
            </a:r>
          </a:p>
          <a:p>
            <a:pPr algn="l"/>
            <a:r>
              <a:rPr lang="nb-NO" sz="1500" b="1" i="0" u="none" strike="noStrike" dirty="0">
                <a:effectLst/>
                <a:latin typeface="Siaga"/>
              </a:rPr>
              <a:t>Da ble det klart anbudsrunden ikke blir skjermet for ideelle aktører. De må konkurrere med kommersielle selskaper om avtalene. </a:t>
            </a:r>
          </a:p>
          <a:p>
            <a:pPr algn="l"/>
            <a:r>
              <a:rPr lang="nb-NO" sz="1500" b="1" i="0" u="none" strike="noStrike" dirty="0">
                <a:effectLst/>
                <a:latin typeface="Siaga"/>
              </a:rPr>
              <a:t>Helse Sør-Øst legger også opp til en </a:t>
            </a:r>
            <a:r>
              <a:rPr lang="nb-NO" sz="1500" b="1" i="0" u="none" strike="noStrike" dirty="0">
                <a:effectLst/>
                <a:latin typeface="Siaga"/>
                <a:hlinkClick r:id="rId5">
                  <a:extLst>
                    <a:ext uri="{A12FA001-AC4F-418D-AE19-62706E023703}">
                      <ahyp:hlinkClr xmlns:ahyp="http://schemas.microsoft.com/office/drawing/2018/hyperlinkcolor" val="tx"/>
                    </a:ext>
                  </a:extLst>
                </a:hlinkClick>
              </a:rPr>
              <a:t>reduksjon i antall døgnplasser</a:t>
            </a:r>
            <a:r>
              <a:rPr lang="nb-NO" sz="1500" b="1" i="0" u="none" strike="noStrike" dirty="0">
                <a:effectLst/>
                <a:latin typeface="Siaga"/>
              </a:rPr>
              <a:t> fra dagens 739, til 605, altså en nedgang på 134 døgnplasser. I tillegg kommer kutt i langtidsbehandling fra 12 måneder ned til 6-9 måneder.</a:t>
            </a:r>
          </a:p>
          <a:p>
            <a:endParaRPr lang="nb-NO" dirty="0"/>
          </a:p>
        </p:txBody>
      </p:sp>
    </p:spTree>
    <p:extLst>
      <p:ext uri="{BB962C8B-B14F-4D97-AF65-F5344CB8AC3E}">
        <p14:creationId xmlns:p14="http://schemas.microsoft.com/office/powerpoint/2010/main" val="169128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C0516-C506-B26C-CD74-4FC1D75E66E1}"/>
              </a:ext>
            </a:extLst>
          </p:cNvPr>
          <p:cNvSpPr>
            <a:spLocks noGrp="1"/>
          </p:cNvSpPr>
          <p:nvPr>
            <p:ph type="title"/>
          </p:nvPr>
        </p:nvSpPr>
        <p:spPr/>
        <p:txBody>
          <a:bodyPr/>
          <a:lstStyle/>
          <a:p>
            <a:r>
              <a:rPr lang="nb-NO" dirty="0"/>
              <a:t>EUs pasientrettighetsdirektiv</a:t>
            </a:r>
          </a:p>
        </p:txBody>
      </p:sp>
      <p:sp>
        <p:nvSpPr>
          <p:cNvPr id="3" name="Plassholder for innhold 2">
            <a:extLst>
              <a:ext uri="{FF2B5EF4-FFF2-40B4-BE49-F238E27FC236}">
                <a16:creationId xmlns:a16="http://schemas.microsoft.com/office/drawing/2014/main" id="{D8E9BA94-9897-6E23-6C9F-E633A22ED48A}"/>
              </a:ext>
            </a:extLst>
          </p:cNvPr>
          <p:cNvSpPr>
            <a:spLocks noGrp="1"/>
          </p:cNvSpPr>
          <p:nvPr>
            <p:ph idx="1"/>
          </p:nvPr>
        </p:nvSpPr>
        <p:spPr>
          <a:xfrm>
            <a:off x="838200" y="1381539"/>
            <a:ext cx="10515600" cy="5715000"/>
          </a:xfrm>
        </p:spPr>
        <p:txBody>
          <a:bodyPr>
            <a:normAutofit fontScale="62500" lnSpcReduction="20000"/>
          </a:bodyPr>
          <a:lstStyle/>
          <a:p>
            <a:r>
              <a:rPr lang="nb-NO" b="0" i="0" u="none" strike="noStrike" dirty="0">
                <a:solidFill>
                  <a:srgbClr val="111720"/>
                </a:solidFill>
                <a:effectLst/>
                <a:latin typeface="Berlingske Serif Text"/>
              </a:rPr>
              <a:t>ESA vedtok i desember 2019 å </a:t>
            </a:r>
            <a:r>
              <a:rPr lang="nb-NO" b="0" i="0" u="none" strike="noStrike" dirty="0">
                <a:solidFill>
                  <a:srgbClr val="B20019"/>
                </a:solidFill>
                <a:effectLst/>
                <a:latin typeface="Berlingske Serif Text"/>
                <a:hlinkClick r:id="rId2"/>
              </a:rPr>
              <a:t>bringe saken inn for EFTA-domstolen</a:t>
            </a:r>
            <a:r>
              <a:rPr lang="nb-NO" b="0" i="0" u="none" strike="noStrike" dirty="0">
                <a:solidFill>
                  <a:srgbClr val="111720"/>
                </a:solidFill>
                <a:effectLst/>
                <a:latin typeface="Berlingske Serif Text"/>
              </a:rPr>
              <a:t>.</a:t>
            </a:r>
          </a:p>
          <a:p>
            <a:r>
              <a:rPr lang="nb-NO" dirty="0">
                <a:solidFill>
                  <a:srgbClr val="111720"/>
                </a:solidFill>
                <a:latin typeface="Berlingske Serif Text"/>
              </a:rPr>
              <a:t>Vedtatt i EU 2013. Innført i Norge 2015.</a:t>
            </a:r>
          </a:p>
          <a:p>
            <a:r>
              <a:rPr lang="nb-NO" dirty="0" err="1"/>
              <a:t>paragraph</a:t>
            </a:r>
            <a:r>
              <a:rPr lang="nb-NO" dirty="0"/>
              <a:t> 4, </a:t>
            </a:r>
            <a:r>
              <a:rPr lang="nb-NO" dirty="0" err="1"/>
              <a:t>Member</a:t>
            </a:r>
            <a:r>
              <a:rPr lang="nb-NO" dirty="0"/>
              <a:t> States </a:t>
            </a:r>
            <a:r>
              <a:rPr lang="nb-NO" dirty="0" err="1"/>
              <a:t>shall</a:t>
            </a:r>
            <a:r>
              <a:rPr lang="nb-NO" dirty="0"/>
              <a:t> have a transparent </a:t>
            </a:r>
            <a:r>
              <a:rPr lang="nb-NO" dirty="0" err="1"/>
              <a:t>mechanism</a:t>
            </a:r>
            <a:r>
              <a:rPr lang="nb-NO" dirty="0"/>
              <a:t> for </a:t>
            </a:r>
            <a:r>
              <a:rPr lang="nb-NO" dirty="0" err="1"/>
              <a:t>calculation</a:t>
            </a:r>
            <a:r>
              <a:rPr lang="nb-NO" dirty="0"/>
              <a:t> </a:t>
            </a:r>
            <a:r>
              <a:rPr lang="nb-NO" dirty="0" err="1"/>
              <a:t>of</a:t>
            </a:r>
            <a:r>
              <a:rPr lang="nb-NO" dirty="0"/>
              <a:t> </a:t>
            </a:r>
            <a:r>
              <a:rPr lang="nb-NO" dirty="0" err="1"/>
              <a:t>costs</a:t>
            </a:r>
            <a:r>
              <a:rPr lang="nb-NO" dirty="0"/>
              <a:t> </a:t>
            </a:r>
            <a:r>
              <a:rPr lang="nb-NO" dirty="0" err="1"/>
              <a:t>of</a:t>
            </a:r>
            <a:r>
              <a:rPr lang="nb-NO" dirty="0"/>
              <a:t> cross-border </a:t>
            </a:r>
            <a:r>
              <a:rPr lang="nb-NO" dirty="0" err="1"/>
              <a:t>healthcare</a:t>
            </a:r>
            <a:r>
              <a:rPr lang="nb-NO" dirty="0"/>
              <a:t> </a:t>
            </a:r>
            <a:r>
              <a:rPr lang="nb-NO" dirty="0" err="1"/>
              <a:t>that</a:t>
            </a:r>
            <a:r>
              <a:rPr lang="nb-NO" dirty="0"/>
              <a:t> </a:t>
            </a:r>
            <a:r>
              <a:rPr lang="nb-NO" dirty="0" err="1"/>
              <a:t>are</a:t>
            </a:r>
            <a:r>
              <a:rPr lang="nb-NO" dirty="0"/>
              <a:t> to be </a:t>
            </a:r>
            <a:r>
              <a:rPr lang="nb-NO" dirty="0" err="1"/>
              <a:t>reimbursed</a:t>
            </a:r>
            <a:r>
              <a:rPr lang="nb-NO" dirty="0"/>
              <a:t> to </a:t>
            </a:r>
            <a:r>
              <a:rPr lang="nb-NO" dirty="0" err="1"/>
              <a:t>the</a:t>
            </a:r>
            <a:r>
              <a:rPr lang="nb-NO" dirty="0"/>
              <a:t> </a:t>
            </a:r>
            <a:r>
              <a:rPr lang="nb-NO" dirty="0" err="1"/>
              <a:t>insured</a:t>
            </a:r>
            <a:r>
              <a:rPr lang="nb-NO" dirty="0"/>
              <a:t> person by </a:t>
            </a:r>
            <a:r>
              <a:rPr lang="nb-NO" dirty="0" err="1"/>
              <a:t>the</a:t>
            </a:r>
            <a:r>
              <a:rPr lang="nb-NO" dirty="0"/>
              <a:t> </a:t>
            </a:r>
            <a:r>
              <a:rPr lang="nb-NO" dirty="0" err="1"/>
              <a:t>Member</a:t>
            </a:r>
            <a:r>
              <a:rPr lang="nb-NO" dirty="0"/>
              <a:t> State </a:t>
            </a:r>
            <a:r>
              <a:rPr lang="nb-NO" dirty="0" err="1"/>
              <a:t>of</a:t>
            </a:r>
            <a:r>
              <a:rPr lang="nb-NO" dirty="0"/>
              <a:t> </a:t>
            </a:r>
            <a:r>
              <a:rPr lang="nb-NO" dirty="0" err="1"/>
              <a:t>affiliation</a:t>
            </a:r>
            <a:r>
              <a:rPr lang="nb-NO" dirty="0"/>
              <a:t>. </a:t>
            </a:r>
          </a:p>
          <a:p>
            <a:r>
              <a:rPr lang="nb-NO" dirty="0" err="1"/>
              <a:t>paragraph</a:t>
            </a:r>
            <a:r>
              <a:rPr lang="nb-NO" dirty="0"/>
              <a:t> 9 : The </a:t>
            </a:r>
            <a:r>
              <a:rPr lang="nb-NO" dirty="0" err="1"/>
              <a:t>Member</a:t>
            </a:r>
            <a:r>
              <a:rPr lang="nb-NO" dirty="0"/>
              <a:t> State </a:t>
            </a:r>
            <a:r>
              <a:rPr lang="nb-NO" dirty="0" err="1"/>
              <a:t>of</a:t>
            </a:r>
            <a:r>
              <a:rPr lang="nb-NO" dirty="0"/>
              <a:t> </a:t>
            </a:r>
            <a:r>
              <a:rPr lang="nb-NO" dirty="0" err="1"/>
              <a:t>affiliation</a:t>
            </a:r>
            <a:r>
              <a:rPr lang="nb-NO" dirty="0"/>
              <a:t> </a:t>
            </a:r>
            <a:r>
              <a:rPr lang="nb-NO" dirty="0" err="1"/>
              <a:t>may</a:t>
            </a:r>
            <a:r>
              <a:rPr lang="nb-NO" dirty="0"/>
              <a:t> limit </a:t>
            </a:r>
            <a:r>
              <a:rPr lang="nb-NO" dirty="0" err="1"/>
              <a:t>the</a:t>
            </a:r>
            <a:r>
              <a:rPr lang="nb-NO" dirty="0"/>
              <a:t> </a:t>
            </a:r>
            <a:r>
              <a:rPr lang="nb-NO" dirty="0" err="1"/>
              <a:t>application</a:t>
            </a:r>
            <a:r>
              <a:rPr lang="nb-NO" dirty="0"/>
              <a:t> </a:t>
            </a:r>
            <a:r>
              <a:rPr lang="nb-NO" dirty="0" err="1"/>
              <a:t>of</a:t>
            </a:r>
            <a:r>
              <a:rPr lang="nb-NO" dirty="0"/>
              <a:t> </a:t>
            </a:r>
            <a:r>
              <a:rPr lang="nb-NO" dirty="0" err="1"/>
              <a:t>the</a:t>
            </a:r>
            <a:r>
              <a:rPr lang="nb-NO" dirty="0"/>
              <a:t> </a:t>
            </a:r>
            <a:r>
              <a:rPr lang="nb-NO" dirty="0" err="1"/>
              <a:t>rules</a:t>
            </a:r>
            <a:r>
              <a:rPr lang="nb-NO" dirty="0"/>
              <a:t> </a:t>
            </a:r>
            <a:r>
              <a:rPr lang="nb-NO" dirty="0" err="1"/>
              <a:t>on</a:t>
            </a:r>
            <a:r>
              <a:rPr lang="nb-NO" dirty="0"/>
              <a:t> reimbursement for cross-border </a:t>
            </a:r>
            <a:r>
              <a:rPr lang="nb-NO" dirty="0" err="1"/>
              <a:t>healthcare</a:t>
            </a:r>
            <a:r>
              <a:rPr lang="nb-NO" dirty="0"/>
              <a:t> </a:t>
            </a:r>
            <a:r>
              <a:rPr lang="nb-NO" dirty="0" err="1"/>
              <a:t>based</a:t>
            </a:r>
            <a:r>
              <a:rPr lang="nb-NO" dirty="0"/>
              <a:t> </a:t>
            </a:r>
            <a:r>
              <a:rPr lang="nb-NO" dirty="0" err="1"/>
              <a:t>on</a:t>
            </a:r>
            <a:r>
              <a:rPr lang="nb-NO" dirty="0"/>
              <a:t> overriding </a:t>
            </a:r>
            <a:r>
              <a:rPr lang="nb-NO" dirty="0" err="1"/>
              <a:t>reasons</a:t>
            </a:r>
            <a:r>
              <a:rPr lang="nb-NO" dirty="0"/>
              <a:t> </a:t>
            </a:r>
            <a:r>
              <a:rPr lang="nb-NO" dirty="0" err="1"/>
              <a:t>of</a:t>
            </a:r>
            <a:r>
              <a:rPr lang="nb-NO" dirty="0"/>
              <a:t> general </a:t>
            </a:r>
            <a:r>
              <a:rPr lang="nb-NO" dirty="0" err="1"/>
              <a:t>interest</a:t>
            </a:r>
            <a:r>
              <a:rPr lang="nb-NO" dirty="0"/>
              <a:t>, </a:t>
            </a:r>
            <a:r>
              <a:rPr lang="nb-NO" dirty="0" err="1"/>
              <a:t>such</a:t>
            </a:r>
            <a:r>
              <a:rPr lang="nb-NO" dirty="0"/>
              <a:t> as planning </a:t>
            </a:r>
            <a:r>
              <a:rPr lang="nb-NO" dirty="0" err="1"/>
              <a:t>requirements</a:t>
            </a:r>
            <a:r>
              <a:rPr lang="nb-NO" dirty="0"/>
              <a:t> </a:t>
            </a:r>
            <a:r>
              <a:rPr lang="nb-NO" dirty="0" err="1"/>
              <a:t>relating</a:t>
            </a:r>
            <a:r>
              <a:rPr lang="nb-NO" dirty="0"/>
              <a:t> to </a:t>
            </a:r>
            <a:r>
              <a:rPr lang="nb-NO" dirty="0" err="1"/>
              <a:t>the</a:t>
            </a:r>
            <a:r>
              <a:rPr lang="nb-NO" dirty="0"/>
              <a:t> </a:t>
            </a:r>
            <a:r>
              <a:rPr lang="nb-NO" dirty="0" err="1"/>
              <a:t>aim</a:t>
            </a:r>
            <a:r>
              <a:rPr lang="nb-NO" dirty="0"/>
              <a:t> </a:t>
            </a:r>
            <a:r>
              <a:rPr lang="nb-NO" dirty="0" err="1"/>
              <a:t>of</a:t>
            </a:r>
            <a:r>
              <a:rPr lang="nb-NO" dirty="0"/>
              <a:t> </a:t>
            </a:r>
            <a:r>
              <a:rPr lang="nb-NO" dirty="0" err="1"/>
              <a:t>ensuring</a:t>
            </a:r>
            <a:r>
              <a:rPr lang="nb-NO" dirty="0"/>
              <a:t> </a:t>
            </a:r>
            <a:r>
              <a:rPr lang="nb-NO" dirty="0" err="1"/>
              <a:t>sufficient</a:t>
            </a:r>
            <a:r>
              <a:rPr lang="nb-NO" dirty="0"/>
              <a:t> and permanent </a:t>
            </a:r>
            <a:r>
              <a:rPr lang="nb-NO" dirty="0" err="1"/>
              <a:t>access</a:t>
            </a:r>
            <a:r>
              <a:rPr lang="nb-NO" dirty="0"/>
              <a:t> to a </a:t>
            </a:r>
            <a:r>
              <a:rPr lang="nb-NO" dirty="0" err="1"/>
              <a:t>balanced</a:t>
            </a:r>
            <a:r>
              <a:rPr lang="nb-NO" dirty="0"/>
              <a:t> range </a:t>
            </a:r>
            <a:r>
              <a:rPr lang="nb-NO" dirty="0" err="1"/>
              <a:t>of</a:t>
            </a:r>
            <a:r>
              <a:rPr lang="nb-NO" dirty="0"/>
              <a:t> </a:t>
            </a:r>
            <a:r>
              <a:rPr lang="nb-NO" dirty="0" err="1"/>
              <a:t>high-quality</a:t>
            </a:r>
            <a:r>
              <a:rPr lang="nb-NO" dirty="0"/>
              <a:t> </a:t>
            </a:r>
            <a:r>
              <a:rPr lang="nb-NO" dirty="0" err="1"/>
              <a:t>treatment</a:t>
            </a:r>
            <a:r>
              <a:rPr lang="nb-NO" dirty="0"/>
              <a:t> in </a:t>
            </a:r>
            <a:r>
              <a:rPr lang="nb-NO" dirty="0" err="1"/>
              <a:t>the</a:t>
            </a:r>
            <a:r>
              <a:rPr lang="nb-NO" dirty="0"/>
              <a:t> </a:t>
            </a:r>
            <a:r>
              <a:rPr lang="nb-NO" dirty="0" err="1"/>
              <a:t>Member</a:t>
            </a:r>
            <a:r>
              <a:rPr lang="nb-NO" dirty="0"/>
              <a:t> State </a:t>
            </a:r>
            <a:r>
              <a:rPr lang="nb-NO" dirty="0" err="1"/>
              <a:t>concerned</a:t>
            </a:r>
            <a:r>
              <a:rPr lang="nb-NO" dirty="0"/>
              <a:t> or to </a:t>
            </a:r>
            <a:r>
              <a:rPr lang="nb-NO" dirty="0" err="1"/>
              <a:t>the</a:t>
            </a:r>
            <a:r>
              <a:rPr lang="nb-NO" dirty="0"/>
              <a:t> </a:t>
            </a:r>
            <a:r>
              <a:rPr lang="nb-NO" dirty="0" err="1"/>
              <a:t>wish</a:t>
            </a:r>
            <a:r>
              <a:rPr lang="nb-NO" dirty="0"/>
              <a:t> to </a:t>
            </a:r>
            <a:r>
              <a:rPr lang="nb-NO" dirty="0" err="1"/>
              <a:t>control</a:t>
            </a:r>
            <a:r>
              <a:rPr lang="nb-NO" dirty="0"/>
              <a:t> </a:t>
            </a:r>
            <a:r>
              <a:rPr lang="nb-NO" dirty="0" err="1"/>
              <a:t>costs</a:t>
            </a:r>
            <a:r>
              <a:rPr lang="nb-NO" dirty="0"/>
              <a:t> and </a:t>
            </a:r>
            <a:r>
              <a:rPr lang="nb-NO" dirty="0" err="1"/>
              <a:t>avoid</a:t>
            </a:r>
            <a:r>
              <a:rPr lang="nb-NO" dirty="0"/>
              <a:t>, as far as </a:t>
            </a:r>
            <a:r>
              <a:rPr lang="nb-NO" dirty="0" err="1"/>
              <a:t>possible</a:t>
            </a:r>
            <a:r>
              <a:rPr lang="nb-NO" dirty="0"/>
              <a:t>, </a:t>
            </a:r>
            <a:r>
              <a:rPr lang="nb-NO" dirty="0" err="1"/>
              <a:t>any</a:t>
            </a:r>
            <a:r>
              <a:rPr lang="nb-NO" dirty="0"/>
              <a:t> </a:t>
            </a:r>
            <a:r>
              <a:rPr lang="nb-NO" dirty="0" err="1"/>
              <a:t>waste</a:t>
            </a:r>
            <a:r>
              <a:rPr lang="nb-NO" dirty="0"/>
              <a:t> </a:t>
            </a:r>
            <a:r>
              <a:rPr lang="nb-NO" dirty="0" err="1"/>
              <a:t>offinancial</a:t>
            </a:r>
            <a:r>
              <a:rPr lang="nb-NO" dirty="0"/>
              <a:t>, </a:t>
            </a:r>
            <a:r>
              <a:rPr lang="nb-NO" dirty="0" err="1"/>
              <a:t>technical</a:t>
            </a:r>
            <a:r>
              <a:rPr lang="nb-NO" dirty="0"/>
              <a:t> and human </a:t>
            </a:r>
            <a:r>
              <a:rPr lang="nb-NO" dirty="0" err="1"/>
              <a:t>resources</a:t>
            </a:r>
            <a:r>
              <a:rPr lang="nb-NO" dirty="0"/>
              <a:t>.</a:t>
            </a:r>
          </a:p>
          <a:p>
            <a:r>
              <a:rPr lang="nb-NO" dirty="0"/>
              <a:t>The </a:t>
            </a:r>
            <a:r>
              <a:rPr lang="nb-NO" dirty="0" err="1"/>
              <a:t>decision</a:t>
            </a:r>
            <a:r>
              <a:rPr lang="nb-NO" dirty="0"/>
              <a:t> to limit </a:t>
            </a:r>
            <a:r>
              <a:rPr lang="nb-NO" dirty="0" err="1"/>
              <a:t>the</a:t>
            </a:r>
            <a:r>
              <a:rPr lang="nb-NO" dirty="0"/>
              <a:t> </a:t>
            </a:r>
            <a:r>
              <a:rPr lang="nb-NO" dirty="0" err="1"/>
              <a:t>application</a:t>
            </a:r>
            <a:r>
              <a:rPr lang="nb-NO" dirty="0"/>
              <a:t> </a:t>
            </a:r>
            <a:r>
              <a:rPr lang="nb-NO" dirty="0" err="1"/>
              <a:t>of</a:t>
            </a:r>
            <a:r>
              <a:rPr lang="nb-NO" dirty="0"/>
              <a:t> </a:t>
            </a:r>
            <a:r>
              <a:rPr lang="nb-NO" dirty="0" err="1"/>
              <a:t>this</a:t>
            </a:r>
            <a:r>
              <a:rPr lang="nb-NO" dirty="0"/>
              <a:t> </a:t>
            </a:r>
            <a:r>
              <a:rPr lang="nb-NO" dirty="0" err="1"/>
              <a:t>Article</a:t>
            </a:r>
            <a:r>
              <a:rPr lang="nb-NO" dirty="0"/>
              <a:t> </a:t>
            </a:r>
            <a:r>
              <a:rPr lang="nb-NO" dirty="0" err="1"/>
              <a:t>pursuant</a:t>
            </a:r>
            <a:r>
              <a:rPr lang="nb-NO" dirty="0"/>
              <a:t> to </a:t>
            </a:r>
            <a:r>
              <a:rPr lang="nb-NO" dirty="0" err="1"/>
              <a:t>paragraph</a:t>
            </a:r>
            <a:r>
              <a:rPr lang="nb-NO" dirty="0"/>
              <a:t> 9 </a:t>
            </a:r>
            <a:r>
              <a:rPr lang="nb-NO" dirty="0" err="1"/>
              <a:t>shall</a:t>
            </a:r>
            <a:r>
              <a:rPr lang="nb-NO" dirty="0"/>
              <a:t> be </a:t>
            </a:r>
            <a:r>
              <a:rPr lang="nb-NO" dirty="0" err="1"/>
              <a:t>restricted</a:t>
            </a:r>
            <a:r>
              <a:rPr lang="nb-NO" dirty="0"/>
              <a:t> to </a:t>
            </a:r>
            <a:r>
              <a:rPr lang="nb-NO" dirty="0" err="1"/>
              <a:t>what</a:t>
            </a:r>
            <a:r>
              <a:rPr lang="nb-NO" dirty="0"/>
              <a:t> is </a:t>
            </a:r>
            <a:r>
              <a:rPr lang="nb-NO" dirty="0" err="1"/>
              <a:t>necessary</a:t>
            </a:r>
            <a:r>
              <a:rPr lang="nb-NO" dirty="0"/>
              <a:t> and </a:t>
            </a:r>
            <a:r>
              <a:rPr lang="nb-NO" dirty="0" err="1"/>
              <a:t>proportionate</a:t>
            </a:r>
            <a:r>
              <a:rPr lang="nb-NO" dirty="0"/>
              <a:t>, and </a:t>
            </a:r>
            <a:r>
              <a:rPr lang="nb-NO" dirty="0" err="1"/>
              <a:t>may</a:t>
            </a:r>
            <a:r>
              <a:rPr lang="nb-NO" dirty="0"/>
              <a:t> not </a:t>
            </a:r>
            <a:r>
              <a:rPr lang="nb-NO" dirty="0" err="1"/>
              <a:t>constitute</a:t>
            </a:r>
            <a:r>
              <a:rPr lang="nb-NO" dirty="0"/>
              <a:t> a </a:t>
            </a:r>
            <a:r>
              <a:rPr lang="nb-NO" dirty="0" err="1"/>
              <a:t>means</a:t>
            </a:r>
            <a:r>
              <a:rPr lang="nb-NO" dirty="0"/>
              <a:t> </a:t>
            </a:r>
            <a:r>
              <a:rPr lang="nb-NO" dirty="0" err="1"/>
              <a:t>of</a:t>
            </a:r>
            <a:r>
              <a:rPr lang="nb-NO" dirty="0"/>
              <a:t> </a:t>
            </a:r>
            <a:r>
              <a:rPr lang="nb-NO" dirty="0" err="1"/>
              <a:t>arbi</a:t>
            </a:r>
            <a:r>
              <a:rPr lang="nb-NO" dirty="0"/>
              <a:t>*</a:t>
            </a:r>
            <a:r>
              <a:rPr lang="nb-NO" dirty="0" err="1"/>
              <a:t>ary</a:t>
            </a:r>
            <a:r>
              <a:rPr lang="nb-NO" dirty="0"/>
              <a:t> </a:t>
            </a:r>
            <a:r>
              <a:rPr lang="nb-NO" dirty="0" err="1"/>
              <a:t>discrimination</a:t>
            </a:r>
            <a:r>
              <a:rPr lang="nb-NO" dirty="0"/>
              <a:t> or an </a:t>
            </a:r>
            <a:r>
              <a:rPr lang="nb-NO" dirty="0" err="1"/>
              <a:t>unjustffied</a:t>
            </a:r>
            <a:r>
              <a:rPr lang="nb-NO" dirty="0"/>
              <a:t> </a:t>
            </a:r>
            <a:r>
              <a:rPr lang="nb-NO" dirty="0" err="1"/>
              <a:t>obstacle</a:t>
            </a:r>
            <a:r>
              <a:rPr lang="nb-NO" dirty="0"/>
              <a:t> to </a:t>
            </a:r>
            <a:r>
              <a:rPr lang="nb-NO" dirty="0" err="1"/>
              <a:t>the</a:t>
            </a:r>
            <a:r>
              <a:rPr lang="nb-NO" dirty="0"/>
              <a:t> </a:t>
            </a:r>
            <a:r>
              <a:rPr lang="nb-NO" dirty="0" err="1"/>
              <a:t>free</a:t>
            </a:r>
            <a:r>
              <a:rPr lang="nb-NO" dirty="0"/>
              <a:t> </a:t>
            </a:r>
            <a:r>
              <a:rPr lang="nb-NO" dirty="0" err="1"/>
              <a:t>movement</a:t>
            </a:r>
            <a:r>
              <a:rPr lang="nb-NO" dirty="0"/>
              <a:t> </a:t>
            </a:r>
            <a:r>
              <a:rPr lang="nb-NO" dirty="0" err="1"/>
              <a:t>of</a:t>
            </a:r>
            <a:r>
              <a:rPr lang="nb-NO" dirty="0"/>
              <a:t> </a:t>
            </a:r>
            <a:r>
              <a:rPr lang="nb-NO" dirty="0" err="1"/>
              <a:t>goods</a:t>
            </a:r>
            <a:r>
              <a:rPr lang="nb-NO" dirty="0"/>
              <a:t>, persons or services.</a:t>
            </a:r>
          </a:p>
          <a:p>
            <a:r>
              <a:rPr lang="nb-NO" b="0" i="0" u="none" strike="noStrike" dirty="0" err="1">
                <a:solidFill>
                  <a:srgbClr val="111720"/>
                </a:solidFill>
                <a:effectLst/>
                <a:latin typeface="Berlingske Serif Text"/>
              </a:rPr>
              <a:t>Paragraph</a:t>
            </a:r>
            <a:r>
              <a:rPr lang="nb-NO" b="0" i="0" u="none" strike="noStrike" dirty="0">
                <a:solidFill>
                  <a:srgbClr val="111720"/>
                </a:solidFill>
                <a:effectLst/>
                <a:latin typeface="Berlingske Serif Text"/>
              </a:rPr>
              <a:t> 6 : </a:t>
            </a:r>
            <a:r>
              <a:rPr lang="nb-NO" dirty="0" err="1"/>
              <a:t>Member</a:t>
            </a:r>
            <a:r>
              <a:rPr lang="nb-NO" dirty="0"/>
              <a:t> State </a:t>
            </a:r>
            <a:r>
              <a:rPr lang="nb-NO" dirty="0" err="1"/>
              <a:t>of</a:t>
            </a:r>
            <a:r>
              <a:rPr lang="nb-NO" dirty="0"/>
              <a:t> </a:t>
            </a:r>
            <a:r>
              <a:rPr lang="nb-NO" dirty="0" err="1"/>
              <a:t>alliliation</a:t>
            </a:r>
            <a:r>
              <a:rPr lang="nb-NO" dirty="0"/>
              <a:t> </a:t>
            </a:r>
            <a:r>
              <a:rPr lang="nb-NO" dirty="0" err="1"/>
              <a:t>may</a:t>
            </a:r>
            <a:r>
              <a:rPr lang="nb-NO" dirty="0"/>
              <a:t> not </a:t>
            </a:r>
            <a:r>
              <a:rPr lang="nb-NO" dirty="0" err="1"/>
              <a:t>refuse</a:t>
            </a:r>
            <a:r>
              <a:rPr lang="nb-NO" dirty="0"/>
              <a:t> to grant prior </a:t>
            </a:r>
            <a:r>
              <a:rPr lang="nb-NO" dirty="0" err="1"/>
              <a:t>authorisation</a:t>
            </a:r>
            <a:r>
              <a:rPr lang="nb-NO" dirty="0"/>
              <a:t> </a:t>
            </a:r>
            <a:r>
              <a:rPr lang="nb-NO" dirty="0" err="1"/>
              <a:t>when</a:t>
            </a:r>
            <a:r>
              <a:rPr lang="nb-NO" dirty="0"/>
              <a:t> </a:t>
            </a:r>
            <a:r>
              <a:rPr lang="nb-NO" dirty="0" err="1"/>
              <a:t>the</a:t>
            </a:r>
            <a:r>
              <a:rPr lang="nb-NO" dirty="0"/>
              <a:t> </a:t>
            </a:r>
            <a:r>
              <a:rPr lang="nb-NO" dirty="0" err="1"/>
              <a:t>patient</a:t>
            </a:r>
            <a:r>
              <a:rPr lang="nb-NO" dirty="0"/>
              <a:t> is </a:t>
            </a:r>
            <a:r>
              <a:rPr lang="nb-NO" dirty="0" err="1"/>
              <a:t>entitled</a:t>
            </a:r>
            <a:r>
              <a:rPr lang="nb-NO" dirty="0"/>
              <a:t> to </a:t>
            </a:r>
            <a:r>
              <a:rPr lang="nb-NO" dirty="0" err="1"/>
              <a:t>the</a:t>
            </a:r>
            <a:r>
              <a:rPr lang="nb-NO" dirty="0"/>
              <a:t> </a:t>
            </a:r>
            <a:r>
              <a:rPr lang="nb-NO" dirty="0" err="1"/>
              <a:t>healthcare</a:t>
            </a:r>
            <a:r>
              <a:rPr lang="nb-NO" dirty="0"/>
              <a:t> in </a:t>
            </a:r>
            <a:r>
              <a:rPr lang="nb-NO" dirty="0" err="1"/>
              <a:t>question</a:t>
            </a:r>
            <a:r>
              <a:rPr lang="nb-NO" dirty="0"/>
              <a:t> in </a:t>
            </a:r>
            <a:r>
              <a:rPr lang="nb-NO" dirty="0" err="1"/>
              <a:t>accordance</a:t>
            </a:r>
            <a:r>
              <a:rPr lang="nb-NO" dirty="0"/>
              <a:t> </a:t>
            </a:r>
            <a:r>
              <a:rPr lang="nb-NO" dirty="0" err="1"/>
              <a:t>with</a:t>
            </a:r>
            <a:r>
              <a:rPr lang="nb-NO" dirty="0"/>
              <a:t> </a:t>
            </a:r>
            <a:r>
              <a:rPr lang="nb-NO" dirty="0" err="1"/>
              <a:t>Atticle</a:t>
            </a:r>
            <a:r>
              <a:rPr lang="nb-NO" dirty="0"/>
              <a:t> 7, and </a:t>
            </a:r>
            <a:r>
              <a:rPr lang="nb-NO" dirty="0" err="1"/>
              <a:t>when</a:t>
            </a:r>
            <a:r>
              <a:rPr lang="nb-NO" dirty="0"/>
              <a:t> </a:t>
            </a:r>
            <a:r>
              <a:rPr lang="nb-NO" dirty="0" err="1"/>
              <a:t>this</a:t>
            </a:r>
            <a:r>
              <a:rPr lang="nb-NO" dirty="0"/>
              <a:t> </a:t>
            </a:r>
            <a:r>
              <a:rPr lang="nb-NO" dirty="0" err="1"/>
              <a:t>healthcare</a:t>
            </a:r>
            <a:r>
              <a:rPr lang="nb-NO" dirty="0"/>
              <a:t> </a:t>
            </a:r>
            <a:r>
              <a:rPr lang="nb-NO" dirty="0" err="1"/>
              <a:t>cannot</a:t>
            </a:r>
            <a:r>
              <a:rPr lang="nb-NO" dirty="0"/>
              <a:t> be </a:t>
            </a:r>
            <a:r>
              <a:rPr lang="nb-NO" dirty="0" err="1"/>
              <a:t>provided</a:t>
            </a:r>
            <a:r>
              <a:rPr lang="nb-NO" dirty="0"/>
              <a:t> </a:t>
            </a:r>
            <a:r>
              <a:rPr lang="nb-NO" dirty="0" err="1"/>
              <a:t>on</a:t>
            </a:r>
            <a:r>
              <a:rPr lang="nb-NO" dirty="0"/>
              <a:t> </a:t>
            </a:r>
            <a:r>
              <a:rPr lang="nb-NO" dirty="0" err="1"/>
              <a:t>its</a:t>
            </a:r>
            <a:r>
              <a:rPr lang="nb-NO" dirty="0"/>
              <a:t> </a:t>
            </a:r>
            <a:r>
              <a:rPr lang="nb-NO" dirty="0" err="1"/>
              <a:t>territory</a:t>
            </a:r>
            <a:r>
              <a:rPr lang="nb-NO" dirty="0"/>
              <a:t> </a:t>
            </a:r>
            <a:r>
              <a:rPr lang="nb-NO" dirty="0" err="1"/>
              <a:t>within</a:t>
            </a:r>
            <a:r>
              <a:rPr lang="nb-NO" dirty="0"/>
              <a:t> a time limit </a:t>
            </a:r>
            <a:r>
              <a:rPr lang="nb-NO" dirty="0" err="1"/>
              <a:t>which</a:t>
            </a:r>
            <a:r>
              <a:rPr lang="nb-NO" dirty="0"/>
              <a:t> is </a:t>
            </a:r>
            <a:r>
              <a:rPr lang="nb-NO" dirty="0" err="1"/>
              <a:t>medically</a:t>
            </a:r>
            <a:r>
              <a:rPr lang="nb-NO" dirty="0"/>
              <a:t> </a:t>
            </a:r>
            <a:r>
              <a:rPr lang="nb-NO" dirty="0" err="1"/>
              <a:t>justifiable</a:t>
            </a:r>
            <a:r>
              <a:rPr lang="nb-NO" dirty="0"/>
              <a:t>,</a:t>
            </a:r>
            <a:endParaRPr lang="nb-NO" b="0" i="0" u="none" strike="noStrike" dirty="0">
              <a:solidFill>
                <a:srgbClr val="111720"/>
              </a:solidFill>
              <a:effectLst/>
              <a:latin typeface="Berlingske Serif Text"/>
            </a:endParaRPr>
          </a:p>
          <a:p>
            <a:r>
              <a:rPr lang="nb-NO" dirty="0">
                <a:solidFill>
                  <a:srgbClr val="111720"/>
                </a:solidFill>
                <a:latin typeface="Berlingske Serif Text"/>
              </a:rPr>
              <a:t>EU mener kravet om forhåndstillatelse ikke holder.</a:t>
            </a:r>
          </a:p>
          <a:p>
            <a:r>
              <a:rPr lang="nb-NO" dirty="0">
                <a:solidFill>
                  <a:srgbClr val="111720"/>
                </a:solidFill>
                <a:latin typeface="Berlingske Serif Text"/>
              </a:rPr>
              <a:t>EU mener at når norsk tidsfrist går ut holder som </a:t>
            </a:r>
            <a:r>
              <a:rPr lang="nb-NO" dirty="0" err="1">
                <a:solidFill>
                  <a:srgbClr val="111720"/>
                </a:solidFill>
                <a:latin typeface="Berlingske Serif Text"/>
              </a:rPr>
              <a:t>kriterie</a:t>
            </a:r>
            <a:r>
              <a:rPr lang="nb-NO" dirty="0">
                <a:solidFill>
                  <a:srgbClr val="111720"/>
                </a:solidFill>
                <a:latin typeface="Berlingske Serif Text"/>
              </a:rPr>
              <a:t>.</a:t>
            </a:r>
          </a:p>
          <a:p>
            <a:r>
              <a:rPr lang="nb-NO" dirty="0">
                <a:solidFill>
                  <a:srgbClr val="111720"/>
                </a:solidFill>
                <a:latin typeface="Berlingske Serif Text"/>
              </a:rPr>
              <a:t>EU mener at dersom riktig behandling ikke kan gis i Norge holder som </a:t>
            </a:r>
            <a:r>
              <a:rPr lang="nb-NO" dirty="0" err="1">
                <a:solidFill>
                  <a:srgbClr val="111720"/>
                </a:solidFill>
                <a:latin typeface="Berlingske Serif Text"/>
              </a:rPr>
              <a:t>kriterie</a:t>
            </a:r>
            <a:r>
              <a:rPr lang="nb-NO" dirty="0">
                <a:solidFill>
                  <a:srgbClr val="111720"/>
                </a:solidFill>
                <a:latin typeface="Berlingske Serif Text"/>
              </a:rPr>
              <a:t>.</a:t>
            </a:r>
          </a:p>
          <a:p>
            <a:r>
              <a:rPr lang="nb-NO" dirty="0"/>
              <a:t>Norge: The </a:t>
            </a:r>
            <a:r>
              <a:rPr lang="nb-NO" dirty="0" err="1"/>
              <a:t>patient</a:t>
            </a:r>
            <a:r>
              <a:rPr lang="nb-NO" dirty="0"/>
              <a:t> </a:t>
            </a:r>
            <a:r>
              <a:rPr lang="nb-NO" dirty="0" err="1"/>
              <a:t>will</a:t>
            </a:r>
            <a:r>
              <a:rPr lang="nb-NO" dirty="0"/>
              <a:t> not be </a:t>
            </a:r>
            <a:r>
              <a:rPr lang="nb-NO" dirty="0" err="1"/>
              <a:t>entitled</a:t>
            </a:r>
            <a:r>
              <a:rPr lang="nb-NO" dirty="0"/>
              <a:t> to </a:t>
            </a:r>
            <a:r>
              <a:rPr lang="nb-NO" dirty="0" err="1"/>
              <a:t>necessary</a:t>
            </a:r>
            <a:r>
              <a:rPr lang="nb-NO" dirty="0"/>
              <a:t> </a:t>
            </a:r>
            <a:r>
              <a:rPr lang="nb-NO" dirty="0" err="1"/>
              <a:t>medical</a:t>
            </a:r>
            <a:r>
              <a:rPr lang="nb-NO" dirty="0"/>
              <a:t> </a:t>
            </a:r>
            <a:r>
              <a:rPr lang="nb-NO" dirty="0" err="1"/>
              <a:t>treatment</a:t>
            </a:r>
            <a:r>
              <a:rPr lang="nb-NO" dirty="0"/>
              <a:t> </a:t>
            </a:r>
            <a:r>
              <a:rPr lang="nb-NO" dirty="0" err="1"/>
              <a:t>abroad</a:t>
            </a:r>
            <a:r>
              <a:rPr lang="nb-NO" dirty="0"/>
              <a:t> </a:t>
            </a:r>
            <a:r>
              <a:rPr lang="nb-NO" dirty="0" err="1"/>
              <a:t>if</a:t>
            </a:r>
            <a:r>
              <a:rPr lang="nb-NO" dirty="0"/>
              <a:t> </a:t>
            </a:r>
            <a:r>
              <a:rPr lang="nb-NO" dirty="0" err="1"/>
              <a:t>there</a:t>
            </a:r>
            <a:r>
              <a:rPr lang="nb-NO" dirty="0"/>
              <a:t> is a </a:t>
            </a:r>
            <a:r>
              <a:rPr lang="nb-NO" dirty="0" err="1"/>
              <a:t>recognised</a:t>
            </a:r>
            <a:r>
              <a:rPr lang="nb-NO" dirty="0"/>
              <a:t> </a:t>
            </a:r>
            <a:r>
              <a:rPr lang="nb-NO" dirty="0" err="1"/>
              <a:t>treatment</a:t>
            </a:r>
            <a:r>
              <a:rPr lang="nb-NO" dirty="0"/>
              <a:t> </a:t>
            </a:r>
            <a:r>
              <a:rPr lang="nb-NO" dirty="0" err="1"/>
              <a:t>option</a:t>
            </a:r>
            <a:r>
              <a:rPr lang="nb-NO" dirty="0"/>
              <a:t> in </a:t>
            </a:r>
            <a:r>
              <a:rPr lang="nb-NO" dirty="0" err="1"/>
              <a:t>Norwqt</a:t>
            </a:r>
            <a:r>
              <a:rPr lang="nb-NO" dirty="0"/>
              <a:t>. </a:t>
            </a:r>
            <a:r>
              <a:rPr lang="nb-NO" dirty="0" err="1"/>
              <a:t>even</a:t>
            </a:r>
            <a:r>
              <a:rPr lang="nb-NO" dirty="0"/>
              <a:t> </a:t>
            </a:r>
            <a:r>
              <a:rPr lang="nb-NO" dirty="0" err="1"/>
              <a:t>if</a:t>
            </a:r>
            <a:r>
              <a:rPr lang="nb-NO" dirty="0"/>
              <a:t> a </a:t>
            </a:r>
            <a:r>
              <a:rPr lang="nb-NO" dirty="0" err="1"/>
              <a:t>possibly</a:t>
            </a:r>
            <a:r>
              <a:rPr lang="nb-NO" dirty="0"/>
              <a:t> more </a:t>
            </a:r>
            <a:r>
              <a:rPr lang="nb-NO" dirty="0" err="1"/>
              <a:t>advanced</a:t>
            </a:r>
            <a:r>
              <a:rPr lang="nb-NO" dirty="0"/>
              <a:t> </a:t>
            </a:r>
            <a:r>
              <a:rPr lang="nb-NO" dirty="0" err="1"/>
              <a:t>treatment</a:t>
            </a:r>
            <a:r>
              <a:rPr lang="nb-NO" dirty="0"/>
              <a:t> </a:t>
            </a:r>
            <a:r>
              <a:rPr lang="nb-NO" dirty="0" err="1"/>
              <a:t>option</a:t>
            </a:r>
            <a:r>
              <a:rPr lang="nb-NO" dirty="0"/>
              <a:t> </a:t>
            </a:r>
            <a:r>
              <a:rPr lang="nb-NO" dirty="0" err="1"/>
              <a:t>might</a:t>
            </a:r>
            <a:r>
              <a:rPr lang="nb-NO" dirty="0"/>
              <a:t> have </a:t>
            </a:r>
            <a:r>
              <a:rPr lang="nb-NO" dirty="0" err="1"/>
              <a:t>been</a:t>
            </a:r>
            <a:r>
              <a:rPr lang="nb-NO" dirty="0"/>
              <a:t> </a:t>
            </a:r>
            <a:r>
              <a:rPr lang="nb-NO" dirty="0" err="1"/>
              <a:t>developed</a:t>
            </a:r>
            <a:r>
              <a:rPr lang="nb-NO" dirty="0"/>
              <a:t> </a:t>
            </a:r>
            <a:r>
              <a:rPr lang="nb-NO" dirty="0" err="1"/>
              <a:t>abroad</a:t>
            </a:r>
            <a:r>
              <a:rPr lang="nb-NO" dirty="0"/>
              <a:t>. The </a:t>
            </a:r>
            <a:r>
              <a:rPr lang="nb-NO" dirty="0" err="1"/>
              <a:t>fact</a:t>
            </a:r>
            <a:r>
              <a:rPr lang="nb-NO" dirty="0"/>
              <a:t> </a:t>
            </a:r>
            <a:r>
              <a:rPr lang="nb-NO" dirty="0" err="1"/>
              <a:t>that</a:t>
            </a:r>
            <a:r>
              <a:rPr lang="nb-NO" dirty="0"/>
              <a:t> </a:t>
            </a:r>
            <a:r>
              <a:rPr lang="nb-NO" dirty="0" err="1"/>
              <a:t>there</a:t>
            </a:r>
            <a:r>
              <a:rPr lang="nb-NO" dirty="0"/>
              <a:t> is a </a:t>
            </a:r>
            <a:r>
              <a:rPr lang="nb-NO" dirty="0" err="1"/>
              <a:t>lack</a:t>
            </a:r>
            <a:r>
              <a:rPr lang="nb-NO" dirty="0"/>
              <a:t> </a:t>
            </a:r>
            <a:r>
              <a:rPr lang="nb-NO" dirty="0" err="1"/>
              <a:t>of</a:t>
            </a:r>
            <a:r>
              <a:rPr lang="nb-NO" dirty="0"/>
              <a:t> </a:t>
            </a:r>
            <a:r>
              <a:rPr lang="nb-NO" dirty="0" err="1"/>
              <a:t>capacity</a:t>
            </a:r>
            <a:r>
              <a:rPr lang="nb-NO" dirty="0"/>
              <a:t> and </a:t>
            </a:r>
            <a:r>
              <a:rPr lang="nb-NO" dirty="0" err="1"/>
              <a:t>lonq</a:t>
            </a:r>
            <a:r>
              <a:rPr lang="nb-NO" dirty="0"/>
              <a:t> </a:t>
            </a:r>
            <a:r>
              <a:rPr lang="nb-NO" dirty="0" err="1"/>
              <a:t>waiting</a:t>
            </a:r>
            <a:r>
              <a:rPr lang="nb-NO" dirty="0"/>
              <a:t> time for </a:t>
            </a:r>
            <a:r>
              <a:rPr lang="nb-NO" dirty="0" err="1"/>
              <a:t>medical</a:t>
            </a:r>
            <a:r>
              <a:rPr lang="nb-NO" dirty="0"/>
              <a:t> </a:t>
            </a:r>
            <a:r>
              <a:rPr lang="nb-NO" dirty="0" err="1"/>
              <a:t>treatment</a:t>
            </a:r>
            <a:r>
              <a:rPr lang="nb-NO" dirty="0"/>
              <a:t>. </a:t>
            </a:r>
            <a:r>
              <a:rPr lang="nb-NO" dirty="0" err="1"/>
              <a:t>will</a:t>
            </a:r>
            <a:r>
              <a:rPr lang="nb-NO" dirty="0"/>
              <a:t> not make </a:t>
            </a:r>
            <a:r>
              <a:rPr lang="nb-NO" dirty="0" err="1"/>
              <a:t>the</a:t>
            </a:r>
            <a:r>
              <a:rPr lang="nb-NO" dirty="0"/>
              <a:t> </a:t>
            </a:r>
            <a:r>
              <a:rPr lang="nb-NO" dirty="0" err="1"/>
              <a:t>patient</a:t>
            </a:r>
            <a:r>
              <a:rPr lang="nb-NO" dirty="0"/>
              <a:t> </a:t>
            </a:r>
            <a:r>
              <a:rPr lang="nb-NO" dirty="0" err="1"/>
              <a:t>entitled</a:t>
            </a:r>
            <a:r>
              <a:rPr lang="nb-NO" dirty="0"/>
              <a:t> to </a:t>
            </a:r>
            <a:r>
              <a:rPr lang="nb-NO" dirty="0" err="1"/>
              <a:t>necessary</a:t>
            </a:r>
            <a:r>
              <a:rPr lang="nb-NO" dirty="0"/>
              <a:t> </a:t>
            </a:r>
            <a:r>
              <a:rPr lang="nb-NO" dirty="0" err="1"/>
              <a:t>medical</a:t>
            </a:r>
            <a:r>
              <a:rPr lang="nb-NO" dirty="0"/>
              <a:t> </a:t>
            </a:r>
            <a:r>
              <a:rPr lang="nb-NO" dirty="0" err="1"/>
              <a:t>care</a:t>
            </a:r>
            <a:r>
              <a:rPr lang="nb-NO" dirty="0"/>
              <a:t> </a:t>
            </a:r>
            <a:r>
              <a:rPr lang="nb-NO" dirty="0" err="1"/>
              <a:t>abroad</a:t>
            </a:r>
            <a:r>
              <a:rPr lang="nb-NO" dirty="0"/>
              <a:t> under </a:t>
            </a:r>
            <a:r>
              <a:rPr lang="nb-NO" dirty="0" err="1"/>
              <a:t>this</a:t>
            </a:r>
            <a:r>
              <a:rPr lang="nb-NO" dirty="0"/>
              <a:t> </a:t>
            </a:r>
            <a:r>
              <a:rPr lang="nb-NO" dirty="0" err="1"/>
              <a:t>paragraph</a:t>
            </a:r>
            <a:r>
              <a:rPr lang="nb-NO" dirty="0"/>
              <a:t>.</a:t>
            </a:r>
          </a:p>
        </p:txBody>
      </p:sp>
    </p:spTree>
    <p:extLst>
      <p:ext uri="{BB962C8B-B14F-4D97-AF65-F5344CB8AC3E}">
        <p14:creationId xmlns:p14="http://schemas.microsoft.com/office/powerpoint/2010/main" val="285092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630EC4-02BD-840E-7DE6-C6178E6C7032}"/>
              </a:ext>
            </a:extLst>
          </p:cNvPr>
          <p:cNvSpPr>
            <a:spLocks noGrp="1"/>
          </p:cNvSpPr>
          <p:nvPr>
            <p:ph type="title"/>
          </p:nvPr>
        </p:nvSpPr>
        <p:spPr/>
        <p:txBody>
          <a:bodyPr/>
          <a:lstStyle/>
          <a:p>
            <a:r>
              <a:rPr lang="nb-NO" dirty="0"/>
              <a:t>Sykehjem og pandemien.</a:t>
            </a:r>
          </a:p>
        </p:txBody>
      </p:sp>
      <p:pic>
        <p:nvPicPr>
          <p:cNvPr id="4" name="Plassholder for innhold 3">
            <a:extLst>
              <a:ext uri="{FF2B5EF4-FFF2-40B4-BE49-F238E27FC236}">
                <a16:creationId xmlns:a16="http://schemas.microsoft.com/office/drawing/2014/main" id="{EC7F6248-B9AB-83E6-C2E7-DF9F57B2C6F5}"/>
              </a:ext>
            </a:extLst>
          </p:cNvPr>
          <p:cNvPicPr>
            <a:picLocks noGrp="1" noChangeAspect="1"/>
          </p:cNvPicPr>
          <p:nvPr>
            <p:ph idx="1"/>
          </p:nvPr>
        </p:nvPicPr>
        <p:blipFill>
          <a:blip r:embed="rId2"/>
          <a:stretch>
            <a:fillRect/>
          </a:stretch>
        </p:blipFill>
        <p:spPr>
          <a:xfrm>
            <a:off x="198783" y="1381539"/>
            <a:ext cx="11559208" cy="5237922"/>
          </a:xfrm>
          <a:prstGeom prst="rect">
            <a:avLst/>
          </a:prstGeom>
        </p:spPr>
      </p:pic>
    </p:spTree>
    <p:extLst>
      <p:ext uri="{BB962C8B-B14F-4D97-AF65-F5344CB8AC3E}">
        <p14:creationId xmlns:p14="http://schemas.microsoft.com/office/powerpoint/2010/main" val="315408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90CF18-E9BB-DE3F-5577-106952EE6A1F}"/>
              </a:ext>
            </a:extLst>
          </p:cNvPr>
          <p:cNvSpPr>
            <a:spLocks noGrp="1"/>
          </p:cNvSpPr>
          <p:nvPr>
            <p:ph type="title"/>
          </p:nvPr>
        </p:nvSpPr>
        <p:spPr/>
        <p:txBody>
          <a:bodyPr/>
          <a:lstStyle/>
          <a:p>
            <a:r>
              <a:rPr lang="nb-NO" dirty="0" err="1"/>
              <a:t>When</a:t>
            </a:r>
            <a:r>
              <a:rPr lang="nb-NO" dirty="0"/>
              <a:t> </a:t>
            </a:r>
            <a:r>
              <a:rPr lang="nb-NO" dirty="0" err="1">
                <a:hlinkClick r:id="rId2"/>
              </a:rPr>
              <a:t>the</a:t>
            </a:r>
            <a:r>
              <a:rPr lang="nb-NO" dirty="0">
                <a:hlinkClick r:id="rId2"/>
              </a:rPr>
              <a:t> </a:t>
            </a:r>
            <a:r>
              <a:rPr lang="nb-NO" dirty="0" err="1">
                <a:hlinkClick r:id="rId2"/>
              </a:rPr>
              <a:t>market</a:t>
            </a:r>
            <a:r>
              <a:rPr lang="nb-NO" dirty="0">
                <a:hlinkClick r:id="rId2"/>
              </a:rPr>
              <a:t> </a:t>
            </a:r>
            <a:r>
              <a:rPr lang="nb-NO" dirty="0" err="1"/>
              <a:t>becomes</a:t>
            </a:r>
            <a:r>
              <a:rPr lang="nb-NO" dirty="0"/>
              <a:t> </a:t>
            </a:r>
            <a:r>
              <a:rPr lang="nb-NO" dirty="0" err="1"/>
              <a:t>deadly</a:t>
            </a:r>
            <a:endParaRPr lang="nb-NO" dirty="0"/>
          </a:p>
        </p:txBody>
      </p:sp>
      <p:sp>
        <p:nvSpPr>
          <p:cNvPr id="3" name="Plassholder for innhold 2">
            <a:extLst>
              <a:ext uri="{FF2B5EF4-FFF2-40B4-BE49-F238E27FC236}">
                <a16:creationId xmlns:a16="http://schemas.microsoft.com/office/drawing/2014/main" id="{D151B108-74E1-6375-A782-05CB061C3F95}"/>
              </a:ext>
            </a:extLst>
          </p:cNvPr>
          <p:cNvSpPr>
            <a:spLocks noGrp="1"/>
          </p:cNvSpPr>
          <p:nvPr>
            <p:ph idx="1"/>
          </p:nvPr>
        </p:nvSpPr>
        <p:spPr/>
        <p:txBody>
          <a:bodyPr>
            <a:normAutofit fontScale="85000" lnSpcReduction="10000"/>
          </a:bodyPr>
          <a:lstStyle/>
          <a:p>
            <a:r>
              <a:rPr lang="nb-NO" dirty="0"/>
              <a:t>How </a:t>
            </a:r>
            <a:r>
              <a:rPr lang="nb-NO" dirty="0" err="1"/>
              <a:t>pressures</a:t>
            </a:r>
            <a:r>
              <a:rPr lang="nb-NO" dirty="0"/>
              <a:t> </a:t>
            </a:r>
            <a:r>
              <a:rPr lang="nb-NO" dirty="0" err="1"/>
              <a:t>towards</a:t>
            </a:r>
            <a:r>
              <a:rPr lang="nb-NO" dirty="0"/>
              <a:t> </a:t>
            </a:r>
            <a:r>
              <a:rPr lang="nb-NO" dirty="0" err="1"/>
              <a:t>privatisation</a:t>
            </a:r>
            <a:r>
              <a:rPr lang="nb-NO" dirty="0"/>
              <a:t> </a:t>
            </a:r>
            <a:r>
              <a:rPr lang="nb-NO" dirty="0" err="1"/>
              <a:t>of</a:t>
            </a:r>
            <a:r>
              <a:rPr lang="nb-NO" dirty="0"/>
              <a:t> </a:t>
            </a:r>
            <a:r>
              <a:rPr lang="nb-NO" dirty="0" err="1"/>
              <a:t>health</a:t>
            </a:r>
            <a:r>
              <a:rPr lang="nb-NO" dirty="0"/>
              <a:t> and long-term </a:t>
            </a:r>
            <a:r>
              <a:rPr lang="nb-NO" dirty="0" err="1"/>
              <a:t>care</a:t>
            </a:r>
            <a:r>
              <a:rPr lang="nb-NO" dirty="0"/>
              <a:t> </a:t>
            </a:r>
            <a:r>
              <a:rPr lang="nb-NO" dirty="0" err="1"/>
              <a:t>put</a:t>
            </a:r>
            <a:r>
              <a:rPr lang="nb-NO" dirty="0"/>
              <a:t> Europe </a:t>
            </a:r>
            <a:r>
              <a:rPr lang="nb-NO" dirty="0" err="1"/>
              <a:t>on</a:t>
            </a:r>
            <a:r>
              <a:rPr lang="nb-NO" dirty="0"/>
              <a:t> a </a:t>
            </a:r>
            <a:r>
              <a:rPr lang="nb-NO" dirty="0" err="1"/>
              <a:t>poor</a:t>
            </a:r>
            <a:r>
              <a:rPr lang="nb-NO" dirty="0"/>
              <a:t> </a:t>
            </a:r>
            <a:r>
              <a:rPr lang="nb-NO" dirty="0" err="1"/>
              <a:t>footing</a:t>
            </a:r>
            <a:r>
              <a:rPr lang="nb-NO" dirty="0"/>
              <a:t> for a </a:t>
            </a:r>
            <a:r>
              <a:rPr lang="nb-NO" dirty="0" err="1"/>
              <a:t>pandemic</a:t>
            </a:r>
            <a:endParaRPr lang="nb-NO" dirty="0"/>
          </a:p>
          <a:p>
            <a:r>
              <a:rPr lang="nb-NO" dirty="0"/>
              <a:t>EU -</a:t>
            </a:r>
            <a:r>
              <a:rPr lang="nb-NO" sz="1800" dirty="0">
                <a:solidFill>
                  <a:srgbClr val="005991"/>
                </a:solidFill>
                <a:effectLst/>
                <a:latin typeface="Titillium"/>
              </a:rPr>
              <a:t>over 26 million cases and 466,000 </a:t>
            </a:r>
            <a:r>
              <a:rPr lang="nb-NO" sz="1800" dirty="0" err="1">
                <a:solidFill>
                  <a:srgbClr val="005991"/>
                </a:solidFill>
                <a:effectLst/>
                <a:latin typeface="Titillium"/>
              </a:rPr>
              <a:t>deaths</a:t>
            </a:r>
            <a:r>
              <a:rPr lang="nb-NO" sz="1800" dirty="0">
                <a:solidFill>
                  <a:srgbClr val="005991"/>
                </a:solidFill>
                <a:effectLst/>
                <a:latin typeface="Titillium"/>
              </a:rPr>
              <a:t> in </a:t>
            </a:r>
            <a:r>
              <a:rPr lang="nb-NO" sz="1800" dirty="0" err="1">
                <a:solidFill>
                  <a:srgbClr val="005991"/>
                </a:solidFill>
                <a:effectLst/>
                <a:latin typeface="Titillium"/>
              </a:rPr>
              <a:t>the</a:t>
            </a:r>
            <a:r>
              <a:rPr lang="nb-NO" sz="1800" dirty="0">
                <a:solidFill>
                  <a:srgbClr val="005991"/>
                </a:solidFill>
                <a:effectLst/>
                <a:latin typeface="Titillium"/>
              </a:rPr>
              <a:t> European region </a:t>
            </a:r>
            <a:r>
              <a:rPr lang="nb-NO" sz="1800" dirty="0" err="1">
                <a:solidFill>
                  <a:srgbClr val="005991"/>
                </a:solidFill>
                <a:effectLst/>
                <a:latin typeface="Titillium"/>
              </a:rPr>
              <a:t>alone</a:t>
            </a:r>
            <a:r>
              <a:rPr lang="nb-NO" sz="1800" dirty="0">
                <a:solidFill>
                  <a:srgbClr val="005991"/>
                </a:solidFill>
                <a:effectLst/>
                <a:latin typeface="Titillium"/>
              </a:rPr>
              <a:t> (11 januar  2022)</a:t>
            </a:r>
            <a:endParaRPr lang="nb-NO" sz="1800" dirty="0">
              <a:effectLst/>
              <a:latin typeface="Titillium"/>
            </a:endParaRPr>
          </a:p>
          <a:p>
            <a:r>
              <a:rPr lang="nb-NO" sz="1800" dirty="0">
                <a:effectLst/>
                <a:latin typeface="Titillium"/>
              </a:rPr>
              <a:t>Health </a:t>
            </a:r>
            <a:r>
              <a:rPr lang="nb-NO" sz="1800" dirty="0" err="1">
                <a:effectLst/>
                <a:latin typeface="Titillium"/>
              </a:rPr>
              <a:t>budget</a:t>
            </a:r>
            <a:r>
              <a:rPr lang="nb-NO" sz="1800" dirty="0">
                <a:effectLst/>
                <a:latin typeface="Titillium"/>
              </a:rPr>
              <a:t> </a:t>
            </a:r>
            <a:r>
              <a:rPr lang="nb-NO" sz="1800" dirty="0" err="1">
                <a:effectLst/>
                <a:latin typeface="Titillium"/>
              </a:rPr>
              <a:t>cuts</a:t>
            </a:r>
            <a:r>
              <a:rPr lang="nb-NO" sz="1800" dirty="0">
                <a:effectLst/>
                <a:latin typeface="Titillium"/>
              </a:rPr>
              <a:t> have led to understaffing and </a:t>
            </a:r>
            <a:r>
              <a:rPr lang="nb-NO" sz="1800" dirty="0" err="1">
                <a:effectLst/>
                <a:latin typeface="Titillium"/>
              </a:rPr>
              <a:t>reduced</a:t>
            </a:r>
            <a:r>
              <a:rPr lang="nb-NO" sz="1800" dirty="0">
                <a:effectLst/>
                <a:latin typeface="Titillium"/>
              </a:rPr>
              <a:t> total hospital bed </a:t>
            </a:r>
            <a:r>
              <a:rPr lang="nb-NO" sz="1800" dirty="0" err="1">
                <a:effectLst/>
                <a:latin typeface="Titillium"/>
              </a:rPr>
              <a:t>numbers</a:t>
            </a:r>
            <a:r>
              <a:rPr lang="nb-NO" sz="1800" dirty="0">
                <a:effectLst/>
                <a:latin typeface="Titillium"/>
              </a:rPr>
              <a:t>, </a:t>
            </a:r>
            <a:r>
              <a:rPr lang="nb-NO" sz="1800" dirty="0" err="1">
                <a:effectLst/>
                <a:latin typeface="Titillium"/>
              </a:rPr>
              <a:t>while</a:t>
            </a:r>
            <a:r>
              <a:rPr lang="nb-NO" sz="1800" dirty="0">
                <a:effectLst/>
                <a:latin typeface="Titillium"/>
              </a:rPr>
              <a:t> </a:t>
            </a:r>
            <a:r>
              <a:rPr lang="nb-NO" sz="1800" dirty="0" err="1">
                <a:effectLst/>
                <a:latin typeface="Titillium"/>
              </a:rPr>
              <a:t>the</a:t>
            </a:r>
            <a:r>
              <a:rPr lang="nb-NO" sz="1800" dirty="0">
                <a:effectLst/>
                <a:latin typeface="Titillium"/>
              </a:rPr>
              <a:t> rise </a:t>
            </a:r>
            <a:r>
              <a:rPr lang="nb-NO" sz="1800" dirty="0" err="1">
                <a:effectLst/>
                <a:latin typeface="Titillium"/>
              </a:rPr>
              <a:t>of</a:t>
            </a:r>
            <a:r>
              <a:rPr lang="nb-NO" sz="1800" dirty="0">
                <a:effectLst/>
                <a:latin typeface="Titillium"/>
              </a:rPr>
              <a:t> private hospitals </a:t>
            </a:r>
            <a:r>
              <a:rPr lang="nb-NO" sz="1800" dirty="0" err="1">
                <a:effectLst/>
                <a:latin typeface="Titillium"/>
              </a:rPr>
              <a:t>goes</a:t>
            </a:r>
            <a:r>
              <a:rPr lang="nb-NO" sz="1800" dirty="0">
                <a:effectLst/>
                <a:latin typeface="Titillium"/>
              </a:rPr>
              <a:t> hand in hand </a:t>
            </a:r>
            <a:r>
              <a:rPr lang="nb-NO" sz="1800" dirty="0" err="1">
                <a:effectLst/>
                <a:latin typeface="Titillium"/>
              </a:rPr>
              <a:t>with</a:t>
            </a:r>
            <a:r>
              <a:rPr lang="nb-NO" sz="1800" dirty="0">
                <a:effectLst/>
                <a:latin typeface="Titillium"/>
              </a:rPr>
              <a:t> a fall in intensive </a:t>
            </a:r>
            <a:r>
              <a:rPr lang="nb-NO" sz="1800" dirty="0" err="1">
                <a:effectLst/>
                <a:latin typeface="Titillium"/>
              </a:rPr>
              <a:t>care</a:t>
            </a:r>
            <a:r>
              <a:rPr lang="nb-NO" sz="1800" dirty="0">
                <a:effectLst/>
                <a:latin typeface="Titillium"/>
              </a:rPr>
              <a:t> beds, </a:t>
            </a:r>
            <a:r>
              <a:rPr lang="nb-NO" sz="1800" dirty="0" err="1">
                <a:effectLst/>
                <a:latin typeface="Titillium"/>
              </a:rPr>
              <a:t>which</a:t>
            </a:r>
            <a:r>
              <a:rPr lang="nb-NO" sz="1800" dirty="0">
                <a:effectLst/>
                <a:latin typeface="Titillium"/>
              </a:rPr>
              <a:t> </a:t>
            </a:r>
            <a:r>
              <a:rPr lang="nb-NO" sz="1800" dirty="0" err="1">
                <a:effectLst/>
                <a:latin typeface="Titillium"/>
              </a:rPr>
              <a:t>are</a:t>
            </a:r>
            <a:r>
              <a:rPr lang="nb-NO" sz="1800" dirty="0">
                <a:effectLst/>
                <a:latin typeface="Titillium"/>
              </a:rPr>
              <a:t> less profitable for </a:t>
            </a:r>
            <a:r>
              <a:rPr lang="nb-NO" sz="1800" dirty="0" err="1">
                <a:effectLst/>
                <a:latin typeface="Titillium"/>
              </a:rPr>
              <a:t>companies</a:t>
            </a:r>
            <a:r>
              <a:rPr lang="nb-NO" sz="1800" dirty="0">
                <a:effectLst/>
                <a:latin typeface="Titillium"/>
              </a:rPr>
              <a:t>. Profit-</a:t>
            </a:r>
            <a:r>
              <a:rPr lang="nb-NO" sz="1800" dirty="0" err="1">
                <a:effectLst/>
                <a:latin typeface="Titillium"/>
              </a:rPr>
              <a:t>oriented</a:t>
            </a:r>
            <a:r>
              <a:rPr lang="nb-NO" sz="1800" dirty="0">
                <a:effectLst/>
                <a:latin typeface="Titillium"/>
              </a:rPr>
              <a:t> </a:t>
            </a:r>
            <a:r>
              <a:rPr lang="nb-NO" sz="1800" dirty="0" err="1">
                <a:effectLst/>
                <a:latin typeface="Titillium"/>
              </a:rPr>
              <a:t>care</a:t>
            </a:r>
            <a:r>
              <a:rPr lang="nb-NO" sz="1800" dirty="0">
                <a:effectLst/>
                <a:latin typeface="Titillium"/>
              </a:rPr>
              <a:t> </a:t>
            </a:r>
            <a:r>
              <a:rPr lang="nb-NO" sz="1800" dirty="0" err="1">
                <a:effectLst/>
                <a:latin typeface="Titillium"/>
              </a:rPr>
              <a:t>homes</a:t>
            </a:r>
            <a:r>
              <a:rPr lang="nb-NO" sz="1800" dirty="0">
                <a:effectLst/>
                <a:latin typeface="Titillium"/>
              </a:rPr>
              <a:t> have </a:t>
            </a:r>
            <a:r>
              <a:rPr lang="nb-NO" sz="1800" dirty="0" err="1">
                <a:effectLst/>
                <a:latin typeface="Titillium"/>
              </a:rPr>
              <a:t>kept</a:t>
            </a:r>
            <a:r>
              <a:rPr lang="nb-NO" sz="1800" dirty="0">
                <a:effectLst/>
                <a:latin typeface="Titillium"/>
              </a:rPr>
              <a:t> </a:t>
            </a:r>
            <a:r>
              <a:rPr lang="nb-NO" sz="1800" dirty="0" err="1">
                <a:effectLst/>
                <a:latin typeface="Titillium"/>
              </a:rPr>
              <a:t>their</a:t>
            </a:r>
            <a:r>
              <a:rPr lang="nb-NO" sz="1800" dirty="0">
                <a:effectLst/>
                <a:latin typeface="Titillium"/>
              </a:rPr>
              <a:t> </a:t>
            </a:r>
            <a:r>
              <a:rPr lang="nb-NO" sz="1800" dirty="0" err="1">
                <a:effectLst/>
                <a:latin typeface="Titillium"/>
              </a:rPr>
              <a:t>costs</a:t>
            </a:r>
            <a:r>
              <a:rPr lang="nb-NO" sz="1800" dirty="0">
                <a:effectLst/>
                <a:latin typeface="Titillium"/>
              </a:rPr>
              <a:t> </a:t>
            </a:r>
            <a:r>
              <a:rPr lang="nb-NO" sz="1800" dirty="0" err="1">
                <a:effectLst/>
                <a:latin typeface="Titillium"/>
              </a:rPr>
              <a:t>down</a:t>
            </a:r>
            <a:r>
              <a:rPr lang="nb-NO" sz="1800" dirty="0">
                <a:effectLst/>
                <a:latin typeface="Titillium"/>
              </a:rPr>
              <a:t> by </a:t>
            </a:r>
            <a:r>
              <a:rPr lang="nb-NO" sz="1800" dirty="0" err="1">
                <a:effectLst/>
                <a:latin typeface="Titillium"/>
              </a:rPr>
              <a:t>hiring</a:t>
            </a:r>
            <a:r>
              <a:rPr lang="nb-NO" sz="1800" dirty="0">
                <a:effectLst/>
                <a:latin typeface="Titillium"/>
              </a:rPr>
              <a:t> </a:t>
            </a:r>
            <a:r>
              <a:rPr lang="nb-NO" sz="1800" dirty="0" err="1">
                <a:effectLst/>
                <a:latin typeface="Titillium"/>
              </a:rPr>
              <a:t>too</a:t>
            </a:r>
            <a:r>
              <a:rPr lang="nb-NO" sz="1800" dirty="0">
                <a:effectLst/>
                <a:latin typeface="Titillium"/>
              </a:rPr>
              <a:t> </a:t>
            </a:r>
            <a:r>
              <a:rPr lang="nb-NO" sz="1800" dirty="0" err="1">
                <a:effectLst/>
                <a:latin typeface="Titillium"/>
              </a:rPr>
              <a:t>few</a:t>
            </a:r>
            <a:r>
              <a:rPr lang="nb-NO" sz="1800" dirty="0">
                <a:effectLst/>
                <a:latin typeface="Titillium"/>
              </a:rPr>
              <a:t> staff, </a:t>
            </a:r>
            <a:r>
              <a:rPr lang="nb-NO" sz="1800" dirty="0" err="1">
                <a:effectLst/>
                <a:latin typeface="Titillium"/>
              </a:rPr>
              <a:t>who</a:t>
            </a:r>
            <a:r>
              <a:rPr lang="nb-NO" sz="1800" dirty="0">
                <a:effectLst/>
                <a:latin typeface="Titillium"/>
              </a:rPr>
              <a:t> </a:t>
            </a:r>
            <a:r>
              <a:rPr lang="nb-NO" sz="1800" dirty="0" err="1">
                <a:effectLst/>
                <a:latin typeface="Titillium"/>
              </a:rPr>
              <a:t>are</a:t>
            </a:r>
            <a:r>
              <a:rPr lang="nb-NO" sz="1800" dirty="0">
                <a:effectLst/>
                <a:latin typeface="Titillium"/>
              </a:rPr>
              <a:t> </a:t>
            </a:r>
            <a:r>
              <a:rPr lang="nb-NO" sz="1800" dirty="0" err="1">
                <a:effectLst/>
                <a:latin typeface="Titillium"/>
              </a:rPr>
              <a:t>often</a:t>
            </a:r>
            <a:r>
              <a:rPr lang="nb-NO" sz="1800" dirty="0">
                <a:effectLst/>
                <a:latin typeface="Titillium"/>
              </a:rPr>
              <a:t> </a:t>
            </a:r>
            <a:r>
              <a:rPr lang="nb-NO" sz="1800" dirty="0" err="1">
                <a:effectLst/>
                <a:latin typeface="Titillium"/>
              </a:rPr>
              <a:t>poorly</a:t>
            </a:r>
            <a:r>
              <a:rPr lang="nb-NO" sz="1800" dirty="0">
                <a:effectLst/>
                <a:latin typeface="Titillium"/>
              </a:rPr>
              <a:t> </a:t>
            </a:r>
            <a:r>
              <a:rPr lang="nb-NO" sz="1800" dirty="0" err="1">
                <a:effectLst/>
                <a:latin typeface="Titillium"/>
              </a:rPr>
              <a:t>paid</a:t>
            </a:r>
            <a:r>
              <a:rPr lang="nb-NO" sz="1800" dirty="0">
                <a:effectLst/>
                <a:latin typeface="Titillium"/>
              </a:rPr>
              <a:t>, </a:t>
            </a:r>
            <a:r>
              <a:rPr lang="nb-NO" sz="1800" dirty="0" err="1">
                <a:effectLst/>
                <a:latin typeface="Titillium"/>
              </a:rPr>
              <a:t>inadequately</a:t>
            </a:r>
            <a:r>
              <a:rPr lang="nb-NO" sz="1800" dirty="0">
                <a:effectLst/>
                <a:latin typeface="Titillium"/>
              </a:rPr>
              <a:t> </a:t>
            </a:r>
            <a:r>
              <a:rPr lang="nb-NO" sz="1800" dirty="0" err="1">
                <a:effectLst/>
                <a:latin typeface="Titillium"/>
              </a:rPr>
              <a:t>trained</a:t>
            </a:r>
            <a:r>
              <a:rPr lang="nb-NO" sz="1800" dirty="0">
                <a:effectLst/>
                <a:latin typeface="Titillium"/>
              </a:rPr>
              <a:t>, </a:t>
            </a:r>
            <a:r>
              <a:rPr lang="nb-NO" sz="1800" dirty="0" err="1">
                <a:effectLst/>
                <a:latin typeface="Titillium"/>
              </a:rPr>
              <a:t>little</a:t>
            </a:r>
            <a:r>
              <a:rPr lang="nb-NO" sz="1800" dirty="0">
                <a:effectLst/>
                <a:latin typeface="Titillium"/>
              </a:rPr>
              <a:t> or </a:t>
            </a:r>
            <a:r>
              <a:rPr lang="nb-NO" sz="1800" dirty="0" err="1">
                <a:effectLst/>
                <a:latin typeface="Titillium"/>
              </a:rPr>
              <a:t>no</a:t>
            </a:r>
            <a:r>
              <a:rPr lang="nb-NO" sz="1800" dirty="0">
                <a:effectLst/>
                <a:latin typeface="Titillium"/>
              </a:rPr>
              <a:t> </a:t>
            </a:r>
            <a:r>
              <a:rPr lang="nb-NO" sz="1800" dirty="0" err="1">
                <a:effectLst/>
                <a:latin typeface="Titillium"/>
              </a:rPr>
              <a:t>sick-pay</a:t>
            </a:r>
            <a:r>
              <a:rPr lang="nb-NO" sz="1800" dirty="0">
                <a:effectLst/>
                <a:latin typeface="Titillium"/>
              </a:rPr>
              <a:t>, and </a:t>
            </a:r>
            <a:r>
              <a:rPr lang="nb-NO" sz="1800" dirty="0" err="1">
                <a:effectLst/>
                <a:latin typeface="Titillium"/>
              </a:rPr>
              <a:t>with</a:t>
            </a:r>
            <a:r>
              <a:rPr lang="nb-NO" sz="1800" dirty="0">
                <a:effectLst/>
                <a:latin typeface="Titillium"/>
              </a:rPr>
              <a:t> </a:t>
            </a:r>
            <a:r>
              <a:rPr lang="nb-NO" sz="1800" dirty="0" err="1">
                <a:effectLst/>
                <a:latin typeface="Titillium"/>
              </a:rPr>
              <a:t>no</a:t>
            </a:r>
            <a:r>
              <a:rPr lang="nb-NO" sz="1800" dirty="0">
                <a:effectLst/>
                <a:latin typeface="Titillium"/>
              </a:rPr>
              <a:t> </a:t>
            </a:r>
            <a:r>
              <a:rPr lang="nb-NO" sz="1800" dirty="0" err="1">
                <a:effectLst/>
                <a:latin typeface="Titillium"/>
              </a:rPr>
              <a:t>option</a:t>
            </a:r>
            <a:r>
              <a:rPr lang="nb-NO" sz="1800" dirty="0">
                <a:effectLst/>
                <a:latin typeface="Titillium"/>
              </a:rPr>
              <a:t> </a:t>
            </a:r>
            <a:r>
              <a:rPr lang="nb-NO" sz="1800" dirty="0" err="1">
                <a:effectLst/>
                <a:latin typeface="Titillium"/>
              </a:rPr>
              <a:t>but</a:t>
            </a:r>
            <a:r>
              <a:rPr lang="nb-NO" sz="1800" dirty="0">
                <a:effectLst/>
                <a:latin typeface="Titillium"/>
              </a:rPr>
              <a:t> </a:t>
            </a:r>
            <a:r>
              <a:rPr lang="nb-NO" sz="1800" dirty="0" err="1">
                <a:effectLst/>
                <a:latin typeface="Titillium"/>
              </a:rPr>
              <a:t>casual</a:t>
            </a:r>
            <a:r>
              <a:rPr lang="nb-NO" sz="1800" dirty="0">
                <a:effectLst/>
                <a:latin typeface="Titillium"/>
              </a:rPr>
              <a:t> </a:t>
            </a:r>
            <a:r>
              <a:rPr lang="nb-NO" sz="1800" dirty="0" err="1">
                <a:effectLst/>
                <a:latin typeface="Titillium"/>
              </a:rPr>
              <a:t>work</a:t>
            </a:r>
            <a:r>
              <a:rPr lang="nb-NO" sz="1800" dirty="0">
                <a:effectLst/>
                <a:latin typeface="Titillium"/>
              </a:rPr>
              <a:t> at multiple </a:t>
            </a:r>
            <a:r>
              <a:rPr lang="nb-NO" sz="1800" dirty="0" err="1">
                <a:effectLst/>
                <a:latin typeface="Titillium"/>
              </a:rPr>
              <a:t>facilities</a:t>
            </a:r>
            <a:r>
              <a:rPr lang="nb-NO" sz="1800" dirty="0">
                <a:effectLst/>
                <a:latin typeface="Titillium"/>
              </a:rPr>
              <a:t>, </a:t>
            </a:r>
            <a:r>
              <a:rPr lang="nb-NO" sz="1800" dirty="0" err="1">
                <a:effectLst/>
                <a:latin typeface="Titillium"/>
              </a:rPr>
              <a:t>contributing</a:t>
            </a:r>
            <a:r>
              <a:rPr lang="nb-NO" sz="1800" dirty="0">
                <a:effectLst/>
                <a:latin typeface="Titillium"/>
              </a:rPr>
              <a:t> to </a:t>
            </a:r>
            <a:r>
              <a:rPr lang="nb-NO" sz="1800" dirty="0" err="1">
                <a:effectLst/>
                <a:latin typeface="Titillium"/>
              </a:rPr>
              <a:t>the</a:t>
            </a:r>
            <a:r>
              <a:rPr lang="nb-NO" sz="1800" dirty="0">
                <a:effectLst/>
                <a:latin typeface="Titillium"/>
              </a:rPr>
              <a:t> virus’ </a:t>
            </a:r>
            <a:r>
              <a:rPr lang="nb-NO" sz="1800" dirty="0" err="1">
                <a:effectLst/>
                <a:latin typeface="Titillium"/>
              </a:rPr>
              <a:t>spread</a:t>
            </a:r>
            <a:r>
              <a:rPr lang="nb-NO" sz="1800" dirty="0">
                <a:effectLst/>
                <a:latin typeface="Titillium"/>
              </a:rPr>
              <a:t>. </a:t>
            </a:r>
            <a:endParaRPr lang="nb-NO" dirty="0">
              <a:effectLst/>
            </a:endParaRPr>
          </a:p>
          <a:p>
            <a:r>
              <a:rPr lang="nb-NO" sz="1800" dirty="0">
                <a:effectLst/>
                <a:latin typeface="Titillium"/>
              </a:rPr>
              <a:t>Healthcare </a:t>
            </a:r>
            <a:r>
              <a:rPr lang="nb-NO" sz="1800" dirty="0" err="1">
                <a:effectLst/>
                <a:latin typeface="Titillium"/>
              </a:rPr>
              <a:t>may</a:t>
            </a:r>
            <a:r>
              <a:rPr lang="nb-NO" sz="1800" dirty="0">
                <a:effectLst/>
                <a:latin typeface="Titillium"/>
              </a:rPr>
              <a:t> be a </a:t>
            </a:r>
            <a:r>
              <a:rPr lang="nb-NO" sz="1800" dirty="0" err="1">
                <a:effectLst/>
                <a:latin typeface="Titillium"/>
              </a:rPr>
              <a:t>national</a:t>
            </a:r>
            <a:r>
              <a:rPr lang="nb-NO" sz="1800" dirty="0">
                <a:effectLst/>
                <a:latin typeface="Titillium"/>
              </a:rPr>
              <a:t> </a:t>
            </a:r>
            <a:r>
              <a:rPr lang="nb-NO" sz="1800" dirty="0" err="1">
                <a:effectLst/>
                <a:latin typeface="Titillium"/>
              </a:rPr>
              <a:t>competence</a:t>
            </a:r>
            <a:r>
              <a:rPr lang="nb-NO" sz="1800" dirty="0">
                <a:effectLst/>
                <a:latin typeface="Titillium"/>
              </a:rPr>
              <a:t>, </a:t>
            </a:r>
            <a:r>
              <a:rPr lang="nb-NO" sz="1800" dirty="0" err="1">
                <a:effectLst/>
                <a:latin typeface="Titillium"/>
              </a:rPr>
              <a:t>but</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a:solidFill>
                  <a:srgbClr val="005991"/>
                </a:solidFill>
                <a:effectLst/>
                <a:latin typeface="Titillium"/>
              </a:rPr>
              <a:t>EU has </a:t>
            </a:r>
            <a:r>
              <a:rPr lang="nb-NO" sz="1800" dirty="0" err="1">
                <a:solidFill>
                  <a:srgbClr val="005991"/>
                </a:solidFill>
                <a:effectLst/>
                <a:latin typeface="Titillium"/>
              </a:rPr>
              <a:t>determined</a:t>
            </a:r>
            <a:r>
              <a:rPr lang="nb-NO" sz="1800" dirty="0">
                <a:solidFill>
                  <a:srgbClr val="005991"/>
                </a:solidFill>
                <a:effectLst/>
                <a:latin typeface="Titillium"/>
              </a:rPr>
              <a:t> it as </a:t>
            </a:r>
            <a:r>
              <a:rPr lang="nb-NO" sz="1800" dirty="0">
                <a:effectLst/>
                <a:latin typeface="Titillium"/>
              </a:rPr>
              <a:t>an </a:t>
            </a:r>
            <a:r>
              <a:rPr lang="nb-NO" sz="1800" dirty="0" err="1">
                <a:effectLst/>
                <a:latin typeface="Titillium"/>
              </a:rPr>
              <a:t>economic</a:t>
            </a:r>
            <a:r>
              <a:rPr lang="nb-NO" sz="1800" dirty="0">
                <a:effectLst/>
                <a:latin typeface="Titillium"/>
              </a:rPr>
              <a:t> </a:t>
            </a:r>
            <a:r>
              <a:rPr lang="nb-NO" sz="1800" dirty="0" err="1">
                <a:effectLst/>
                <a:latin typeface="Titillium"/>
              </a:rPr>
              <a:t>activity</a:t>
            </a:r>
            <a:r>
              <a:rPr lang="nb-NO" sz="1800" dirty="0">
                <a:effectLst/>
                <a:latin typeface="Titillium"/>
              </a:rPr>
              <a:t>, and </a:t>
            </a:r>
            <a:r>
              <a:rPr lang="nb-NO" sz="1800" dirty="0" err="1">
                <a:effectLst/>
                <a:latin typeface="Titillium"/>
              </a:rPr>
              <a:t>therefore</a:t>
            </a:r>
            <a:r>
              <a:rPr lang="nb-NO" sz="1800" dirty="0">
                <a:effectLst/>
                <a:latin typeface="Titillium"/>
              </a:rPr>
              <a:t> </a:t>
            </a:r>
            <a:r>
              <a:rPr lang="nb-NO" sz="1800" dirty="0" err="1">
                <a:effectLst/>
                <a:latin typeface="Titillium"/>
              </a:rPr>
              <a:t>subject</a:t>
            </a:r>
            <a:r>
              <a:rPr lang="nb-NO" sz="1800" dirty="0">
                <a:effectLst/>
                <a:latin typeface="Titillium"/>
              </a:rPr>
              <a:t> to EU </a:t>
            </a:r>
            <a:r>
              <a:rPr lang="nb-NO" sz="1800" dirty="0" err="1">
                <a:effectLst/>
                <a:latin typeface="Titillium"/>
              </a:rPr>
              <a:t>internal</a:t>
            </a:r>
            <a:r>
              <a:rPr lang="nb-NO" sz="1800" dirty="0">
                <a:effectLst/>
                <a:latin typeface="Titillium"/>
              </a:rPr>
              <a:t> </a:t>
            </a:r>
            <a:r>
              <a:rPr lang="nb-NO" sz="1800" dirty="0" err="1">
                <a:effectLst/>
                <a:latin typeface="Titillium"/>
              </a:rPr>
              <a:t>market</a:t>
            </a:r>
            <a:r>
              <a:rPr lang="nb-NO" sz="1800" dirty="0">
                <a:effectLst/>
                <a:latin typeface="Titillium"/>
              </a:rPr>
              <a:t> </a:t>
            </a:r>
            <a:r>
              <a:rPr lang="nb-NO" sz="1800" dirty="0" err="1">
                <a:effectLst/>
                <a:latin typeface="Titillium"/>
              </a:rPr>
              <a:t>rules</a:t>
            </a:r>
            <a:r>
              <a:rPr lang="nb-NO" sz="1800" dirty="0">
                <a:effectLst/>
                <a:latin typeface="Titillium"/>
              </a:rPr>
              <a:t> </a:t>
            </a:r>
            <a:endParaRPr lang="nb-NO" dirty="0"/>
          </a:p>
          <a:p>
            <a:r>
              <a:rPr lang="nb-NO" sz="1800" dirty="0">
                <a:effectLst/>
                <a:latin typeface="Titillium"/>
              </a:rPr>
              <a:t>“</a:t>
            </a:r>
            <a:r>
              <a:rPr lang="nb-NO" sz="1800" dirty="0" err="1">
                <a:effectLst/>
                <a:latin typeface="Titillium"/>
              </a:rPr>
              <a:t>significant</a:t>
            </a:r>
            <a:r>
              <a:rPr lang="nb-NO" sz="1800" dirty="0">
                <a:effectLst/>
                <a:latin typeface="Titillium"/>
              </a:rPr>
              <a:t> </a:t>
            </a:r>
            <a:r>
              <a:rPr lang="nb-NO" sz="1800" dirty="0" err="1">
                <a:effectLst/>
                <a:latin typeface="Titillium"/>
              </a:rPr>
              <a:t>decrease</a:t>
            </a:r>
            <a:r>
              <a:rPr lang="nb-NO" sz="1800" dirty="0">
                <a:effectLst/>
                <a:latin typeface="Titillium"/>
              </a:rPr>
              <a:t> in hospital beds is </a:t>
            </a:r>
            <a:r>
              <a:rPr lang="nb-NO" sz="1800" dirty="0" err="1">
                <a:effectLst/>
                <a:latin typeface="Titillium"/>
              </a:rPr>
              <a:t>observed</a:t>
            </a:r>
            <a:r>
              <a:rPr lang="nb-NO" sz="1800" dirty="0">
                <a:effectLst/>
                <a:latin typeface="Titillium"/>
              </a:rPr>
              <a:t> in </a:t>
            </a:r>
            <a:r>
              <a:rPr lang="nb-NO" sz="1800" dirty="0" err="1">
                <a:effectLst/>
                <a:latin typeface="Titillium"/>
              </a:rPr>
              <a:t>several</a:t>
            </a:r>
            <a:r>
              <a:rPr lang="nb-NO" sz="1800" dirty="0">
                <a:effectLst/>
                <a:latin typeface="Titillium"/>
              </a:rPr>
              <a:t> EU </a:t>
            </a:r>
            <a:r>
              <a:rPr lang="nb-NO" sz="1800" dirty="0" err="1">
                <a:effectLst/>
                <a:latin typeface="Titillium"/>
              </a:rPr>
              <a:t>member</a:t>
            </a:r>
            <a:r>
              <a:rPr lang="nb-NO" sz="1800" dirty="0">
                <a:effectLst/>
                <a:latin typeface="Titillium"/>
              </a:rPr>
              <a:t> </a:t>
            </a:r>
            <a:r>
              <a:rPr lang="nb-NO" sz="1800" dirty="0" err="1">
                <a:effectLst/>
                <a:latin typeface="Titillium"/>
              </a:rPr>
              <a:t>states</a:t>
            </a:r>
            <a:r>
              <a:rPr lang="nb-NO" sz="1800" dirty="0">
                <a:effectLst/>
                <a:latin typeface="Titillium"/>
              </a:rPr>
              <a:t>... </a:t>
            </a:r>
            <a:r>
              <a:rPr lang="nb-NO" sz="1800" dirty="0" err="1">
                <a:effectLst/>
                <a:latin typeface="Titillium"/>
              </a:rPr>
              <a:t>the</a:t>
            </a:r>
            <a:r>
              <a:rPr lang="nb-NO" sz="1800" dirty="0">
                <a:effectLst/>
                <a:latin typeface="Titillium"/>
              </a:rPr>
              <a:t> hospital private </a:t>
            </a:r>
            <a:r>
              <a:rPr lang="nb-NO" sz="1800" dirty="0" err="1">
                <a:effectLst/>
                <a:latin typeface="Titillium"/>
              </a:rPr>
              <a:t>sector</a:t>
            </a:r>
            <a:r>
              <a:rPr lang="nb-NO" sz="1800" dirty="0">
                <a:effectLst/>
                <a:latin typeface="Titillium"/>
              </a:rPr>
              <a:t> has </a:t>
            </a:r>
            <a:r>
              <a:rPr lang="nb-NO" sz="1800" dirty="0" err="1">
                <a:effectLst/>
                <a:latin typeface="Titillium"/>
              </a:rPr>
              <a:t>increased</a:t>
            </a:r>
            <a:r>
              <a:rPr lang="nb-NO" sz="1800" dirty="0">
                <a:effectLst/>
                <a:latin typeface="Titillium"/>
              </a:rPr>
              <a:t> from 17,56% to 20,45% </a:t>
            </a:r>
            <a:r>
              <a:rPr lang="nb-NO" sz="1800" dirty="0" err="1">
                <a:effectLst/>
                <a:latin typeface="Titillium"/>
              </a:rPr>
              <a:t>of</a:t>
            </a:r>
            <a:r>
              <a:rPr lang="nb-NO" sz="1800" dirty="0">
                <a:effectLst/>
                <a:latin typeface="Titillium"/>
              </a:rPr>
              <a:t> total EU beds (from 2007 to 2015)”.</a:t>
            </a:r>
            <a:br>
              <a:rPr lang="nb-NO" sz="1800" dirty="0">
                <a:effectLst/>
                <a:latin typeface="Titillium"/>
              </a:rPr>
            </a:br>
            <a:r>
              <a:rPr lang="nb-NO" sz="1800" dirty="0">
                <a:effectLst/>
                <a:latin typeface="Titillium"/>
              </a:rPr>
              <a:t>private hospitals </a:t>
            </a:r>
            <a:r>
              <a:rPr lang="nb-NO" sz="1800" dirty="0" err="1">
                <a:effectLst/>
                <a:latin typeface="Titillium"/>
              </a:rPr>
              <a:t>prioritise</a:t>
            </a:r>
            <a:r>
              <a:rPr lang="nb-NO" sz="1800" dirty="0">
                <a:effectLst/>
                <a:latin typeface="Titillium"/>
              </a:rPr>
              <a:t> </a:t>
            </a:r>
            <a:r>
              <a:rPr lang="nb-NO" sz="1800" dirty="0" err="1">
                <a:effectLst/>
                <a:latin typeface="Titillium"/>
              </a:rPr>
              <a:t>the</a:t>
            </a:r>
            <a:r>
              <a:rPr lang="nb-NO" sz="1800" dirty="0">
                <a:effectLst/>
                <a:latin typeface="Titillium"/>
              </a:rPr>
              <a:t> most profitable </a:t>
            </a:r>
            <a:r>
              <a:rPr lang="nb-NO" sz="1800" dirty="0" err="1">
                <a:effectLst/>
                <a:latin typeface="Titillium"/>
              </a:rPr>
              <a:t>patients</a:t>
            </a:r>
            <a:r>
              <a:rPr lang="nb-NO" sz="1800" dirty="0">
                <a:effectLst/>
                <a:latin typeface="Titillium"/>
              </a:rPr>
              <a:t>, for </a:t>
            </a:r>
            <a:r>
              <a:rPr lang="nb-NO" sz="1800" dirty="0" err="1">
                <a:effectLst/>
                <a:latin typeface="Titillium"/>
              </a:rPr>
              <a:t>example</a:t>
            </a:r>
            <a:r>
              <a:rPr lang="nb-NO" sz="1800" dirty="0">
                <a:effectLst/>
                <a:latin typeface="Titillium"/>
              </a:rPr>
              <a:t> </a:t>
            </a:r>
            <a:r>
              <a:rPr lang="nb-NO" sz="1800" dirty="0" err="1">
                <a:effectLst/>
                <a:latin typeface="Titillium"/>
              </a:rPr>
              <a:t>concentrating</a:t>
            </a:r>
            <a:r>
              <a:rPr lang="nb-NO" sz="1800" dirty="0">
                <a:effectLst/>
                <a:latin typeface="Titillium"/>
              </a:rPr>
              <a:t> </a:t>
            </a:r>
            <a:r>
              <a:rPr lang="nb-NO" sz="1800" dirty="0" err="1">
                <a:effectLst/>
                <a:latin typeface="Titillium"/>
              </a:rPr>
              <a:t>on</a:t>
            </a:r>
            <a:r>
              <a:rPr lang="nb-NO" sz="1800" dirty="0">
                <a:effectLst/>
                <a:latin typeface="Titillium"/>
              </a:rPr>
              <a:t> </a:t>
            </a:r>
            <a:r>
              <a:rPr lang="nb-NO" sz="1800" dirty="0" err="1">
                <a:effectLst/>
                <a:latin typeface="Titillium"/>
              </a:rPr>
              <a:t>chronic</a:t>
            </a:r>
            <a:r>
              <a:rPr lang="nb-NO" sz="1800" dirty="0">
                <a:effectLst/>
                <a:latin typeface="Titillium"/>
              </a:rPr>
              <a:t> </a:t>
            </a:r>
            <a:r>
              <a:rPr lang="nb-NO" sz="1800" dirty="0" err="1">
                <a:effectLst/>
                <a:latin typeface="Titillium"/>
              </a:rPr>
              <a:t>illnesses</a:t>
            </a:r>
            <a:r>
              <a:rPr lang="nb-NO" sz="1800" dirty="0">
                <a:effectLst/>
                <a:latin typeface="Titillium"/>
              </a:rPr>
              <a:t> and </a:t>
            </a:r>
            <a:r>
              <a:rPr lang="nb-NO" sz="1800" dirty="0" err="1">
                <a:effectLst/>
                <a:latin typeface="Titillium"/>
              </a:rPr>
              <a:t>day</a:t>
            </a:r>
            <a:r>
              <a:rPr lang="nb-NO" sz="1800" dirty="0">
                <a:effectLst/>
                <a:latin typeface="Titillium"/>
              </a:rPr>
              <a:t> </a:t>
            </a:r>
            <a:r>
              <a:rPr lang="nb-NO" sz="1800" dirty="0" err="1">
                <a:effectLst/>
                <a:latin typeface="Titillium"/>
              </a:rPr>
              <a:t>surgeries</a:t>
            </a:r>
            <a:r>
              <a:rPr lang="nb-NO" sz="1800" dirty="0">
                <a:effectLst/>
                <a:latin typeface="Titillium"/>
              </a:rPr>
              <a:t>, </a:t>
            </a:r>
            <a:r>
              <a:rPr lang="nb-NO" sz="1800" dirty="0" err="1">
                <a:effectLst/>
                <a:latin typeface="Titillium"/>
              </a:rPr>
              <a:t>rather</a:t>
            </a:r>
            <a:r>
              <a:rPr lang="nb-NO" sz="1800" dirty="0">
                <a:effectLst/>
                <a:latin typeface="Titillium"/>
              </a:rPr>
              <a:t> </a:t>
            </a:r>
            <a:r>
              <a:rPr lang="nb-NO" sz="1800" dirty="0" err="1">
                <a:effectLst/>
                <a:latin typeface="Titillium"/>
              </a:rPr>
              <a:t>than</a:t>
            </a:r>
            <a:r>
              <a:rPr lang="nb-NO" sz="1800" dirty="0">
                <a:effectLst/>
                <a:latin typeface="Titillium"/>
              </a:rPr>
              <a:t> </a:t>
            </a:r>
            <a:r>
              <a:rPr lang="nb-NO" sz="1800" dirty="0" err="1">
                <a:solidFill>
                  <a:srgbClr val="005991"/>
                </a:solidFill>
                <a:effectLst/>
                <a:latin typeface="Titillium"/>
              </a:rPr>
              <a:t>emergency</a:t>
            </a:r>
            <a:r>
              <a:rPr lang="nb-NO" sz="1800" dirty="0">
                <a:solidFill>
                  <a:srgbClr val="005991"/>
                </a:solidFill>
                <a:effectLst/>
                <a:latin typeface="Titillium"/>
              </a:rPr>
              <a:t> </a:t>
            </a:r>
            <a:r>
              <a:rPr lang="nb-NO" sz="1800" dirty="0" err="1">
                <a:solidFill>
                  <a:srgbClr val="005991"/>
                </a:solidFill>
                <a:effectLst/>
                <a:latin typeface="Titillium"/>
              </a:rPr>
              <a:t>care</a:t>
            </a:r>
            <a:r>
              <a:rPr lang="nb-NO" sz="1800" dirty="0">
                <a:solidFill>
                  <a:srgbClr val="005991"/>
                </a:solidFill>
                <a:effectLst/>
                <a:latin typeface="Titillium"/>
              </a:rPr>
              <a:t> or intensive </a:t>
            </a:r>
            <a:r>
              <a:rPr lang="nb-NO" sz="1800" dirty="0" err="1">
                <a:solidFill>
                  <a:srgbClr val="005991"/>
                </a:solidFill>
                <a:effectLst/>
                <a:latin typeface="Titillium"/>
              </a:rPr>
              <a:t>care</a:t>
            </a:r>
            <a:r>
              <a:rPr lang="nb-NO" sz="1800" dirty="0">
                <a:solidFill>
                  <a:srgbClr val="005991"/>
                </a:solidFill>
                <a:effectLst/>
                <a:latin typeface="Titillium"/>
              </a:rPr>
              <a:t> units </a:t>
            </a:r>
            <a:r>
              <a:rPr lang="nb-NO" sz="1800" dirty="0">
                <a:effectLst/>
                <a:latin typeface="Titillium"/>
              </a:rPr>
              <a:t>(</a:t>
            </a:r>
            <a:r>
              <a:rPr lang="nb-NO" sz="1800" dirty="0" err="1">
                <a:effectLst/>
                <a:latin typeface="Titillium"/>
              </a:rPr>
              <a:t>ICUs</a:t>
            </a:r>
            <a:r>
              <a:rPr lang="nb-NO" sz="1800" dirty="0">
                <a:effectLst/>
                <a:latin typeface="Titillium"/>
              </a:rPr>
              <a:t>). So </a:t>
            </a:r>
            <a:r>
              <a:rPr lang="nb-NO" sz="1800" dirty="0" err="1">
                <a:effectLst/>
                <a:latin typeface="Titillium"/>
              </a:rPr>
              <a:t>when</a:t>
            </a:r>
            <a:r>
              <a:rPr lang="nb-NO" sz="1800" dirty="0">
                <a:effectLst/>
                <a:latin typeface="Titillium"/>
              </a:rPr>
              <a:t> </a:t>
            </a:r>
            <a:r>
              <a:rPr lang="nb-NO" sz="1800" dirty="0" err="1">
                <a:effectLst/>
                <a:latin typeface="Titillium"/>
              </a:rPr>
              <a:t>the</a:t>
            </a:r>
            <a:r>
              <a:rPr lang="nb-NO" sz="1800" dirty="0">
                <a:effectLst/>
                <a:latin typeface="Titillium"/>
              </a:rPr>
              <a:t> </a:t>
            </a:r>
            <a:r>
              <a:rPr lang="nb-NO" sz="1800" dirty="0" err="1">
                <a:effectLst/>
                <a:latin typeface="Titillium"/>
              </a:rPr>
              <a:t>pandemic</a:t>
            </a:r>
            <a:r>
              <a:rPr lang="nb-NO" sz="1800" dirty="0">
                <a:effectLst/>
                <a:latin typeface="Titillium"/>
              </a:rPr>
              <a:t> hit, </a:t>
            </a:r>
            <a:r>
              <a:rPr lang="nb-NO" sz="1800" dirty="0" err="1">
                <a:effectLst/>
                <a:latin typeface="Titillium"/>
              </a:rPr>
              <a:t>the</a:t>
            </a:r>
            <a:r>
              <a:rPr lang="nb-NO" sz="1800" dirty="0">
                <a:effectLst/>
                <a:latin typeface="Titillium"/>
              </a:rPr>
              <a:t> </a:t>
            </a:r>
            <a:r>
              <a:rPr lang="nb-NO" sz="1800" dirty="0" err="1">
                <a:effectLst/>
                <a:latin typeface="Titillium"/>
              </a:rPr>
              <a:t>increased</a:t>
            </a:r>
            <a:r>
              <a:rPr lang="nb-NO" sz="1800" dirty="0">
                <a:effectLst/>
                <a:latin typeface="Titillium"/>
              </a:rPr>
              <a:t> </a:t>
            </a:r>
            <a:r>
              <a:rPr lang="nb-NO" sz="1800" dirty="0" err="1">
                <a:effectLst/>
                <a:latin typeface="Titillium"/>
              </a:rPr>
              <a:t>proportion</a:t>
            </a:r>
            <a:r>
              <a:rPr lang="nb-NO" sz="1800" dirty="0">
                <a:effectLst/>
                <a:latin typeface="Titillium"/>
              </a:rPr>
              <a:t> </a:t>
            </a:r>
            <a:r>
              <a:rPr lang="nb-NO" sz="1800" dirty="0" err="1">
                <a:effectLst/>
                <a:latin typeface="Titillium"/>
              </a:rPr>
              <a:t>of</a:t>
            </a:r>
            <a:r>
              <a:rPr lang="nb-NO" sz="1800" dirty="0">
                <a:effectLst/>
                <a:latin typeface="Titillium"/>
              </a:rPr>
              <a:t> private hospital beds </a:t>
            </a:r>
            <a:r>
              <a:rPr lang="nb-NO" sz="1800" dirty="0" err="1">
                <a:effectLst/>
                <a:latin typeface="Titillium"/>
              </a:rPr>
              <a:t>could</a:t>
            </a:r>
            <a:r>
              <a:rPr lang="nb-NO" sz="1800" dirty="0">
                <a:effectLst/>
                <a:latin typeface="Titillium"/>
              </a:rPr>
              <a:t> do </a:t>
            </a:r>
            <a:r>
              <a:rPr lang="nb-NO" sz="1800" dirty="0" err="1">
                <a:effectLst/>
                <a:latin typeface="Titillium"/>
              </a:rPr>
              <a:t>nothing</a:t>
            </a:r>
            <a:r>
              <a:rPr lang="nb-NO" sz="1800" dirty="0">
                <a:effectLst/>
                <a:latin typeface="Titillium"/>
              </a:rPr>
              <a:t> to offset </a:t>
            </a:r>
            <a:r>
              <a:rPr lang="nb-NO" sz="1800" dirty="0" err="1">
                <a:effectLst/>
                <a:latin typeface="Titillium"/>
              </a:rPr>
              <a:t>the</a:t>
            </a:r>
            <a:r>
              <a:rPr lang="nb-NO" sz="1800" dirty="0">
                <a:effectLst/>
                <a:latin typeface="Titillium"/>
              </a:rPr>
              <a:t> overall </a:t>
            </a:r>
            <a:r>
              <a:rPr lang="nb-NO" sz="1800" dirty="0" err="1">
                <a:effectLst/>
                <a:latin typeface="Titillium"/>
              </a:rPr>
              <a:t>decrease</a:t>
            </a:r>
            <a:r>
              <a:rPr lang="nb-NO" sz="1800" dirty="0">
                <a:effectLst/>
                <a:latin typeface="Titillium"/>
              </a:rPr>
              <a:t> in hospital beds – and </a:t>
            </a:r>
            <a:r>
              <a:rPr lang="nb-NO" sz="1800" dirty="0" err="1">
                <a:effectLst/>
                <a:latin typeface="Titillium"/>
              </a:rPr>
              <a:t>particularly</a:t>
            </a:r>
            <a:r>
              <a:rPr lang="nb-NO" sz="1800" dirty="0">
                <a:effectLst/>
                <a:latin typeface="Titillium"/>
              </a:rPr>
              <a:t> </a:t>
            </a:r>
            <a:r>
              <a:rPr lang="nb-NO" sz="1800" dirty="0" err="1">
                <a:effectLst/>
                <a:latin typeface="Titillium"/>
              </a:rPr>
              <a:t>ICUs</a:t>
            </a:r>
            <a:r>
              <a:rPr lang="nb-NO" sz="1800" dirty="0">
                <a:effectLst/>
                <a:latin typeface="Titillium"/>
              </a:rPr>
              <a:t> – in </a:t>
            </a:r>
            <a:r>
              <a:rPr lang="nb-NO" sz="1800" dirty="0" err="1">
                <a:effectLst/>
                <a:latin typeface="Titillium"/>
              </a:rPr>
              <a:t>many</a:t>
            </a:r>
            <a:r>
              <a:rPr lang="nb-NO" sz="1800" dirty="0">
                <a:effectLst/>
                <a:latin typeface="Titillium"/>
              </a:rPr>
              <a:t> parts </a:t>
            </a:r>
            <a:r>
              <a:rPr lang="nb-NO" sz="1800" dirty="0" err="1">
                <a:effectLst/>
                <a:latin typeface="Titillium"/>
              </a:rPr>
              <a:t>of</a:t>
            </a:r>
            <a:r>
              <a:rPr lang="nb-NO" sz="1800" dirty="0">
                <a:effectLst/>
                <a:latin typeface="Titillium"/>
              </a:rPr>
              <a:t> Europe. And, as </a:t>
            </a:r>
            <a:r>
              <a:rPr lang="nb-NO" sz="1800" dirty="0">
                <a:solidFill>
                  <a:srgbClr val="005991"/>
                </a:solidFill>
                <a:effectLst/>
                <a:latin typeface="Titillium"/>
              </a:rPr>
              <a:t>studies have </a:t>
            </a:r>
            <a:r>
              <a:rPr lang="nb-NO" sz="1800" dirty="0" err="1">
                <a:solidFill>
                  <a:srgbClr val="005991"/>
                </a:solidFill>
                <a:effectLst/>
                <a:latin typeface="Titillium"/>
              </a:rPr>
              <a:t>shown</a:t>
            </a:r>
            <a:r>
              <a:rPr lang="nb-NO" sz="1800" dirty="0">
                <a:effectLst/>
                <a:latin typeface="Titillium"/>
              </a:rPr>
              <a:t>, </a:t>
            </a:r>
            <a:r>
              <a:rPr lang="nb-NO" sz="1800" dirty="0" err="1">
                <a:effectLst/>
                <a:latin typeface="Titillium"/>
              </a:rPr>
              <a:t>higher</a:t>
            </a:r>
            <a:r>
              <a:rPr lang="nb-NO" sz="1800" dirty="0">
                <a:effectLst/>
                <a:latin typeface="Titillium"/>
              </a:rPr>
              <a:t> hospital </a:t>
            </a:r>
            <a:r>
              <a:rPr lang="nb-NO" sz="1800" dirty="0" err="1">
                <a:effectLst/>
                <a:latin typeface="Titillium"/>
              </a:rPr>
              <a:t>capacity</a:t>
            </a:r>
            <a:r>
              <a:rPr lang="nb-NO" sz="1800" dirty="0">
                <a:effectLst/>
                <a:latin typeface="Titillium"/>
              </a:rPr>
              <a:t> (in beds per 1,000 </a:t>
            </a:r>
            <a:r>
              <a:rPr lang="nb-NO" sz="1800" dirty="0" err="1">
                <a:effectLst/>
                <a:latin typeface="Titillium"/>
              </a:rPr>
              <a:t>people</a:t>
            </a:r>
            <a:r>
              <a:rPr lang="nb-NO" sz="1800" dirty="0">
                <a:effectLst/>
                <a:latin typeface="Titillium"/>
              </a:rPr>
              <a:t>) is </a:t>
            </a:r>
            <a:r>
              <a:rPr lang="nb-NO" sz="1800" dirty="0" err="1">
                <a:effectLst/>
                <a:latin typeface="Titillium"/>
              </a:rPr>
              <a:t>significant</a:t>
            </a:r>
            <a:r>
              <a:rPr lang="nb-NO" sz="1800" dirty="0">
                <a:effectLst/>
                <a:latin typeface="Titillium"/>
              </a:rPr>
              <a:t> in </a:t>
            </a:r>
            <a:r>
              <a:rPr lang="nb-NO" sz="1800" dirty="0" err="1">
                <a:effectLst/>
                <a:latin typeface="Titillium"/>
              </a:rPr>
              <a:t>lowering</a:t>
            </a:r>
            <a:r>
              <a:rPr lang="nb-NO" sz="1800" dirty="0">
                <a:effectLst/>
                <a:latin typeface="Titillium"/>
              </a:rPr>
              <a:t> COVID-19 </a:t>
            </a:r>
            <a:r>
              <a:rPr lang="nb-NO" sz="1800" dirty="0" err="1">
                <a:effectLst/>
                <a:latin typeface="Titillium"/>
              </a:rPr>
              <a:t>mortality</a:t>
            </a:r>
            <a:r>
              <a:rPr lang="nb-NO" sz="1800" dirty="0">
                <a:effectLst/>
                <a:latin typeface="Titillium"/>
              </a:rPr>
              <a:t>. </a:t>
            </a:r>
          </a:p>
          <a:p>
            <a:r>
              <a:rPr lang="nb-NO" sz="1800" i="1" dirty="0">
                <a:effectLst/>
                <a:latin typeface="Titillium"/>
              </a:rPr>
              <a:t>New </a:t>
            </a:r>
            <a:r>
              <a:rPr lang="nb-NO" sz="1800" i="1" dirty="0" err="1">
                <a:effectLst/>
                <a:latin typeface="Titillium"/>
              </a:rPr>
              <a:t>Statesman</a:t>
            </a:r>
            <a:r>
              <a:rPr lang="nb-NO" sz="1800" i="1" dirty="0">
                <a:effectLst/>
                <a:latin typeface="Titillium"/>
              </a:rPr>
              <a:t> </a:t>
            </a:r>
            <a:r>
              <a:rPr lang="nb-NO" sz="1800" dirty="0" err="1">
                <a:effectLst/>
                <a:latin typeface="Titillium"/>
              </a:rPr>
              <a:t>observed</a:t>
            </a:r>
            <a:r>
              <a:rPr lang="nb-NO" sz="1800" dirty="0">
                <a:effectLst/>
                <a:latin typeface="Titillium"/>
              </a:rPr>
              <a:t>, “private hospitals’ </a:t>
            </a:r>
            <a:r>
              <a:rPr lang="nb-NO" sz="1800" dirty="0" err="1">
                <a:effectLst/>
                <a:latin typeface="Titillium"/>
              </a:rPr>
              <a:t>capacity</a:t>
            </a:r>
            <a:r>
              <a:rPr lang="nb-NO" sz="1800" dirty="0">
                <a:effectLst/>
                <a:latin typeface="Titillium"/>
              </a:rPr>
              <a:t> to </a:t>
            </a:r>
            <a:r>
              <a:rPr lang="nb-NO" sz="1800" dirty="0" err="1">
                <a:effectLst/>
                <a:latin typeface="Titillium"/>
              </a:rPr>
              <a:t>contribute</a:t>
            </a:r>
            <a:r>
              <a:rPr lang="nb-NO" sz="1800" dirty="0">
                <a:effectLst/>
                <a:latin typeface="Titillium"/>
              </a:rPr>
              <a:t> to </a:t>
            </a:r>
            <a:r>
              <a:rPr lang="nb-NO" sz="1800" dirty="0" err="1">
                <a:effectLst/>
                <a:latin typeface="Titillium"/>
              </a:rPr>
              <a:t>the</a:t>
            </a:r>
            <a:r>
              <a:rPr lang="nb-NO" sz="1800" dirty="0">
                <a:effectLst/>
                <a:latin typeface="Titillium"/>
              </a:rPr>
              <a:t> </a:t>
            </a:r>
            <a:r>
              <a:rPr lang="nb-NO" sz="1800" dirty="0" err="1">
                <a:effectLst/>
                <a:latin typeface="Titillium"/>
              </a:rPr>
              <a:t>response</a:t>
            </a:r>
            <a:r>
              <a:rPr lang="nb-NO" sz="1800" dirty="0">
                <a:effectLst/>
                <a:latin typeface="Titillium"/>
              </a:rPr>
              <a:t> </a:t>
            </a:r>
            <a:r>
              <a:rPr lang="nb-NO" sz="1800" dirty="0" err="1">
                <a:effectLst/>
                <a:latin typeface="Titillium"/>
              </a:rPr>
              <a:t>was</a:t>
            </a:r>
            <a:r>
              <a:rPr lang="nb-NO" sz="1800" dirty="0">
                <a:effectLst/>
                <a:latin typeface="Titillium"/>
              </a:rPr>
              <a:t> minimal. </a:t>
            </a:r>
            <a:r>
              <a:rPr lang="nb-NO" sz="1800" dirty="0" err="1">
                <a:effectLst/>
                <a:latin typeface="Titillium"/>
              </a:rPr>
              <a:t>They</a:t>
            </a:r>
            <a:r>
              <a:rPr lang="nb-NO" sz="1800" dirty="0">
                <a:effectLst/>
                <a:latin typeface="Titillium"/>
              </a:rPr>
              <a:t> </a:t>
            </a:r>
            <a:r>
              <a:rPr lang="nb-NO" sz="1800" dirty="0" err="1">
                <a:effectLst/>
                <a:latin typeface="Titillium"/>
              </a:rPr>
              <a:t>were</a:t>
            </a:r>
            <a:r>
              <a:rPr lang="nb-NO" sz="1800" dirty="0">
                <a:effectLst/>
                <a:latin typeface="Titillium"/>
              </a:rPr>
              <a:t>, </a:t>
            </a:r>
            <a:r>
              <a:rPr lang="nb-NO" sz="1800" dirty="0" err="1">
                <a:effectLst/>
                <a:latin typeface="Titillium"/>
              </a:rPr>
              <a:t>indeed</a:t>
            </a:r>
            <a:r>
              <a:rPr lang="nb-NO" sz="1800" dirty="0">
                <a:effectLst/>
                <a:latin typeface="Titillium"/>
              </a:rPr>
              <a:t>, used to </a:t>
            </a:r>
            <a:r>
              <a:rPr lang="nb-NO" sz="1800" dirty="0" err="1">
                <a:effectLst/>
                <a:latin typeface="Titillium"/>
              </a:rPr>
              <a:t>leaving</a:t>
            </a:r>
            <a:r>
              <a:rPr lang="nb-NO" sz="1800" dirty="0">
                <a:effectLst/>
                <a:latin typeface="Titillium"/>
              </a:rPr>
              <a:t> </a:t>
            </a:r>
            <a:r>
              <a:rPr lang="nb-NO" sz="1800" dirty="0" err="1">
                <a:effectLst/>
                <a:latin typeface="Titillium"/>
              </a:rPr>
              <a:t>such</a:t>
            </a:r>
            <a:r>
              <a:rPr lang="nb-NO" sz="1800" dirty="0">
                <a:effectLst/>
                <a:latin typeface="Titillium"/>
              </a:rPr>
              <a:t> </a:t>
            </a:r>
            <a:r>
              <a:rPr lang="nb-NO" sz="1800" dirty="0" err="1">
                <a:effectLst/>
                <a:latin typeface="Titillium"/>
              </a:rPr>
              <a:t>things</a:t>
            </a:r>
            <a:r>
              <a:rPr lang="nb-NO" sz="1800" dirty="0">
                <a:effectLst/>
                <a:latin typeface="Titillium"/>
              </a:rPr>
              <a:t> to </a:t>
            </a:r>
            <a:r>
              <a:rPr lang="nb-NO" sz="1800" dirty="0" err="1">
                <a:effectLst/>
                <a:latin typeface="Titillium"/>
              </a:rPr>
              <a:t>the</a:t>
            </a:r>
            <a:r>
              <a:rPr lang="nb-NO" sz="1800" dirty="0">
                <a:effectLst/>
                <a:latin typeface="Titillium"/>
              </a:rPr>
              <a:t> </a:t>
            </a:r>
            <a:r>
              <a:rPr lang="nb-NO" sz="1800" dirty="0" err="1">
                <a:effectLst/>
                <a:latin typeface="Titillium"/>
              </a:rPr>
              <a:t>public</a:t>
            </a:r>
            <a:r>
              <a:rPr lang="nb-NO" sz="1800" dirty="0">
                <a:effectLst/>
                <a:latin typeface="Titillium"/>
              </a:rPr>
              <a:t> hospitals.”  </a:t>
            </a:r>
            <a:r>
              <a:rPr lang="nb-NO" sz="1800" dirty="0" err="1">
                <a:effectLst/>
                <a:latin typeface="Titillium"/>
              </a:rPr>
              <a:t>Italy</a:t>
            </a:r>
            <a:r>
              <a:rPr lang="nb-NO" sz="1800" dirty="0">
                <a:effectLst/>
                <a:latin typeface="Titillium"/>
              </a:rPr>
              <a:t>: So </a:t>
            </a:r>
            <a:r>
              <a:rPr lang="nb-NO" sz="1800" dirty="0" err="1">
                <a:effectLst/>
                <a:latin typeface="Titillium"/>
              </a:rPr>
              <a:t>while</a:t>
            </a:r>
            <a:r>
              <a:rPr lang="nb-NO" sz="1800" dirty="0">
                <a:effectLst/>
                <a:latin typeface="Titillium"/>
              </a:rPr>
              <a:t> private hospitals have </a:t>
            </a:r>
            <a:r>
              <a:rPr lang="nb-NO" sz="1800" dirty="0" err="1">
                <a:effectLst/>
                <a:latin typeface="Titillium"/>
              </a:rPr>
              <a:t>nearly</a:t>
            </a:r>
            <a:r>
              <a:rPr lang="nb-NO" sz="1800" dirty="0">
                <a:effectLst/>
                <a:latin typeface="Titillium"/>
              </a:rPr>
              <a:t> 30 per cent </a:t>
            </a:r>
            <a:r>
              <a:rPr lang="nb-NO" sz="1800" dirty="0" err="1">
                <a:effectLst/>
                <a:latin typeface="Titillium"/>
              </a:rPr>
              <a:t>of</a:t>
            </a:r>
            <a:r>
              <a:rPr lang="nb-NO" sz="1800" dirty="0">
                <a:effectLst/>
                <a:latin typeface="Titillium"/>
              </a:rPr>
              <a:t> total </a:t>
            </a:r>
            <a:r>
              <a:rPr lang="nb-NO" sz="1800" dirty="0" err="1">
                <a:effectLst/>
                <a:latin typeface="Titillium"/>
              </a:rPr>
              <a:t>acute</a:t>
            </a:r>
            <a:r>
              <a:rPr lang="nb-NO" sz="1800" dirty="0">
                <a:effectLst/>
                <a:latin typeface="Titillium"/>
              </a:rPr>
              <a:t> beds, </a:t>
            </a:r>
            <a:r>
              <a:rPr lang="nb-NO" sz="1800" dirty="0" err="1">
                <a:effectLst/>
                <a:latin typeface="Titillium"/>
              </a:rPr>
              <a:t>they</a:t>
            </a:r>
            <a:r>
              <a:rPr lang="nb-NO" sz="1800" dirty="0">
                <a:effectLst/>
                <a:latin typeface="Titillium"/>
              </a:rPr>
              <a:t> have </a:t>
            </a:r>
            <a:r>
              <a:rPr lang="nb-NO" sz="1800" dirty="0" err="1">
                <a:effectLst/>
                <a:latin typeface="Titillium"/>
              </a:rPr>
              <a:t>only</a:t>
            </a:r>
            <a:r>
              <a:rPr lang="nb-NO" sz="1800" dirty="0">
                <a:effectLst/>
                <a:latin typeface="Titillium"/>
              </a:rPr>
              <a:t> 15 per cent </a:t>
            </a:r>
            <a:r>
              <a:rPr lang="nb-NO" sz="1800" dirty="0" err="1">
                <a:effectLst/>
                <a:latin typeface="Titillium"/>
              </a:rPr>
              <a:t>of</a:t>
            </a:r>
            <a:r>
              <a:rPr lang="nb-NO" sz="1800" dirty="0">
                <a:effectLst/>
                <a:latin typeface="Titillium"/>
              </a:rPr>
              <a:t> ICU beds </a:t>
            </a:r>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21748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ACAEFD-6009-82D2-ABF6-D43981A11870}"/>
              </a:ext>
            </a:extLst>
          </p:cNvPr>
          <p:cNvSpPr>
            <a:spLocks noGrp="1"/>
          </p:cNvSpPr>
          <p:nvPr>
            <p:ph type="title"/>
          </p:nvPr>
        </p:nvSpPr>
        <p:spPr/>
        <p:txBody>
          <a:bodyPr/>
          <a:lstStyle/>
          <a:p>
            <a:r>
              <a:rPr lang="nb-NO" dirty="0" err="1"/>
              <a:t>Eus</a:t>
            </a:r>
            <a:r>
              <a:rPr lang="nb-NO" dirty="0"/>
              <a:t> helseunion</a:t>
            </a:r>
          </a:p>
        </p:txBody>
      </p:sp>
      <p:sp>
        <p:nvSpPr>
          <p:cNvPr id="3" name="Plassholder for innhold 2">
            <a:extLst>
              <a:ext uri="{FF2B5EF4-FFF2-40B4-BE49-F238E27FC236}">
                <a16:creationId xmlns:a16="http://schemas.microsoft.com/office/drawing/2014/main" id="{07B501B0-BA6D-592F-3677-ED051071555E}"/>
              </a:ext>
            </a:extLst>
          </p:cNvPr>
          <p:cNvSpPr>
            <a:spLocks noGrp="1"/>
          </p:cNvSpPr>
          <p:nvPr>
            <p:ph idx="1"/>
          </p:nvPr>
        </p:nvSpPr>
        <p:spPr>
          <a:xfrm>
            <a:off x="838200" y="1825624"/>
            <a:ext cx="10515600" cy="4923045"/>
          </a:xfrm>
        </p:spPr>
        <p:txBody>
          <a:bodyPr>
            <a:normAutofit lnSpcReduction="10000"/>
          </a:bodyPr>
          <a:lstStyle/>
          <a:p>
            <a:r>
              <a:rPr lang="nb-NO" dirty="0"/>
              <a:t>EU4Health – program- 5,4 </a:t>
            </a:r>
            <a:r>
              <a:rPr lang="nb-NO" dirty="0" err="1"/>
              <a:t>mia</a:t>
            </a:r>
            <a:r>
              <a:rPr lang="nb-NO" dirty="0"/>
              <a:t> EURO - fellesløsninger</a:t>
            </a:r>
          </a:p>
          <a:p>
            <a:r>
              <a:rPr lang="nb-NO" dirty="0"/>
              <a:t>Indre marked – felles godkjenning av medisiner og felles godkjenning av utdanning.</a:t>
            </a:r>
          </a:p>
          <a:p>
            <a:r>
              <a:rPr lang="nb-NO" dirty="0"/>
              <a:t>EMA </a:t>
            </a:r>
            <a:r>
              <a:rPr lang="nb-NO" sz="1800" dirty="0">
                <a:solidFill>
                  <a:srgbClr val="0000FF"/>
                </a:solidFill>
                <a:effectLst/>
                <a:latin typeface="Helvetica" pitchFamily="2" charset="0"/>
              </a:rPr>
              <a:t>European </a:t>
            </a:r>
            <a:r>
              <a:rPr lang="nb-NO" sz="1800" dirty="0" err="1">
                <a:solidFill>
                  <a:srgbClr val="0000FF"/>
                </a:solidFill>
                <a:effectLst/>
                <a:latin typeface="Helvetica" pitchFamily="2" charset="0"/>
              </a:rPr>
              <a:t>Medicines</a:t>
            </a:r>
            <a:r>
              <a:rPr lang="nb-NO" sz="1800" dirty="0">
                <a:solidFill>
                  <a:srgbClr val="0000FF"/>
                </a:solidFill>
                <a:effectLst/>
                <a:latin typeface="Helvetica" pitchFamily="2" charset="0"/>
              </a:rPr>
              <a:t> </a:t>
            </a:r>
            <a:r>
              <a:rPr lang="nb-NO" sz="1800" dirty="0" err="1">
                <a:solidFill>
                  <a:srgbClr val="0000FF"/>
                </a:solidFill>
                <a:effectLst/>
                <a:latin typeface="Helvetica" pitchFamily="2" charset="0"/>
              </a:rPr>
              <a:t>Agency</a:t>
            </a:r>
            <a:r>
              <a:rPr lang="nb-NO" sz="1800" dirty="0">
                <a:solidFill>
                  <a:srgbClr val="0000FF"/>
                </a:solidFill>
                <a:effectLst/>
                <a:latin typeface="Helvetica" pitchFamily="2" charset="0"/>
              </a:rPr>
              <a:t> - sikre forsyning av medisiner- kontaktpunkt </a:t>
            </a:r>
            <a:r>
              <a:rPr lang="nb-NO" sz="1800" dirty="0">
                <a:solidFill>
                  <a:srgbClr val="0000FF"/>
                </a:solidFill>
                <a:latin typeface="Helvetica" pitchFamily="2" charset="0"/>
              </a:rPr>
              <a:t>. </a:t>
            </a:r>
            <a:r>
              <a:rPr lang="nb-NO" sz="1800" dirty="0" err="1">
                <a:solidFill>
                  <a:srgbClr val="0000FF"/>
                </a:solidFill>
                <a:latin typeface="Helvetica" pitchFamily="2" charset="0"/>
              </a:rPr>
              <a:t>Eus</a:t>
            </a:r>
            <a:r>
              <a:rPr lang="nb-NO" sz="1800" dirty="0">
                <a:solidFill>
                  <a:srgbClr val="0000FF"/>
                </a:solidFill>
                <a:latin typeface="Helvetica" pitchFamily="2" charset="0"/>
              </a:rPr>
              <a:t> medisinbyrå</a:t>
            </a:r>
            <a:endParaRPr lang="nb-NO" sz="1800" dirty="0">
              <a:solidFill>
                <a:srgbClr val="0000FF"/>
              </a:solidFill>
              <a:effectLst/>
              <a:latin typeface="Helvetica" pitchFamily="2" charset="0"/>
            </a:endParaRPr>
          </a:p>
          <a:p>
            <a:r>
              <a:rPr lang="nb-NO" dirty="0"/>
              <a:t>ECDC- </a:t>
            </a:r>
            <a:r>
              <a:rPr lang="nb-NO" sz="1800" dirty="0">
                <a:solidFill>
                  <a:srgbClr val="0000FF"/>
                </a:solidFill>
                <a:effectLst/>
                <a:latin typeface="Helvetica" pitchFamily="2" charset="0"/>
              </a:rPr>
              <a:t>European Centre for </a:t>
            </a:r>
            <a:r>
              <a:rPr lang="nb-NO" sz="1800" dirty="0" err="1">
                <a:solidFill>
                  <a:srgbClr val="0000FF"/>
                </a:solidFill>
                <a:effectLst/>
                <a:latin typeface="Helvetica" pitchFamily="2" charset="0"/>
              </a:rPr>
              <a:t>Disease</a:t>
            </a:r>
            <a:r>
              <a:rPr lang="nb-NO" sz="1800" dirty="0">
                <a:solidFill>
                  <a:srgbClr val="0000FF"/>
                </a:solidFill>
                <a:effectLst/>
                <a:latin typeface="Helvetica" pitchFamily="2" charset="0"/>
              </a:rPr>
              <a:t> </a:t>
            </a:r>
            <a:r>
              <a:rPr lang="nb-NO" sz="1800" dirty="0" err="1">
                <a:solidFill>
                  <a:srgbClr val="0000FF"/>
                </a:solidFill>
                <a:effectLst/>
                <a:latin typeface="Helvetica" pitchFamily="2" charset="0"/>
              </a:rPr>
              <a:t>Prevention</a:t>
            </a:r>
            <a:r>
              <a:rPr lang="nb-NO" sz="1800" dirty="0">
                <a:solidFill>
                  <a:srgbClr val="0000FF"/>
                </a:solidFill>
                <a:effectLst/>
                <a:latin typeface="Helvetica" pitchFamily="2" charset="0"/>
              </a:rPr>
              <a:t> and Control - –smittsomme sykdommer- Overvåkning og anbefalinger – tiltak krise – </a:t>
            </a:r>
            <a:r>
              <a:rPr lang="nb-NO" sz="1800" dirty="0" err="1">
                <a:solidFill>
                  <a:srgbClr val="0000FF"/>
                </a:solidFill>
                <a:effectLst/>
                <a:latin typeface="Helvetica" pitchFamily="2" charset="0"/>
              </a:rPr>
              <a:t>Eus</a:t>
            </a:r>
            <a:r>
              <a:rPr lang="nb-NO" sz="1800" dirty="0">
                <a:solidFill>
                  <a:srgbClr val="0000FF"/>
                </a:solidFill>
                <a:effectLst/>
                <a:latin typeface="Helvetica" pitchFamily="2" charset="0"/>
              </a:rPr>
              <a:t> smittevernbyrå -</a:t>
            </a:r>
            <a:endParaRPr lang="nb-NO" sz="1800" dirty="0">
              <a:effectLst/>
              <a:latin typeface="Helvetica" pitchFamily="2" charset="0"/>
            </a:endParaRPr>
          </a:p>
          <a:p>
            <a:r>
              <a:rPr lang="nb-NO" dirty="0"/>
              <a:t>HERA-</a:t>
            </a:r>
            <a:r>
              <a:rPr lang="nb-NO" sz="1800" dirty="0" err="1">
                <a:solidFill>
                  <a:srgbClr val="0000FF"/>
                </a:solidFill>
                <a:effectLst/>
                <a:latin typeface="Helvetica" pitchFamily="2" charset="0"/>
              </a:rPr>
              <a:t>Directorate</a:t>
            </a:r>
            <a:r>
              <a:rPr lang="nb-NO" sz="1800" dirty="0">
                <a:solidFill>
                  <a:srgbClr val="0000FF"/>
                </a:solidFill>
                <a:effectLst/>
                <a:latin typeface="Helvetica" pitchFamily="2" charset="0"/>
              </a:rPr>
              <a:t> General Health </a:t>
            </a:r>
            <a:r>
              <a:rPr lang="nb-NO" sz="1800" dirty="0" err="1">
                <a:solidFill>
                  <a:srgbClr val="0000FF"/>
                </a:solidFill>
                <a:effectLst/>
                <a:latin typeface="Helvetica" pitchFamily="2" charset="0"/>
              </a:rPr>
              <a:t>Emergency</a:t>
            </a:r>
            <a:r>
              <a:rPr lang="nb-NO" sz="1800" dirty="0">
                <a:solidFill>
                  <a:srgbClr val="0000FF"/>
                </a:solidFill>
                <a:effectLst/>
                <a:latin typeface="Helvetica" pitchFamily="2" charset="0"/>
              </a:rPr>
              <a:t> and </a:t>
            </a:r>
            <a:r>
              <a:rPr lang="nb-NO" sz="1800" dirty="0" err="1">
                <a:solidFill>
                  <a:srgbClr val="0000FF"/>
                </a:solidFill>
                <a:effectLst/>
                <a:latin typeface="Helvetica" pitchFamily="2" charset="0"/>
              </a:rPr>
              <a:t>Prepardeness</a:t>
            </a:r>
            <a:r>
              <a:rPr lang="nb-NO" sz="1800" dirty="0">
                <a:solidFill>
                  <a:srgbClr val="0000FF"/>
                </a:solidFill>
                <a:effectLst/>
                <a:latin typeface="Helvetica" pitchFamily="2" charset="0"/>
              </a:rPr>
              <a:t> </a:t>
            </a:r>
            <a:r>
              <a:rPr lang="nb-NO" sz="1800" dirty="0" err="1">
                <a:solidFill>
                  <a:srgbClr val="0000FF"/>
                </a:solidFill>
                <a:effectLst/>
                <a:latin typeface="Helvetica" pitchFamily="2" charset="0"/>
              </a:rPr>
              <a:t>Autohority</a:t>
            </a:r>
            <a:r>
              <a:rPr lang="nb-NO" sz="1800" dirty="0">
                <a:solidFill>
                  <a:srgbClr val="0000FF"/>
                </a:solidFill>
                <a:effectLst/>
                <a:latin typeface="Helvetica" pitchFamily="2" charset="0"/>
              </a:rPr>
              <a:t> Hindre, oppdage og svare på helsekriser. Trusselvurdering. Beredskapslagre. Industriutvikling. EUs strategiske autonomi.</a:t>
            </a:r>
          </a:p>
          <a:p>
            <a:r>
              <a:rPr lang="nb-NO" dirty="0"/>
              <a:t>EHDS – European Health Data Space- </a:t>
            </a:r>
            <a:r>
              <a:rPr lang="nb-NO" dirty="0" err="1"/>
              <a:t>Eus</a:t>
            </a:r>
            <a:r>
              <a:rPr lang="nb-NO" dirty="0"/>
              <a:t> helsedataområde.</a:t>
            </a:r>
          </a:p>
          <a:p>
            <a:r>
              <a:rPr lang="nb-NO" dirty="0" err="1"/>
              <a:t>HealthDataSpaceBoard</a:t>
            </a:r>
            <a:r>
              <a:rPr lang="nb-NO" dirty="0"/>
              <a:t>-Marker </a:t>
            </a:r>
            <a:r>
              <a:rPr lang="nb-NO" dirty="0" err="1"/>
              <a:t>Surveillance</a:t>
            </a:r>
            <a:r>
              <a:rPr lang="nb-NO" dirty="0"/>
              <a:t> </a:t>
            </a:r>
            <a:r>
              <a:rPr lang="nb-NO" dirty="0" err="1"/>
              <a:t>Authority-HealtData@EU</a:t>
            </a:r>
            <a:r>
              <a:rPr lang="nb-NO" dirty="0"/>
              <a:t>- </a:t>
            </a:r>
            <a:r>
              <a:rPr lang="nb-NO" dirty="0" err="1"/>
              <a:t>HealthDataAccessBodys</a:t>
            </a:r>
            <a:endParaRPr lang="nb-NO" dirty="0"/>
          </a:p>
          <a:p>
            <a:endParaRPr lang="nb-NO" dirty="0"/>
          </a:p>
        </p:txBody>
      </p:sp>
    </p:spTree>
    <p:extLst>
      <p:ext uri="{BB962C8B-B14F-4D97-AF65-F5344CB8AC3E}">
        <p14:creationId xmlns:p14="http://schemas.microsoft.com/office/powerpoint/2010/main" val="98852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243ECB-A5DE-3A66-352A-3E447A7DE78E}"/>
              </a:ext>
            </a:extLst>
          </p:cNvPr>
          <p:cNvSpPr>
            <a:spLocks noGrp="1"/>
          </p:cNvSpPr>
          <p:nvPr>
            <p:ph type="title"/>
          </p:nvPr>
        </p:nvSpPr>
        <p:spPr/>
        <p:txBody>
          <a:bodyPr/>
          <a:lstStyle/>
          <a:p>
            <a:r>
              <a:rPr lang="nb-NO" dirty="0"/>
              <a:t>Beredskap er også bemanning og heltid.</a:t>
            </a:r>
          </a:p>
        </p:txBody>
      </p:sp>
      <p:pic>
        <p:nvPicPr>
          <p:cNvPr id="4" name="Plassholder for innhold 3">
            <a:extLst>
              <a:ext uri="{FF2B5EF4-FFF2-40B4-BE49-F238E27FC236}">
                <a16:creationId xmlns:a16="http://schemas.microsoft.com/office/drawing/2014/main" id="{4EC88010-7534-3E19-32AA-CBF270C079E1}"/>
              </a:ext>
            </a:extLst>
          </p:cNvPr>
          <p:cNvPicPr>
            <a:picLocks noGrp="1" noChangeAspect="1"/>
          </p:cNvPicPr>
          <p:nvPr>
            <p:ph idx="1"/>
          </p:nvPr>
        </p:nvPicPr>
        <p:blipFill>
          <a:blip r:embed="rId2"/>
          <a:stretch>
            <a:fillRect/>
          </a:stretch>
        </p:blipFill>
        <p:spPr>
          <a:xfrm>
            <a:off x="278296" y="1690689"/>
            <a:ext cx="11817626" cy="4541146"/>
          </a:xfrm>
          <a:prstGeom prst="rect">
            <a:avLst/>
          </a:prstGeom>
        </p:spPr>
      </p:pic>
    </p:spTree>
    <p:extLst>
      <p:ext uri="{BB962C8B-B14F-4D97-AF65-F5344CB8AC3E}">
        <p14:creationId xmlns:p14="http://schemas.microsoft.com/office/powerpoint/2010/main" val="398139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636E03-E28D-C76E-31D7-9F87667446E6}"/>
              </a:ext>
            </a:extLst>
          </p:cNvPr>
          <p:cNvSpPr>
            <a:spLocks noGrp="1"/>
          </p:cNvSpPr>
          <p:nvPr>
            <p:ph type="title"/>
          </p:nvPr>
        </p:nvSpPr>
        <p:spPr/>
        <p:txBody>
          <a:bodyPr>
            <a:normAutofit/>
          </a:bodyPr>
          <a:lstStyle/>
          <a:p>
            <a:r>
              <a:rPr lang="nb-NO" sz="3600" dirty="0"/>
              <a:t>HERA</a:t>
            </a:r>
            <a:r>
              <a:rPr lang="nb-NO" sz="2400" dirty="0"/>
              <a:t> (</a:t>
            </a:r>
            <a:r>
              <a:rPr lang="nb-NO" sz="2400" b="1" i="0" dirty="0">
                <a:solidFill>
                  <a:srgbClr val="404040"/>
                </a:solidFill>
                <a:effectLst/>
                <a:latin typeface="arial" panose="020B0604020202020204" pitchFamily="34" charset="0"/>
              </a:rPr>
              <a:t>Health </a:t>
            </a:r>
            <a:r>
              <a:rPr lang="nb-NO" sz="2400" b="1" i="0" dirty="0" err="1">
                <a:solidFill>
                  <a:srgbClr val="404040"/>
                </a:solidFill>
                <a:effectLst/>
                <a:latin typeface="arial" panose="020B0604020202020204" pitchFamily="34" charset="0"/>
              </a:rPr>
              <a:t>Emergency</a:t>
            </a:r>
            <a:r>
              <a:rPr lang="nb-NO" sz="2400" b="1" i="0" dirty="0">
                <a:solidFill>
                  <a:srgbClr val="404040"/>
                </a:solidFill>
                <a:effectLst/>
                <a:latin typeface="arial" panose="020B0604020202020204" pitchFamily="34" charset="0"/>
              </a:rPr>
              <a:t> </a:t>
            </a:r>
            <a:r>
              <a:rPr lang="nb-NO" sz="2400" b="1" i="0" dirty="0" err="1">
                <a:solidFill>
                  <a:srgbClr val="404040"/>
                </a:solidFill>
                <a:effectLst/>
                <a:latin typeface="arial" panose="020B0604020202020204" pitchFamily="34" charset="0"/>
              </a:rPr>
              <a:t>Preparedness</a:t>
            </a:r>
            <a:r>
              <a:rPr lang="nb-NO" sz="2400" b="1" i="0" dirty="0">
                <a:solidFill>
                  <a:srgbClr val="404040"/>
                </a:solidFill>
                <a:effectLst/>
                <a:latin typeface="arial" panose="020B0604020202020204" pitchFamily="34" charset="0"/>
              </a:rPr>
              <a:t> and </a:t>
            </a:r>
            <a:r>
              <a:rPr lang="nb-NO" sz="2400" b="1" i="0" dirty="0" err="1">
                <a:solidFill>
                  <a:srgbClr val="404040"/>
                </a:solidFill>
                <a:effectLst/>
                <a:latin typeface="arial" panose="020B0604020202020204" pitchFamily="34" charset="0"/>
              </a:rPr>
              <a:t>Response</a:t>
            </a:r>
            <a:r>
              <a:rPr lang="nb-NO" sz="2400" b="1" i="0" dirty="0">
                <a:solidFill>
                  <a:srgbClr val="404040"/>
                </a:solidFill>
                <a:effectLst/>
                <a:latin typeface="arial" panose="020B0604020202020204" pitchFamily="34" charset="0"/>
              </a:rPr>
              <a:t> </a:t>
            </a:r>
            <a:r>
              <a:rPr lang="nb-NO" sz="2400" b="1" i="0" dirty="0" err="1">
                <a:solidFill>
                  <a:srgbClr val="404040"/>
                </a:solidFill>
                <a:effectLst/>
                <a:latin typeface="arial" panose="020B0604020202020204" pitchFamily="34" charset="0"/>
              </a:rPr>
              <a:t>Authority</a:t>
            </a:r>
            <a:r>
              <a:rPr lang="nb-NO" sz="2400" b="1" i="0" dirty="0">
                <a:solidFill>
                  <a:srgbClr val="404040"/>
                </a:solidFill>
                <a:effectLst/>
                <a:latin typeface="arial" panose="020B0604020202020204" pitchFamily="34" charset="0"/>
              </a:rPr>
              <a:t>)</a:t>
            </a:r>
            <a:r>
              <a:rPr lang="nb-NO" sz="2400" dirty="0"/>
              <a:t>– </a:t>
            </a:r>
            <a:r>
              <a:rPr lang="nb-NO" sz="3600" dirty="0"/>
              <a:t>Suverenitetsavståelse?</a:t>
            </a:r>
          </a:p>
        </p:txBody>
      </p:sp>
      <p:sp>
        <p:nvSpPr>
          <p:cNvPr id="3" name="Plassholder for innhold 2">
            <a:extLst>
              <a:ext uri="{FF2B5EF4-FFF2-40B4-BE49-F238E27FC236}">
                <a16:creationId xmlns:a16="http://schemas.microsoft.com/office/drawing/2014/main" id="{EAB28A0D-93DD-A015-4184-F22A94663CB3}"/>
              </a:ext>
            </a:extLst>
          </p:cNvPr>
          <p:cNvSpPr>
            <a:spLocks noGrp="1"/>
          </p:cNvSpPr>
          <p:nvPr>
            <p:ph idx="1"/>
          </p:nvPr>
        </p:nvSpPr>
        <p:spPr/>
        <p:txBody>
          <a:bodyPr>
            <a:normAutofit fontScale="92500" lnSpcReduction="20000"/>
          </a:bodyPr>
          <a:lstStyle/>
          <a:p>
            <a:r>
              <a:rPr lang="nb-NO" b="1" i="0" dirty="0">
                <a:solidFill>
                  <a:srgbClr val="5F6368"/>
                </a:solidFill>
                <a:effectLst/>
                <a:latin typeface="arial" panose="020B0604020202020204" pitchFamily="34" charset="0"/>
              </a:rPr>
              <a:t>Hera</a:t>
            </a:r>
            <a:r>
              <a:rPr lang="nb-NO" b="0" i="0" dirty="0">
                <a:solidFill>
                  <a:srgbClr val="4D5156"/>
                </a:solidFill>
                <a:effectLst/>
                <a:latin typeface="arial" panose="020B0604020202020204" pitchFamily="34" charset="0"/>
              </a:rPr>
              <a:t> i gresk mytologivar kjent for sjalusi og hevngjerrig vesen </a:t>
            </a:r>
          </a:p>
          <a:p>
            <a:r>
              <a:rPr lang="nb-NO" dirty="0"/>
              <a:t>HERA er ikke et byrå, det er et direktorat direkte under EU-kommisjonen som vil ha hånden på når krisa kommer.</a:t>
            </a:r>
            <a:r>
              <a:rPr lang="nb-NO" b="0" i="0" dirty="0">
                <a:solidFill>
                  <a:srgbClr val="404040"/>
                </a:solidFill>
                <a:effectLst/>
                <a:latin typeface="arial" panose="020B0604020202020204" pitchFamily="34" charset="0"/>
              </a:rPr>
              <a:t> </a:t>
            </a:r>
          </a:p>
          <a:p>
            <a:r>
              <a:rPr lang="nb-NO" b="0" i="0" dirty="0" err="1">
                <a:solidFill>
                  <a:srgbClr val="404040"/>
                </a:solidFill>
                <a:effectLst/>
                <a:latin typeface="arial" panose="020B0604020202020204" pitchFamily="34" charset="0"/>
              </a:rPr>
              <a:t>its</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mandate</a:t>
            </a:r>
            <a:r>
              <a:rPr lang="nb-NO" b="0" i="0" dirty="0">
                <a:solidFill>
                  <a:srgbClr val="404040"/>
                </a:solidFill>
                <a:effectLst/>
                <a:latin typeface="arial" panose="020B0604020202020204" pitchFamily="34" charset="0"/>
              </a:rPr>
              <a:t> covers </a:t>
            </a:r>
            <a:r>
              <a:rPr lang="nb-NO" b="0" i="0" dirty="0" err="1">
                <a:solidFill>
                  <a:srgbClr val="404040"/>
                </a:solidFill>
                <a:effectLst/>
                <a:latin typeface="arial" panose="020B0604020202020204" pitchFamily="34" charset="0"/>
              </a:rPr>
              <a:t>both</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the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strengthening</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of</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preparedness</a:t>
            </a:r>
            <a:r>
              <a:rPr lang="nb-NO" b="0" i="0" dirty="0">
                <a:solidFill>
                  <a:srgbClr val="404040"/>
                </a:solidFill>
                <a:effectLst/>
                <a:latin typeface="arial" panose="020B0604020202020204" pitchFamily="34" charset="0"/>
              </a:rPr>
              <a:t> in </a:t>
            </a:r>
            <a:r>
              <a:rPr lang="nb-NO" b="0" i="0" dirty="0" err="1">
                <a:solidFill>
                  <a:srgbClr val="404040"/>
                </a:solidFill>
                <a:effectLst/>
                <a:latin typeface="arial" panose="020B0604020202020204" pitchFamily="34" charset="0"/>
              </a:rPr>
              <a:t>advance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of</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future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emergencies</a:t>
            </a:r>
            <a:r>
              <a:rPr lang="nb-NO" b="0" i="0" dirty="0">
                <a:solidFill>
                  <a:srgbClr val="404040"/>
                </a:solidFill>
                <a:effectLst/>
                <a:latin typeface="arial" panose="020B0604020202020204" pitchFamily="34" charset="0"/>
              </a:rPr>
              <a:t> and </a:t>
            </a:r>
            <a:r>
              <a:rPr lang="nb-NO" b="0" i="0" dirty="0" err="1">
                <a:solidFill>
                  <a:srgbClr val="404040"/>
                </a:solidFill>
                <a:effectLst/>
                <a:latin typeface="arial" panose="020B0604020202020204" pitchFamily="34" charset="0"/>
              </a:rPr>
              <a:t>the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implementation</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of</a:t>
            </a:r>
            <a:r>
              <a:rPr lang="nb-NO" b="0" i="0" dirty="0">
                <a:solidFill>
                  <a:srgbClr val="404040"/>
                </a:solidFill>
                <a:effectLst/>
                <a:latin typeface="arial" panose="020B0604020202020204" pitchFamily="34" charset="0"/>
              </a:rPr>
              <a:t> a </a:t>
            </a:r>
            <a:r>
              <a:rPr lang="nb-NO" b="0" i="0" dirty="0" err="1">
                <a:solidFill>
                  <a:srgbClr val="404040"/>
                </a:solidFill>
                <a:effectLst/>
                <a:latin typeface="arial" panose="020B0604020202020204" pitchFamily="34" charset="0"/>
              </a:rPr>
              <a:t>swift</a:t>
            </a:r>
            <a:r>
              <a:rPr lang="nb-NO" b="0" i="0" dirty="0">
                <a:solidFill>
                  <a:srgbClr val="404040"/>
                </a:solidFill>
                <a:effectLst/>
                <a:latin typeface="arial" panose="020B0604020202020204" pitchFamily="34" charset="0"/>
              </a:rPr>
              <a:t> and </a:t>
            </a:r>
            <a:r>
              <a:rPr lang="nb-NO" b="0" i="0" dirty="0" err="1">
                <a:solidFill>
                  <a:srgbClr val="404040"/>
                </a:solidFill>
                <a:effectLst/>
                <a:latin typeface="arial" panose="020B0604020202020204" pitchFamily="34" charset="0"/>
              </a:rPr>
              <a:t>efficient</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response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once</a:t>
            </a:r>
            <a:r>
              <a:rPr lang="nb-NO" b="0" i="0" dirty="0">
                <a:solidFill>
                  <a:srgbClr val="404040"/>
                </a:solidFill>
                <a:effectLst/>
                <a:latin typeface="arial" panose="020B0604020202020204" pitchFamily="34" charset="0"/>
              </a:rPr>
              <a:t> </a:t>
            </a:r>
            <a:r>
              <a:rPr lang="nb-NO" b="0" i="0" dirty="0" err="1">
                <a:solidFill>
                  <a:srgbClr val="404040"/>
                </a:solidFill>
                <a:effectLst/>
                <a:latin typeface="arial" panose="020B0604020202020204" pitchFamily="34" charset="0"/>
              </a:rPr>
              <a:t>crisis</a:t>
            </a:r>
            <a:r>
              <a:rPr lang="nb-NO" b="0" i="0" dirty="0">
                <a:solidFill>
                  <a:srgbClr val="404040"/>
                </a:solidFill>
                <a:effectLst/>
                <a:latin typeface="arial" panose="020B0604020202020204" pitchFamily="34" charset="0"/>
              </a:rPr>
              <a:t> hits.</a:t>
            </a:r>
          </a:p>
          <a:p>
            <a:r>
              <a:rPr lang="nb-NO" dirty="0"/>
              <a:t>Det er vanskelig å forstå hvordan det skal være mulig å tilslutte Norge til et departement. Det er utenkelig at EU vil tillate noen som helst innflytelse her. Her passer ikke ESA-modellen inn.</a:t>
            </a:r>
          </a:p>
          <a:p>
            <a:r>
              <a:rPr lang="nb-NO" dirty="0"/>
              <a:t>Vi kjenner ikke omfanget av suverenitetsavståelse før krisa oppstår. Det er da EU-kommisjonen vil gi HERA vidtgående fullmakter. De vil Norge ha null innflytelse på. Enda mindre enn i ACER,</a:t>
            </a:r>
          </a:p>
        </p:txBody>
      </p:sp>
    </p:spTree>
    <p:extLst>
      <p:ext uri="{BB962C8B-B14F-4D97-AF65-F5344CB8AC3E}">
        <p14:creationId xmlns:p14="http://schemas.microsoft.com/office/powerpoint/2010/main" val="11746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4A0DFA86-325F-A452-70EF-B5ABD66500C4}"/>
              </a:ext>
            </a:extLst>
          </p:cNvPr>
          <p:cNvGraphicFramePr>
            <a:graphicFrameLocks noChangeAspect="1"/>
          </p:cNvGraphicFramePr>
          <p:nvPr/>
        </p:nvGraphicFramePr>
        <p:xfrm>
          <a:off x="2663230" y="173345"/>
          <a:ext cx="6183169" cy="6511310"/>
        </p:xfrm>
        <a:graphic>
          <a:graphicData uri="http://schemas.openxmlformats.org/presentationml/2006/ole">
            <mc:AlternateContent xmlns:mc="http://schemas.openxmlformats.org/markup-compatibility/2006">
              <mc:Choice xmlns:v="urn:schemas-microsoft-com:vml" Requires="v">
                <p:oleObj name="Image" r:id="rId2" imgW="10996560" imgH="11530080" progId="Photoshop.Image.7">
                  <p:embed/>
                </p:oleObj>
              </mc:Choice>
              <mc:Fallback>
                <p:oleObj name="Image" r:id="rId2" imgW="10996560" imgH="11530080" progId="Photoshop.Image.7">
                  <p:embed/>
                  <p:pic>
                    <p:nvPicPr>
                      <p:cNvPr id="2" name="Objekt 1">
                        <a:extLst>
                          <a:ext uri="{FF2B5EF4-FFF2-40B4-BE49-F238E27FC236}">
                            <a16:creationId xmlns:a16="http://schemas.microsoft.com/office/drawing/2014/main" id="{4A0DFA86-325F-A452-70EF-B5ABD66500C4}"/>
                          </a:ext>
                        </a:extLst>
                      </p:cNvPr>
                      <p:cNvPicPr/>
                      <p:nvPr/>
                    </p:nvPicPr>
                    <p:blipFill>
                      <a:blip r:embed="rId3"/>
                      <a:stretch>
                        <a:fillRect/>
                      </a:stretch>
                    </p:blipFill>
                    <p:spPr>
                      <a:xfrm>
                        <a:off x="2663230" y="173345"/>
                        <a:ext cx="6183169" cy="6511310"/>
                      </a:xfrm>
                      <a:prstGeom prst="rect">
                        <a:avLst/>
                      </a:prstGeom>
                      <a:ln>
                        <a:solidFill>
                          <a:schemeClr val="bg1"/>
                        </a:solidFill>
                      </a:ln>
                    </p:spPr>
                  </p:pic>
                </p:oleObj>
              </mc:Fallback>
            </mc:AlternateContent>
          </a:graphicData>
        </a:graphic>
      </p:graphicFrame>
      <p:sp>
        <p:nvSpPr>
          <p:cNvPr id="3" name="TekstSylinder 2">
            <a:extLst>
              <a:ext uri="{FF2B5EF4-FFF2-40B4-BE49-F238E27FC236}">
                <a16:creationId xmlns:a16="http://schemas.microsoft.com/office/drawing/2014/main" id="{FDFF1E28-4CB7-0584-0766-2F0869652845}"/>
              </a:ext>
            </a:extLst>
          </p:cNvPr>
          <p:cNvSpPr txBox="1"/>
          <p:nvPr/>
        </p:nvSpPr>
        <p:spPr>
          <a:xfrm>
            <a:off x="6284768" y="6315323"/>
            <a:ext cx="2225964" cy="369332"/>
          </a:xfrm>
          <a:prstGeom prst="rect">
            <a:avLst/>
          </a:prstGeom>
          <a:noFill/>
        </p:spPr>
        <p:txBody>
          <a:bodyPr wrap="square" rtlCol="0">
            <a:spAutoFit/>
          </a:bodyPr>
          <a:lstStyle/>
          <a:p>
            <a:r>
              <a:rPr lang="en-GB" dirty="0">
                <a:solidFill>
                  <a:schemeClr val="bg1"/>
                </a:solidFill>
              </a:rPr>
              <a:t>EU Observer 21.04.23</a:t>
            </a:r>
          </a:p>
        </p:txBody>
      </p:sp>
    </p:spTree>
    <p:extLst>
      <p:ext uri="{BB962C8B-B14F-4D97-AF65-F5344CB8AC3E}">
        <p14:creationId xmlns:p14="http://schemas.microsoft.com/office/powerpoint/2010/main" val="3852767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51291E-78F5-099B-5056-6195D353506F}"/>
              </a:ext>
            </a:extLst>
          </p:cNvPr>
          <p:cNvSpPr>
            <a:spLocks noGrp="1"/>
          </p:cNvSpPr>
          <p:nvPr>
            <p:ph type="title"/>
          </p:nvPr>
        </p:nvSpPr>
        <p:spPr/>
        <p:txBody>
          <a:bodyPr/>
          <a:lstStyle/>
          <a:p>
            <a:r>
              <a:rPr lang="nb-NO" dirty="0" err="1"/>
              <a:t>Eus</a:t>
            </a:r>
            <a:r>
              <a:rPr lang="nb-NO" dirty="0"/>
              <a:t> helsedataområde</a:t>
            </a:r>
          </a:p>
        </p:txBody>
      </p:sp>
      <p:sp>
        <p:nvSpPr>
          <p:cNvPr id="3" name="Plassholder for innhold 2">
            <a:extLst>
              <a:ext uri="{FF2B5EF4-FFF2-40B4-BE49-F238E27FC236}">
                <a16:creationId xmlns:a16="http://schemas.microsoft.com/office/drawing/2014/main" id="{AE3DCD98-D5E9-3B81-D6E8-305C961D0C1E}"/>
              </a:ext>
            </a:extLst>
          </p:cNvPr>
          <p:cNvSpPr>
            <a:spLocks noGrp="1"/>
          </p:cNvSpPr>
          <p:nvPr>
            <p:ph idx="1"/>
          </p:nvPr>
        </p:nvSpPr>
        <p:spPr/>
        <p:txBody>
          <a:bodyPr/>
          <a:lstStyle/>
          <a:p>
            <a:r>
              <a:rPr lang="nb-NO" dirty="0"/>
              <a:t>Trolig det som vil bety mest før vi får en ny pandemi.</a:t>
            </a: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Det selges inn som retten til pasienter å kunne hente opp sin journal når de blir behandlet utenfor landets grenser. </a:t>
            </a: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Men det er ikke bare pasienten og behandlende lege som skal få opplysninger. Det er den sekundære anvendelsen som teller. Til helseforskning, innovasjon, politikkutforming, lovgivning og legemidler. Dette handler om økonomi, her skal helsedata gi innovasjon og styrke de store helseselskap. </a:t>
            </a:r>
            <a:r>
              <a:rPr lang="nb-NO" sz="1800" kern="100" dirty="0">
                <a:solidFill>
                  <a:srgbClr val="434343"/>
                </a:solidFill>
                <a:latin typeface="Arial" panose="020B0604020202020204" pitchFamily="34" charset="0"/>
                <a:ea typeface="DengXian" panose="02010600030101010101" pitchFamily="2" charset="-122"/>
                <a:cs typeface="Arial" panose="020B0604020202020204" pitchFamily="34" charset="0"/>
              </a:rPr>
              <a:t>D</a:t>
            </a:r>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et er ingen land i verden som har flere og bedre helseopplysninger enn Norge. HUNT er unik.</a:t>
            </a:r>
          </a:p>
          <a:p>
            <a:endParaRPr lang="nb-NO" sz="1800" kern="100" dirty="0">
              <a:effectLst/>
              <a:latin typeface="Calibri" panose="020F0502020204030204" pitchFamily="34" charset="0"/>
              <a:ea typeface="DengXian" panose="02010600030101010101" pitchFamily="2" charset="-122"/>
              <a:cs typeface="Arial" panose="020B0604020202020204" pitchFamily="34" charset="0"/>
            </a:endParaRPr>
          </a:p>
          <a:p>
            <a:endParaRPr lang="nb-NO" dirty="0"/>
          </a:p>
        </p:txBody>
      </p:sp>
    </p:spTree>
    <p:extLst>
      <p:ext uri="{BB962C8B-B14F-4D97-AF65-F5344CB8AC3E}">
        <p14:creationId xmlns:p14="http://schemas.microsoft.com/office/powerpoint/2010/main" val="312696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F5F396-40DE-7817-200A-457CCAB14339}"/>
              </a:ext>
            </a:extLst>
          </p:cNvPr>
          <p:cNvSpPr>
            <a:spLocks noGrp="1"/>
          </p:cNvSpPr>
          <p:nvPr>
            <p:ph type="title"/>
          </p:nvPr>
        </p:nvSpPr>
        <p:spPr/>
        <p:txBody>
          <a:bodyPr/>
          <a:lstStyle/>
          <a:p>
            <a:r>
              <a:rPr lang="nb-NO" dirty="0"/>
              <a:t>EUs helsedataområde</a:t>
            </a:r>
          </a:p>
        </p:txBody>
      </p:sp>
      <p:sp>
        <p:nvSpPr>
          <p:cNvPr id="3" name="Plassholder for innhold 2">
            <a:extLst>
              <a:ext uri="{FF2B5EF4-FFF2-40B4-BE49-F238E27FC236}">
                <a16:creationId xmlns:a16="http://schemas.microsoft.com/office/drawing/2014/main" id="{F0C8A6BE-6A0B-4871-27B7-8E69FDEE6F35}"/>
              </a:ext>
            </a:extLst>
          </p:cNvPr>
          <p:cNvSpPr>
            <a:spLocks noGrp="1"/>
          </p:cNvSpPr>
          <p:nvPr>
            <p:ph idx="1"/>
          </p:nvPr>
        </p:nvSpPr>
        <p:spPr/>
        <p:txBody>
          <a:bodyPr>
            <a:normAutofit fontScale="85000" lnSpcReduction="20000"/>
          </a:bodyPr>
          <a:lstStyle/>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Kommisjonen har vurdert tre løsningsmodeller. 1. samarbeid og frivillighet. 2. Både på EU-plan og nasjonalt plan. 3. Krav fastsettes av EU. </a:t>
            </a: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Valget falt på 2+.Begrunnelse: Alternativ 3 blir dyrere og kan bli vanskelig å gjennomføre politisk. EUs metode er den trinnvise. Etter fem år skal ordningen evalueres.</a:t>
            </a:r>
          </a:p>
          <a:p>
            <a:r>
              <a:rPr lang="nb-NO" sz="1800" kern="100" dirty="0">
                <a:latin typeface="Calibri" panose="020F0502020204030204" pitchFamily="34" charset="0"/>
                <a:ea typeface="DengXian" panose="02010600030101010101" pitchFamily="2" charset="-122"/>
                <a:cs typeface="Arial" panose="020B0604020202020204" pitchFamily="34" charset="0"/>
              </a:rPr>
              <a:t>D</a:t>
            </a:r>
            <a:r>
              <a:rPr lang="nb-NO" sz="1800" kern="100" dirty="0">
                <a:effectLst/>
                <a:latin typeface="Calibri" panose="020F0502020204030204" pitchFamily="34" charset="0"/>
                <a:ea typeface="DengXian" panose="02010600030101010101" pitchFamily="2" charset="-122"/>
                <a:cs typeface="Arial" panose="020B0604020202020204" pitchFamily="34" charset="0"/>
              </a:rPr>
              <a:t>elt i to. Primære helseopplysninger som skal gi helsevesen tilgang til pasientjournal. Digital resept- Denne delen harvregjeringen vedtatt å tilslutte seg og vil starte med en kjernejournal. WHO har inngått avtale med EU om å utvide denne til alle </a:t>
            </a:r>
            <a:r>
              <a:rPr lang="nb-NO" sz="1800" kern="100" dirty="0" err="1">
                <a:effectLst/>
                <a:latin typeface="Calibri" panose="020F0502020204030204" pitchFamily="34" charset="0"/>
                <a:ea typeface="DengXian" panose="02010600030101010101" pitchFamily="2" charset="-122"/>
                <a:cs typeface="Arial" panose="020B0604020202020204" pitchFamily="34" charset="0"/>
              </a:rPr>
              <a:t>eurpeere</a:t>
            </a:r>
            <a:r>
              <a:rPr lang="nb-NO" sz="1800" kern="100" dirty="0">
                <a:effectLst/>
                <a:latin typeface="Calibri" panose="020F0502020204030204" pitchFamily="34" charset="0"/>
                <a:ea typeface="DengXian" panose="02010600030101010101" pitchFamily="2" charset="-122"/>
                <a:cs typeface="Arial" panose="020B0604020202020204" pitchFamily="34" charset="0"/>
              </a:rPr>
              <a:t>, 1 milliard.</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Sekundære helseopplysninger skal være på en felles mal til bruk i </a:t>
            </a:r>
            <a:r>
              <a:rPr lang="nb-NO" sz="1800" kern="100" dirty="0" err="1">
                <a:effectLst/>
                <a:latin typeface="Calibri" panose="020F0502020204030204" pitchFamily="34" charset="0"/>
                <a:ea typeface="DengXian" panose="02010600030101010101" pitchFamily="2" charset="-122"/>
                <a:cs typeface="Arial" panose="020B0604020202020204" pitchFamily="34" charset="0"/>
              </a:rPr>
              <a:t>instituasjoner</a:t>
            </a:r>
            <a:r>
              <a:rPr lang="nb-NO" sz="1800" kern="100" dirty="0">
                <a:effectLst/>
                <a:latin typeface="Calibri" panose="020F0502020204030204" pitchFamily="34" charset="0"/>
                <a:ea typeface="DengXian" panose="02010600030101010101" pitchFamily="2" charset="-122"/>
                <a:cs typeface="Arial" panose="020B0604020202020204" pitchFamily="34" charset="0"/>
              </a:rPr>
              <a:t>, forskning, politikkutforming og sjølsagt helseindustrien.</a:t>
            </a: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Norge må opprette en digital helsemyndighet som er ansvarlig for å samle helseopplysninger og bringe de videre. Artikkel10 gir  mandat og myndighet og er på tre sider. I artikkel 10.3 gis EU-kommisjonen rett til å gi ytterligere oppgaver og kan faktisk endre helsemyndighetens årsrapport. </a:t>
            </a:r>
            <a:endParaRPr lang="nb-NO" sz="1800" kern="100" dirty="0">
              <a:effectLst/>
              <a:latin typeface="Calibri" panose="020F0502020204030204" pitchFamily="34" charset="0"/>
              <a:ea typeface="DengXian" panose="02010600030101010101" pitchFamily="2" charset="-122"/>
              <a:cs typeface="Arial" panose="020B0604020202020204" pitchFamily="34" charset="0"/>
            </a:endParaRP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Det ligger i forordningen at </a:t>
            </a:r>
            <a:r>
              <a:rPr lang="nb-NO" sz="1800" kern="100" dirty="0" err="1">
                <a:solidFill>
                  <a:srgbClr val="434343"/>
                </a:solidFill>
                <a:effectLst/>
                <a:latin typeface="Arial" panose="020B0604020202020204" pitchFamily="34" charset="0"/>
                <a:ea typeface="DengXian" panose="02010600030101010101" pitchFamily="2" charset="-122"/>
                <a:cs typeface="Arial" panose="020B0604020202020204" pitchFamily="34" charset="0"/>
              </a:rPr>
              <a:t>MyHealth@EU</a:t>
            </a:r>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 er obligatorisk, det er her journal og personlige helseopplysninger skal ligge. Her kan det tilbys såkalte supplerende tjenester. Det opprettes et utvalg for det europeiske helseområdet. Kommisjonen leder utvalgets møter.  Det bygges opp en infrastruktur som styres av to grupper nedsatt av EU-kommisjonen. </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Norge deltar allerede i 14 referansegrupper. </a:t>
            </a:r>
          </a:p>
          <a:p>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Den økonomiske gevinsten skal være 11 </a:t>
            </a:r>
            <a:r>
              <a:rPr lang="nb-NO" sz="1800" kern="100" dirty="0" err="1">
                <a:solidFill>
                  <a:srgbClr val="434343"/>
                </a:solidFill>
                <a:effectLst/>
                <a:latin typeface="Arial" panose="020B0604020202020204" pitchFamily="34" charset="0"/>
                <a:ea typeface="DengXian" panose="02010600030101010101" pitchFamily="2" charset="-122"/>
                <a:cs typeface="Arial" panose="020B0604020202020204" pitchFamily="34" charset="0"/>
              </a:rPr>
              <a:t>mia</a:t>
            </a:r>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 EURO over 10 år. Halvparten for helsevesenet og halvparten sekundær. Altså i all hovedsak helseindustrien. Kostnad blir på mellom 0,7 </a:t>
            </a:r>
            <a:r>
              <a:rPr lang="nb-NO" sz="1800" kern="100" dirty="0" err="1">
                <a:solidFill>
                  <a:srgbClr val="434343"/>
                </a:solidFill>
                <a:effectLst/>
                <a:latin typeface="Arial" panose="020B0604020202020204" pitchFamily="34" charset="0"/>
                <a:ea typeface="DengXian" panose="02010600030101010101" pitchFamily="2" charset="-122"/>
                <a:cs typeface="Arial" panose="020B0604020202020204" pitchFamily="34" charset="0"/>
              </a:rPr>
              <a:t>mia</a:t>
            </a:r>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 EURO og 2 milliarder EURO. Noe skal tas gjennom gebyrer, noe må medlemsstatene betale, også </a:t>
            </a:r>
            <a:r>
              <a:rPr lang="nb-NO" sz="1800" kern="100" dirty="0">
                <a:solidFill>
                  <a:srgbClr val="434343"/>
                </a:solidFill>
                <a:latin typeface="Arial" panose="020B0604020202020204" pitchFamily="34" charset="0"/>
                <a:ea typeface="DengXian" panose="02010600030101010101" pitchFamily="2" charset="-122"/>
                <a:cs typeface="Arial" panose="020B0604020202020204" pitchFamily="34" charset="0"/>
              </a:rPr>
              <a:t>N</a:t>
            </a:r>
            <a:r>
              <a:rPr lang="nb-NO" sz="1800" kern="100" dirty="0">
                <a:solidFill>
                  <a:srgbClr val="434343"/>
                </a:solidFill>
                <a:effectLst/>
                <a:latin typeface="Arial" panose="020B0604020202020204" pitchFamily="34" charset="0"/>
                <a:ea typeface="DengXian" panose="02010600030101010101" pitchFamily="2" charset="-122"/>
                <a:cs typeface="Arial" panose="020B0604020202020204" pitchFamily="34" charset="0"/>
              </a:rPr>
              <a:t>orge, </a:t>
            </a:r>
            <a:endParaRPr lang="nb-NO" sz="1800" kern="100" dirty="0">
              <a:effectLst/>
              <a:latin typeface="Calibri" panose="020F0502020204030204" pitchFamily="34" charset="0"/>
              <a:ea typeface="DengXian" panose="02010600030101010101" pitchFamily="2" charset="-122"/>
              <a:cs typeface="Arial" panose="020B0604020202020204" pitchFamily="34" charset="0"/>
            </a:endParaRPr>
          </a:p>
          <a:p>
            <a:endParaRPr lang="nb-NO" dirty="0"/>
          </a:p>
        </p:txBody>
      </p:sp>
    </p:spTree>
    <p:extLst>
      <p:ext uri="{BB962C8B-B14F-4D97-AF65-F5344CB8AC3E}">
        <p14:creationId xmlns:p14="http://schemas.microsoft.com/office/powerpoint/2010/main" val="383723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93D72-01F1-4551-7C09-C7036C33122D}"/>
              </a:ext>
            </a:extLst>
          </p:cNvPr>
          <p:cNvSpPr>
            <a:spLocks noGrp="1"/>
          </p:cNvSpPr>
          <p:nvPr>
            <p:ph type="title"/>
          </p:nvPr>
        </p:nvSpPr>
        <p:spPr/>
        <p:txBody>
          <a:bodyPr/>
          <a:lstStyle/>
          <a:p>
            <a:r>
              <a:rPr lang="nb-NO" dirty="0"/>
              <a:t>Norge og EUs helseunion</a:t>
            </a:r>
          </a:p>
        </p:txBody>
      </p:sp>
      <p:sp>
        <p:nvSpPr>
          <p:cNvPr id="3" name="Plassholder for innhold 2">
            <a:extLst>
              <a:ext uri="{FF2B5EF4-FFF2-40B4-BE49-F238E27FC236}">
                <a16:creationId xmlns:a16="http://schemas.microsoft.com/office/drawing/2014/main" id="{075F5DCE-C3D1-5067-E41B-9B08C11CC9B9}"/>
              </a:ext>
            </a:extLst>
          </p:cNvPr>
          <p:cNvSpPr>
            <a:spLocks noGrp="1"/>
          </p:cNvSpPr>
          <p:nvPr>
            <p:ph idx="1"/>
          </p:nvPr>
        </p:nvSpPr>
        <p:spPr/>
        <p:txBody>
          <a:bodyPr>
            <a:normAutofit lnSpcReduction="10000"/>
          </a:bodyPr>
          <a:lstStyle/>
          <a:p>
            <a:r>
              <a:rPr lang="nb-NO" sz="1800" dirty="0">
                <a:effectLst/>
                <a:latin typeface="Helvetica" pitchFamily="2" charset="0"/>
              </a:rPr>
              <a:t>Helseberedskapsmeldingen En motstandsdyktig helseberedskap — Fra pandemi til krig i Europa (Meld. St. 5 2023-2024); </a:t>
            </a:r>
            <a:endParaRPr lang="nb-NO" dirty="0">
              <a:effectLst/>
            </a:endParaRPr>
          </a:p>
          <a:p>
            <a:r>
              <a:rPr lang="nb-NO" sz="1800" dirty="0">
                <a:effectLst/>
                <a:latin typeface="Helvetica" pitchFamily="2" charset="0"/>
              </a:rPr>
              <a:t>Det finnes ikke et annet ansvarlig alternativ for Norge enn et forpliktende samarbeid med EUs styrkede helseberedskap. Derfor arbeider regjeringen for å delta i EUs samarbeid om helseberedskap og kriserespons – </a:t>
            </a:r>
            <a:r>
              <a:rPr lang="nb-NO" sz="1800" dirty="0" err="1">
                <a:effectLst/>
                <a:latin typeface="Helvetica" pitchFamily="2" charset="0"/>
              </a:rPr>
              <a:t>pa</a:t>
            </a:r>
            <a:r>
              <a:rPr lang="nb-NO" sz="1800" dirty="0">
                <a:effectLst/>
                <a:latin typeface="Helvetica" pitchFamily="2" charset="0"/>
              </a:rPr>
              <a:t>̊ så like </a:t>
            </a:r>
            <a:r>
              <a:rPr lang="nb-NO" sz="1800" dirty="0" err="1">
                <a:effectLst/>
                <a:latin typeface="Helvetica" pitchFamily="2" charset="0"/>
              </a:rPr>
              <a:t>vilkår</a:t>
            </a:r>
            <a:r>
              <a:rPr lang="nb-NO" sz="1800" dirty="0">
                <a:effectLst/>
                <a:latin typeface="Helvetica" pitchFamily="2" charset="0"/>
              </a:rPr>
              <a:t> som EUs medlemsland som mulig. Dette grepet gjør regjeringen for å sikre en robust og forutsigbar norsk helseberedskap og kriserespons, og for å trygge den norske befolkningen (s. 37) </a:t>
            </a:r>
            <a:endParaRPr lang="nb-NO" dirty="0">
              <a:effectLst/>
            </a:endParaRPr>
          </a:p>
          <a:p>
            <a:r>
              <a:rPr lang="nb-NO" sz="1800" dirty="0">
                <a:effectLst/>
                <a:latin typeface="Helvetica" pitchFamily="2" charset="0"/>
              </a:rPr>
              <a:t>Meldingen peker særlig </a:t>
            </a:r>
            <a:r>
              <a:rPr lang="nb-NO" sz="1800" dirty="0" err="1">
                <a:effectLst/>
                <a:latin typeface="Helvetica" pitchFamily="2" charset="0"/>
              </a:rPr>
              <a:t>pa</a:t>
            </a:r>
            <a:r>
              <a:rPr lang="nb-NO" sz="1800" dirty="0">
                <a:effectLst/>
                <a:latin typeface="Helvetica" pitchFamily="2" charset="0"/>
              </a:rPr>
              <a:t>̊ legemidler, vaksiner og medisinsk verneutstyr som viktige </a:t>
            </a:r>
            <a:r>
              <a:rPr lang="nb-NO" sz="1800" dirty="0" err="1">
                <a:effectLst/>
                <a:latin typeface="Helvetica" pitchFamily="2" charset="0"/>
              </a:rPr>
              <a:t>områder</a:t>
            </a:r>
            <a:r>
              <a:rPr lang="nb-NO" sz="1800" dirty="0">
                <a:effectLst/>
                <a:latin typeface="Helvetica" pitchFamily="2" charset="0"/>
              </a:rPr>
              <a:t> der Norge vil ha stor nytte av tett tilknytting til EU. I tillegg vises det til at Norge skal videreutvikle og styrke sin gode posisjon i internasjonalt samarbeid om atomberedskap, herunder gjennom deltakelse i det europeiske atomenergifellesskapet (EURATOM). Ifølge meldingen vil den </a:t>
            </a:r>
            <a:r>
              <a:rPr lang="nb-NO" sz="1800" dirty="0" err="1">
                <a:effectLst/>
                <a:latin typeface="Helvetica" pitchFamily="2" charset="0"/>
              </a:rPr>
              <a:t>foreslåtte</a:t>
            </a:r>
            <a:r>
              <a:rPr lang="nb-NO" sz="1800" dirty="0">
                <a:effectLst/>
                <a:latin typeface="Helvetica" pitchFamily="2" charset="0"/>
              </a:rPr>
              <a:t> forordningen </a:t>
            </a:r>
            <a:r>
              <a:rPr lang="nb-NO" sz="1800" dirty="0" err="1">
                <a:effectLst/>
                <a:latin typeface="Helvetica" pitchFamily="2" charset="0"/>
              </a:rPr>
              <a:t>pa</a:t>
            </a:r>
            <a:r>
              <a:rPr lang="nb-NO" sz="1800" dirty="0">
                <a:effectLst/>
                <a:latin typeface="Helvetica" pitchFamily="2" charset="0"/>
              </a:rPr>
              <a:t>̊ et felleseuropeisk </a:t>
            </a:r>
            <a:r>
              <a:rPr lang="nb-NO" sz="1800" dirty="0" err="1">
                <a:effectLst/>
                <a:latin typeface="Helvetica" pitchFamily="2" charset="0"/>
              </a:rPr>
              <a:t>helsedataområde</a:t>
            </a:r>
            <a:r>
              <a:rPr lang="nb-NO" sz="1800" dirty="0">
                <a:effectLst/>
                <a:latin typeface="Helvetica" pitchFamily="2" charset="0"/>
              </a:rPr>
              <a:t>, </a:t>
            </a:r>
            <a:r>
              <a:rPr lang="nb-NO" sz="1800" dirty="0">
                <a:solidFill>
                  <a:srgbClr val="0000FF"/>
                </a:solidFill>
                <a:effectLst/>
                <a:latin typeface="Helvetica" pitchFamily="2" charset="0"/>
              </a:rPr>
              <a:t>European Health Data Space</a:t>
            </a:r>
            <a:r>
              <a:rPr lang="nb-NO" sz="1800" dirty="0">
                <a:effectLst/>
                <a:latin typeface="Helvetica" pitchFamily="2" charset="0"/>
              </a:rPr>
              <a:t>, få stor betydning for </a:t>
            </a:r>
            <a:r>
              <a:rPr lang="nb-NO" sz="1800" dirty="0" err="1">
                <a:effectLst/>
                <a:latin typeface="Helvetica" pitchFamily="2" charset="0"/>
              </a:rPr>
              <a:t>vårt</a:t>
            </a:r>
            <a:r>
              <a:rPr lang="nb-NO" sz="1800" dirty="0">
                <a:effectLst/>
                <a:latin typeface="Helvetica" pitchFamily="2" charset="0"/>
              </a:rPr>
              <a:t> nasjonale arbeid med å forenkle tilgang til data i beredskapsøyemed, og dermed et fundament for å styrke helseberedskapen. </a:t>
            </a:r>
            <a:endParaRPr lang="nb-NO" dirty="0">
              <a:effectLst/>
            </a:endParaRPr>
          </a:p>
          <a:p>
            <a:r>
              <a:rPr lang="nb-NO" sz="1800" dirty="0" err="1">
                <a:effectLst/>
                <a:latin typeface="Helvetica" pitchFamily="2" charset="0"/>
              </a:rPr>
              <a:t>Prop</a:t>
            </a:r>
            <a:r>
              <a:rPr lang="nb-NO" sz="1800" dirty="0">
                <a:effectLst/>
                <a:latin typeface="Helvetica" pitchFamily="2" charset="0"/>
              </a:rPr>
              <a:t>. 1 S (2023-2024) legger opp til en styrking av helseberedskapen nasjonalt, og Regjeringen er opptatt av å utvikle norsk helsenæring som en eksportindustri (Regjeringen, 2023). Helseberedskapsmeldingen peker </a:t>
            </a:r>
            <a:r>
              <a:rPr lang="nb-NO" sz="1800" dirty="0" err="1">
                <a:effectLst/>
                <a:latin typeface="Helvetica" pitchFamily="2" charset="0"/>
              </a:rPr>
              <a:t>pa</a:t>
            </a:r>
            <a:r>
              <a:rPr lang="nb-NO" sz="1800" dirty="0">
                <a:effectLst/>
                <a:latin typeface="Helvetica" pitchFamily="2" charset="0"/>
              </a:rPr>
              <a:t>̊ EU4Health som et mulighetsrom for norsk industriutvikling. </a:t>
            </a:r>
            <a:endParaRPr lang="nb-NO" dirty="0">
              <a:effectLst/>
            </a:endParaRPr>
          </a:p>
          <a:p>
            <a:endParaRPr lang="nb-NO" dirty="0"/>
          </a:p>
        </p:txBody>
      </p:sp>
    </p:spTree>
    <p:extLst>
      <p:ext uri="{BB962C8B-B14F-4D97-AF65-F5344CB8AC3E}">
        <p14:creationId xmlns:p14="http://schemas.microsoft.com/office/powerpoint/2010/main" val="116231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895A12-AC37-C849-816E-CA14B054A994}"/>
              </a:ext>
            </a:extLst>
          </p:cNvPr>
          <p:cNvSpPr>
            <a:spLocks noGrp="1"/>
          </p:cNvSpPr>
          <p:nvPr>
            <p:ph type="title"/>
          </p:nvPr>
        </p:nvSpPr>
        <p:spPr/>
        <p:txBody>
          <a:bodyPr/>
          <a:lstStyle/>
          <a:p>
            <a:r>
              <a:rPr lang="nb-NO" dirty="0"/>
              <a:t>Helse – marked i vekst</a:t>
            </a:r>
          </a:p>
        </p:txBody>
      </p:sp>
      <p:sp>
        <p:nvSpPr>
          <p:cNvPr id="3" name="Plassholder for innhold 2">
            <a:extLst>
              <a:ext uri="{FF2B5EF4-FFF2-40B4-BE49-F238E27FC236}">
                <a16:creationId xmlns:a16="http://schemas.microsoft.com/office/drawing/2014/main" id="{6A4E0FA1-CF9B-F54F-DEE8-98DDE1993D2B}"/>
              </a:ext>
            </a:extLst>
          </p:cNvPr>
          <p:cNvSpPr>
            <a:spLocks noGrp="1"/>
          </p:cNvSpPr>
          <p:nvPr>
            <p:ph idx="1"/>
          </p:nvPr>
        </p:nvSpPr>
        <p:spPr/>
        <p:txBody>
          <a:bodyPr/>
          <a:lstStyle/>
          <a:p>
            <a:pPr marL="0" indent="0">
              <a:buNone/>
            </a:pPr>
            <a:r>
              <a:rPr lang="nb-NO" sz="1800" kern="100" dirty="0">
                <a:effectLst/>
                <a:latin typeface="Calibri" panose="020F0502020204030204" pitchFamily="34" charset="0"/>
                <a:ea typeface="DengXian" panose="02010600030101010101" pitchFamily="2" charset="-122"/>
                <a:cs typeface="Arial" panose="020B0604020202020204" pitchFamily="34" charset="0"/>
              </a:rPr>
              <a:t>• Helsesektoren er det samfunnsområdet som i våre land sammen med skole som tradisjonelt er sterkest politisk styrt </a:t>
            </a:r>
          </a:p>
          <a:p>
            <a:pPr marL="0" indent="0">
              <a:buNone/>
            </a:pPr>
            <a:r>
              <a:rPr lang="nb-NO" sz="1800" kern="100" dirty="0">
                <a:effectLst/>
                <a:latin typeface="Calibri" panose="020F0502020204030204" pitchFamily="34" charset="0"/>
                <a:ea typeface="DengXian" panose="02010600030101010101" pitchFamily="2" charset="-122"/>
                <a:cs typeface="Arial" panose="020B0604020202020204" pitchFamily="34" charset="0"/>
              </a:rPr>
              <a:t>• Det har størst økonomisk betydning samfunnsmessig og for staten </a:t>
            </a:r>
          </a:p>
          <a:p>
            <a:pPr marL="0" indent="0">
              <a:buNone/>
            </a:pPr>
            <a:r>
              <a:rPr lang="nb-NO" sz="1800" kern="100" dirty="0">
                <a:effectLst/>
                <a:latin typeface="Calibri" panose="020F0502020204030204" pitchFamily="34" charset="0"/>
                <a:ea typeface="DengXian" panose="02010600030101010101" pitchFamily="2" charset="-122"/>
                <a:cs typeface="Arial" panose="020B0604020202020204" pitchFamily="34" charset="0"/>
              </a:rPr>
              <a:t>• Det er den største jobbmaskinen; samlet sysselsetting på hele 10-20 pst av totalen; en andel på vei opp.</a:t>
            </a:r>
          </a:p>
          <a:p>
            <a:pPr marL="0" indent="0">
              <a:buNone/>
            </a:pPr>
            <a:r>
              <a:rPr lang="nb-NO" sz="1800" kern="100" dirty="0">
                <a:effectLst/>
                <a:latin typeface="Calibri" panose="020F0502020204030204" pitchFamily="34" charset="0"/>
                <a:ea typeface="DengXian" panose="02010600030101010101" pitchFamily="2" charset="-122"/>
                <a:cs typeface="Arial" panose="020B0604020202020204" pitchFamily="34" charset="0"/>
              </a:rPr>
              <a:t> I OECD-landene var veksten i perioden 2000-2017 på 42 pst mot «bare» 15 pst for totalen </a:t>
            </a:r>
          </a:p>
          <a:p>
            <a:pPr marL="0" indent="0">
              <a:buNone/>
            </a:pPr>
            <a:r>
              <a:rPr lang="nb-NO" sz="1800" kern="100" dirty="0">
                <a:effectLst/>
                <a:latin typeface="Calibri" panose="020F0502020204030204" pitchFamily="34" charset="0"/>
                <a:ea typeface="DengXian" panose="02010600030101010101" pitchFamily="2" charset="-122"/>
                <a:cs typeface="Arial" panose="020B0604020202020204" pitchFamily="34" charset="0"/>
              </a:rPr>
              <a:t>• Tjenestene er altoverveiende nasjonalt produsert og konsumert, det som er internasjonalisert er først og fremst utstyr og teknologi som er utpreget globalt </a:t>
            </a:r>
          </a:p>
          <a:p>
            <a:r>
              <a:rPr lang="nb-NO" sz="1800" kern="100" dirty="0">
                <a:effectLst/>
                <a:latin typeface="Calibri" panose="020F0502020204030204" pitchFamily="34" charset="0"/>
                <a:ea typeface="DengXian" panose="02010600030101010101" pitchFamily="2" charset="-122"/>
                <a:cs typeface="Arial" panose="020B0604020202020204" pitchFamily="34" charset="0"/>
              </a:rPr>
              <a:t>Regnet per innbygger, beregnes samlet årlig utgift til opp mot 50 000 n. kr per år. Om vi regner tallet i forhold til arbeidsstyrken, tilsvarer det snarere i størrelsesorden 100 000, eller nær 1/5 del av en brutto årslønn.</a:t>
            </a:r>
          </a:p>
          <a:p>
            <a:endParaRPr lang="nb-NO" sz="1800" kern="100" dirty="0">
              <a:effectLst/>
              <a:latin typeface="Calibri" panose="020F0502020204030204" pitchFamily="34" charset="0"/>
              <a:ea typeface="DengXian" panose="02010600030101010101" pitchFamily="2" charset="-122"/>
              <a:cs typeface="Arial" panose="020B0604020202020204" pitchFamily="34" charset="0"/>
            </a:endParaRPr>
          </a:p>
          <a:p>
            <a:endParaRPr lang="nb-NO" dirty="0"/>
          </a:p>
        </p:txBody>
      </p:sp>
      <p:pic>
        <p:nvPicPr>
          <p:cNvPr id="4" name="Bilde 3" descr="Et bilde som inneholder tekst, skjermbilde, Font, kvittering&#10;&#10;Automatisk generert beskrivelse">
            <a:extLst>
              <a:ext uri="{FF2B5EF4-FFF2-40B4-BE49-F238E27FC236}">
                <a16:creationId xmlns:a16="http://schemas.microsoft.com/office/drawing/2014/main" id="{4914198F-AE82-4A83-675D-1E661A4B8953}"/>
              </a:ext>
            </a:extLst>
          </p:cNvPr>
          <p:cNvPicPr>
            <a:picLocks noChangeAspect="1"/>
          </p:cNvPicPr>
          <p:nvPr/>
        </p:nvPicPr>
        <p:blipFill>
          <a:blip r:embed="rId2"/>
          <a:stretch>
            <a:fillRect/>
          </a:stretch>
        </p:blipFill>
        <p:spPr>
          <a:xfrm>
            <a:off x="549876" y="4424577"/>
            <a:ext cx="5334000" cy="3174828"/>
          </a:xfrm>
          <a:prstGeom prst="rect">
            <a:avLst/>
          </a:prstGeom>
        </p:spPr>
      </p:pic>
    </p:spTree>
    <p:extLst>
      <p:ext uri="{BB962C8B-B14F-4D97-AF65-F5344CB8AC3E}">
        <p14:creationId xmlns:p14="http://schemas.microsoft.com/office/powerpoint/2010/main" val="17952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2EADFE-7FC3-566C-0D95-B22199058CAD}"/>
              </a:ext>
            </a:extLst>
          </p:cNvPr>
          <p:cNvSpPr>
            <a:spLocks noGrp="1"/>
          </p:cNvSpPr>
          <p:nvPr>
            <p:ph type="title"/>
          </p:nvPr>
        </p:nvSpPr>
        <p:spPr/>
        <p:txBody>
          <a:bodyPr/>
          <a:lstStyle/>
          <a:p>
            <a:r>
              <a:rPr lang="nb-NO" dirty="0"/>
              <a:t>Hvordan møte en pandemi?</a:t>
            </a:r>
          </a:p>
        </p:txBody>
      </p:sp>
      <p:sp>
        <p:nvSpPr>
          <p:cNvPr id="3" name="Plassholder for innhold 2">
            <a:extLst>
              <a:ext uri="{FF2B5EF4-FFF2-40B4-BE49-F238E27FC236}">
                <a16:creationId xmlns:a16="http://schemas.microsoft.com/office/drawing/2014/main" id="{BEDFFD4B-FFB1-DED5-453C-154B97113F4A}"/>
              </a:ext>
            </a:extLst>
          </p:cNvPr>
          <p:cNvSpPr>
            <a:spLocks noGrp="1"/>
          </p:cNvSpPr>
          <p:nvPr>
            <p:ph idx="1"/>
          </p:nvPr>
        </p:nvSpPr>
        <p:spPr/>
        <p:txBody>
          <a:bodyPr/>
          <a:lstStyle/>
          <a:p>
            <a:r>
              <a:rPr lang="nb-NO" dirty="0" err="1"/>
              <a:t>Eus</a:t>
            </a:r>
            <a:r>
              <a:rPr lang="nb-NO" dirty="0"/>
              <a:t> møte med pandemien var ikke vellykket. Vaksinering ble utsatt en til to måneder fordi Pfizer prioriterte bedre marked.</a:t>
            </a:r>
          </a:p>
          <a:p>
            <a:r>
              <a:rPr lang="nb-NO" dirty="0"/>
              <a:t>EU opphevet midlertidig strenge budsjettkrav. EU laget et eget midlertidig regelverk for arbeidsinnvandring. En direktesendt pressekonferanse måtte utsettes fordi EU ikke hadde ferdigbehandlet søknad.</a:t>
            </a:r>
          </a:p>
          <a:p>
            <a:r>
              <a:rPr lang="nb-NO" dirty="0"/>
              <a:t>Både Sveits og Storbritannia hadde bedre vaksineavtaler enn EU.</a:t>
            </a:r>
          </a:p>
          <a:p>
            <a:r>
              <a:rPr lang="nb-NO" dirty="0"/>
              <a:t>Vaksinefordelinga var en katastrofe for fattige land.</a:t>
            </a:r>
          </a:p>
          <a:p>
            <a:endParaRPr lang="nb-NO" dirty="0"/>
          </a:p>
        </p:txBody>
      </p:sp>
    </p:spTree>
    <p:extLst>
      <p:ext uri="{BB962C8B-B14F-4D97-AF65-F5344CB8AC3E}">
        <p14:creationId xmlns:p14="http://schemas.microsoft.com/office/powerpoint/2010/main" val="1128573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2146</TotalTime>
  <Words>2804</Words>
  <Application>Microsoft Office PowerPoint</Application>
  <PresentationFormat>Widescreen</PresentationFormat>
  <Paragraphs>100</Paragraphs>
  <Slides>20</Slides>
  <Notes>0</Notes>
  <HiddenSlides>0</HiddenSlides>
  <MMClips>0</MMClips>
  <ScaleCrop>false</ScaleCrop>
  <HeadingPairs>
    <vt:vector size="8" baseType="variant">
      <vt:variant>
        <vt:lpstr>Brukte skrifter</vt:lpstr>
      </vt:variant>
      <vt:variant>
        <vt:i4>12</vt:i4>
      </vt:variant>
      <vt:variant>
        <vt:lpstr>Tema</vt:lpstr>
      </vt:variant>
      <vt:variant>
        <vt:i4>1</vt:i4>
      </vt:variant>
      <vt:variant>
        <vt:lpstr>Innebygde OLE-servere</vt:lpstr>
      </vt:variant>
      <vt:variant>
        <vt:i4>1</vt:i4>
      </vt:variant>
      <vt:variant>
        <vt:lpstr>Lysbildetitler</vt:lpstr>
      </vt:variant>
      <vt:variant>
        <vt:i4>20</vt:i4>
      </vt:variant>
    </vt:vector>
  </HeadingPairs>
  <TitlesOfParts>
    <vt:vector size="34" baseType="lpstr">
      <vt:lpstr>Aptos</vt:lpstr>
      <vt:lpstr>Aptos Display</vt:lpstr>
      <vt:lpstr>Arial</vt:lpstr>
      <vt:lpstr>Arial</vt:lpstr>
      <vt:lpstr>Berlingske Serif Text</vt:lpstr>
      <vt:lpstr>Calibri</vt:lpstr>
      <vt:lpstr>Helvetica</vt:lpstr>
      <vt:lpstr>PT Serif</vt:lpstr>
      <vt:lpstr>Siaga</vt:lpstr>
      <vt:lpstr>Times New Roman</vt:lpstr>
      <vt:lpstr>TimesNewRomanPS</vt:lpstr>
      <vt:lpstr>Titillium</vt:lpstr>
      <vt:lpstr>Office-tema</vt:lpstr>
      <vt:lpstr>Image</vt:lpstr>
      <vt:lpstr>PowerPoint-presentasjon</vt:lpstr>
      <vt:lpstr>Eus helseunion</vt:lpstr>
      <vt:lpstr>HERA (Health Emergency Preparedness and Response Authority)– Suverenitetsavståelse?</vt:lpstr>
      <vt:lpstr>PowerPoint-presentasjon</vt:lpstr>
      <vt:lpstr>Eus helsedataområde</vt:lpstr>
      <vt:lpstr>EUs helsedataområde</vt:lpstr>
      <vt:lpstr>Norge og EUs helseunion</vt:lpstr>
      <vt:lpstr>Helse – marked i vekst</vt:lpstr>
      <vt:lpstr>Hvordan møte en pandemi?</vt:lpstr>
      <vt:lpstr>Norsk beredskap, globalt eller EU-beredskap</vt:lpstr>
      <vt:lpstr>EUs lånekrav dreper.</vt:lpstr>
      <vt:lpstr>EUs krav om budsjettbalanse dreper.</vt:lpstr>
      <vt:lpstr> Privatisering dreper cross-country analysis by the United Nations Development Programme (UNDP) </vt:lpstr>
      <vt:lpstr>Da Norge fjernet sin medisinberedskap</vt:lpstr>
      <vt:lpstr>EU presser Norge</vt:lpstr>
      <vt:lpstr>Stendi/Norlandia mot Oslo Kommune</vt:lpstr>
      <vt:lpstr>EUs pasientrettighetsdirektiv</vt:lpstr>
      <vt:lpstr>Sykehjem og pandemien.</vt:lpstr>
      <vt:lpstr>When the market becomes deadly</vt:lpstr>
      <vt:lpstr>Beredskap er også bemanning og heltid.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Arne Byrkjeflot</dc:creator>
  <cp:lastModifiedBy>Toril Mongstad</cp:lastModifiedBy>
  <cp:revision>3</cp:revision>
  <dcterms:created xsi:type="dcterms:W3CDTF">2024-03-12T07:25:32Z</dcterms:created>
  <dcterms:modified xsi:type="dcterms:W3CDTF">2024-03-21T06:05:25Z</dcterms:modified>
</cp:coreProperties>
</file>