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9" r:id="rId2"/>
    <p:sldId id="591" r:id="rId3"/>
    <p:sldId id="542" r:id="rId4"/>
    <p:sldId id="543" r:id="rId5"/>
    <p:sldId id="598" r:id="rId6"/>
    <p:sldId id="600" r:id="rId7"/>
    <p:sldId id="587" r:id="rId8"/>
    <p:sldId id="440" r:id="rId9"/>
    <p:sldId id="442" r:id="rId10"/>
    <p:sldId id="439" r:id="rId11"/>
    <p:sldId id="463" r:id="rId12"/>
    <p:sldId id="469" r:id="rId13"/>
    <p:sldId id="476" r:id="rId14"/>
    <p:sldId id="603" r:id="rId15"/>
    <p:sldId id="601" r:id="rId16"/>
    <p:sldId id="594" r:id="rId17"/>
    <p:sldId id="492" r:id="rId18"/>
  </p:sldIdLst>
  <p:sldSz cx="10080625" cy="7559675"/>
  <p:notesSz cx="6799263" cy="9929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7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9CE07-0D4D-4E84-8826-50D2D0AEE956}" v="781" dt="2024-03-16T10:39:2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0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E0BF3E7-45A3-466C-B355-4C0685F92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935" cy="496891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AE1D6FF-DDAE-42CC-AEB3-A6E82439B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726" y="0"/>
            <a:ext cx="2946934" cy="496891"/>
          </a:xfrm>
          <a:prstGeom prst="rect">
            <a:avLst/>
          </a:prstGeom>
        </p:spPr>
        <p:txBody>
          <a:bodyPr vert="horz" lIns="91453" tIns="45727" rIns="91453" bIns="45727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fld id="{6365C0B7-616B-491F-8B11-D37710360158}" type="datetimeFigureOut">
              <a:rPr lang="nb-NO"/>
              <a:pPr>
                <a:defRPr/>
              </a:pPr>
              <a:t>02.04.2024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00B69C-2184-4BDD-85BE-0525601A1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325"/>
            <a:ext cx="2946935" cy="496890"/>
          </a:xfrm>
          <a:prstGeom prst="rect">
            <a:avLst/>
          </a:prstGeom>
        </p:spPr>
        <p:txBody>
          <a:bodyPr vert="horz" lIns="91453" tIns="45727" rIns="91453" bIns="45727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E9CBE96-80D1-4800-8D26-07DB17976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726" y="9431325"/>
            <a:ext cx="2946934" cy="496890"/>
          </a:xfrm>
          <a:prstGeom prst="rect">
            <a:avLst/>
          </a:prstGeom>
        </p:spPr>
        <p:txBody>
          <a:bodyPr vert="horz" wrap="square" lIns="91453" tIns="45727" rIns="91453" bIns="45727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3A713EA1-994D-474A-AD2C-FF446C67A70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B787C61E-E626-D2FB-F2D2-BB80D3D2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98" tIns="41899" rIns="83798" bIns="4189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5426B159-4B0D-C468-E97D-8B636164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98" tIns="41899" rIns="83798" bIns="41899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b-NO" altLang="nb-NO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6C38D05-465E-07AB-E514-33C1195BB5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75B0527-9893-4D37-911C-1D79D79EFC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46" y="4716462"/>
            <a:ext cx="5435564" cy="4464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noProof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7708446-B78B-45D8-8744-3494A6B4587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6935" cy="492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0263" algn="l"/>
                <a:tab pos="821982" algn="l"/>
                <a:tab pos="1233700" algn="l"/>
                <a:tab pos="1645420" algn="l"/>
                <a:tab pos="2057137" algn="l"/>
                <a:tab pos="2468856" algn="l"/>
                <a:tab pos="2880574" algn="l"/>
                <a:tab pos="3292294" algn="l"/>
                <a:tab pos="3704010" algn="l"/>
                <a:tab pos="4115730" algn="l"/>
                <a:tab pos="4527448" algn="l"/>
                <a:tab pos="4939167" algn="l"/>
                <a:tab pos="5350884" algn="l"/>
                <a:tab pos="5762603" algn="l"/>
                <a:tab pos="6174322" algn="l"/>
                <a:tab pos="6586039" algn="l"/>
                <a:tab pos="6997758" algn="l"/>
                <a:tab pos="7409477" algn="l"/>
                <a:tab pos="7821195" algn="l"/>
                <a:tab pos="8232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DE3096F-1351-4272-B336-530E39039E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7521" y="0"/>
            <a:ext cx="2946934" cy="492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0263" algn="l"/>
                <a:tab pos="821982" algn="l"/>
                <a:tab pos="1233700" algn="l"/>
                <a:tab pos="1645420" algn="l"/>
                <a:tab pos="2057137" algn="l"/>
                <a:tab pos="2468856" algn="l"/>
                <a:tab pos="2880574" algn="l"/>
                <a:tab pos="3292294" algn="l"/>
                <a:tab pos="3704010" algn="l"/>
                <a:tab pos="4115730" algn="l"/>
                <a:tab pos="4527448" algn="l"/>
                <a:tab pos="4939167" algn="l"/>
                <a:tab pos="5350884" algn="l"/>
                <a:tab pos="5762603" algn="l"/>
                <a:tab pos="6174322" algn="l"/>
                <a:tab pos="6586039" algn="l"/>
                <a:tab pos="6997758" algn="l"/>
                <a:tab pos="7409477" algn="l"/>
                <a:tab pos="7821195" algn="l"/>
                <a:tab pos="8232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C210D72-AFF9-4895-A9A0-A631B769776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" y="9432922"/>
            <a:ext cx="2946935" cy="492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0263" algn="l"/>
                <a:tab pos="821982" algn="l"/>
                <a:tab pos="1233700" algn="l"/>
                <a:tab pos="1645420" algn="l"/>
                <a:tab pos="2057137" algn="l"/>
                <a:tab pos="2468856" algn="l"/>
                <a:tab pos="2880574" algn="l"/>
                <a:tab pos="3292294" algn="l"/>
                <a:tab pos="3704010" algn="l"/>
                <a:tab pos="4115730" algn="l"/>
                <a:tab pos="4527448" algn="l"/>
                <a:tab pos="4939167" algn="l"/>
                <a:tab pos="5350884" algn="l"/>
                <a:tab pos="5762603" algn="l"/>
                <a:tab pos="6174322" algn="l"/>
                <a:tab pos="6586039" algn="l"/>
                <a:tab pos="6997758" algn="l"/>
                <a:tab pos="7409477" algn="l"/>
                <a:tab pos="7821195" algn="l"/>
                <a:tab pos="8232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0E00108-A80B-4A60-9190-E59D2F9347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7521" y="9432922"/>
            <a:ext cx="2946934" cy="492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FA85EFA5-19CE-42AA-9328-796276280E9A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>
            <a:extLst>
              <a:ext uri="{FF2B5EF4-FFF2-40B4-BE49-F238E27FC236}">
                <a16:creationId xmlns:a16="http://schemas.microsoft.com/office/drawing/2014/main" id="{5C881CAC-2290-6A44-5E17-3C461B5F10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33711" indent="-230337" defTabSz="45267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94386" indent="-230337" defTabSz="45267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55060" indent="-230337" defTabSz="45267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15735" indent="-230337" defTabSz="452677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97F3D19C-6448-4842-8FAC-D0E8FA2CACE6}" type="slidenum">
              <a:rPr lang="nb-NO" altLang="nb-NO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nb-NO" altLang="nb-NO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60BA343B-9485-9036-5E50-D81477FD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32" y="754123"/>
            <a:ext cx="4807397" cy="37242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98" tIns="41899" rIns="83798" bIns="41899" anchor="ctr"/>
          <a:lstStyle/>
          <a:p>
            <a:endParaRPr lang="nb-NO" altLang="nb-NO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1D00063-E5B4-4994-B16F-845B1CD3D1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46" y="4716462"/>
            <a:ext cx="5437167" cy="44656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Norges to prioriteringer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Jordbrukspolitikken - status </a:t>
            </a:r>
            <a:r>
              <a:rPr lang="nb-N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quo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Være pragmatiske og redde WTO , men retorisk - for </a:t>
            </a:r>
            <a:r>
              <a:rPr lang="nb-N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plurilaterale</a:t>
            </a: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avtaler, mot utviklingslandenes lovete handlingsrom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85EFA5-19CE-42AA-9328-796276280E9A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3930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>
            <a:extLst>
              <a:ext uri="{FF2B5EF4-FFF2-40B4-BE49-F238E27FC236}">
                <a16:creationId xmlns:a16="http://schemas.microsoft.com/office/drawing/2014/main" id="{55D1D086-05C0-FF9F-6129-494D3572B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Plassholder for notater 2">
            <a:extLst>
              <a:ext uri="{FF2B5EF4-FFF2-40B4-BE49-F238E27FC236}">
                <a16:creationId xmlns:a16="http://schemas.microsoft.com/office/drawing/2014/main" id="{FC36A0A3-36F5-7452-A362-AC13CAFF0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Times New Roman" panose="02020603050405020304" pitchFamily="18" charset="0"/>
            </a:endParaRPr>
          </a:p>
        </p:txBody>
      </p:sp>
      <p:sp>
        <p:nvSpPr>
          <p:cNvPr id="21508" name="Plassholder for lysbildenummer 3">
            <a:extLst>
              <a:ext uri="{FF2B5EF4-FFF2-40B4-BE49-F238E27FC236}">
                <a16:creationId xmlns:a16="http://schemas.microsoft.com/office/drawing/2014/main" id="{D005AAD0-3957-EE3E-5DAF-EA4BDF0E801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33711" indent="-230337" defTabSz="4526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4386" indent="-230337" defTabSz="4526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5060" indent="-230337" defTabSz="4526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5735" indent="-230337" defTabSz="4526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489" algn="l"/>
                <a:tab pos="820577" algn="l"/>
                <a:tab pos="1233265" algn="l"/>
                <a:tab pos="1644353" algn="l"/>
                <a:tab pos="2055442" algn="l"/>
                <a:tab pos="2466529" algn="l"/>
                <a:tab pos="2879217" algn="l"/>
                <a:tab pos="3290306" algn="l"/>
                <a:tab pos="3701393" algn="l"/>
                <a:tab pos="4114081" algn="l"/>
                <a:tab pos="4525170" algn="l"/>
                <a:tab pos="4936258" algn="l"/>
                <a:tab pos="5350545" algn="l"/>
                <a:tab pos="5761633" algn="l"/>
                <a:tab pos="6172722" algn="l"/>
                <a:tab pos="6585410" algn="l"/>
                <a:tab pos="6996497" algn="l"/>
                <a:tab pos="7407586" algn="l"/>
                <a:tab pos="7820274" algn="l"/>
                <a:tab pos="8231361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B13589-8785-4BDD-83D3-BFE9CF74D01D}" type="slidenum">
              <a:rPr lang="nb-NO" altLang="nb-NO" sz="1300"/>
              <a:pPr>
                <a:spcBef>
                  <a:spcPct val="0"/>
                </a:spcBef>
              </a:pPr>
              <a:t>12</a:t>
            </a:fld>
            <a:endParaRPr lang="nb-NO" altLang="nb-NO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5B74B-CE40-7B99-5DFD-5D44C2C7A4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C9B88-8409-965D-B3D7-C2B9F3B847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A9B7D-02AE-40E7-AC15-EC4319EE3039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9C0A0-065C-C0F3-04F4-8A596C1289C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90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28C006-F67B-3179-F874-7D95A317C4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A91CF-1C95-2BA2-AB1E-9A458BE88A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6FAF-D766-45D9-AA69-AE33DF1642C3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E43BB-5C9F-FD33-3519-5E8CD60FC819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7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602538" y="180975"/>
            <a:ext cx="1933575" cy="65706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800225" y="180975"/>
            <a:ext cx="5649913" cy="65706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289EF-E669-FF88-A58E-9464A02E62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E0900-4B37-D351-7235-20A64DF48D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6A830-610A-48CE-B1FE-0DAF762C59DD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28489-925C-45F0-6AA4-A55489008E96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96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180975"/>
            <a:ext cx="6835775" cy="10191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7C2CBA-8234-8556-8069-914AA33F55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8F9728-CA87-7265-6E9C-02EACAAAA2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383FD-FF2A-4BB6-ACC0-4463D1C88331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3826A1-A225-3A31-D8D7-440A19F34524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38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93BC2-395E-9EA9-974F-A48F5857BD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916AC-F9FA-9C68-0344-EE2D34ED92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0376C-19AB-4C80-81D8-F7471DEA4A31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A71D3-E417-3A02-E53B-291ED54FC64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9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FEE71-0DB7-9758-B926-130DE84B41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1591C-AA4F-01A8-D506-D645A2C8B6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9648A-FB10-4780-A862-03EBE15FAC40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B5B7F-327B-AB0A-09FD-6B4CA2E53876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2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766888"/>
            <a:ext cx="37909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43575" y="1766888"/>
            <a:ext cx="3792538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185191-0F23-87AB-EE1D-B8EDDE042B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EB19426-7746-5742-D897-8F6DF69B39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6F25-765B-428E-8054-6279F4195042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B51E4F-5A2C-814E-9D78-F78396A4EF25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9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895BAE-70A8-0347-E159-29F86B9A1A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D5B7927-98D8-8919-F497-79A434BBBD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ED039-3CBE-41F3-9041-4376B672C278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547BE21-288F-7E9D-B715-9678C74D1A2F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6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FFB25D-A84E-BBD3-4790-054071406B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12AED-0A40-7EDA-3DA5-E61934F49C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73E62-F119-4227-9F39-1E32EC547BDE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1275B-C915-5A38-49A6-EC321D6F2A7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61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ED6A085-FA40-A825-11D7-13D0B6ED3D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D680AA-7C04-2E20-D4C2-38FE8B4A96B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38C-C50E-42F4-9D32-06297D24CB7F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066BE4-785D-BDF5-A637-DFFC687A3586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7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184FC6-44F0-5739-4855-F234A9ABFF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D470938-667A-D5B9-1C47-50AD68F73D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8B00E-339A-4894-933A-63BC1AC646A5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33AB19-532B-B371-465D-07870128A098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76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C22749-2182-904F-CFF8-1069B6F430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458612-938B-449E-4C8B-EAA7DFA4F6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48389-3890-433C-9961-6040E684C2B8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F6CC4D-1243-07FB-9E84-78000BE1CD3E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856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BC9B507-D0AD-F7A2-EEDF-44E44D9EC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180975"/>
            <a:ext cx="6835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titteltekstformatet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4959909-F961-0B35-F943-3E6A0B2E3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1766888"/>
            <a:ext cx="7735888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formatet på disposisjonsteksten</a:t>
            </a:r>
          </a:p>
          <a:p>
            <a:pPr lvl="1"/>
            <a:r>
              <a:rPr lang="en-GB" altLang="nb-NO"/>
              <a:t>Andre disposisjonsnivå</a:t>
            </a:r>
          </a:p>
          <a:p>
            <a:pPr lvl="2"/>
            <a:r>
              <a:rPr lang="en-GB" altLang="nb-NO"/>
              <a:t>Tredje disposisjonsnivå</a:t>
            </a:r>
          </a:p>
          <a:p>
            <a:pPr lvl="3"/>
            <a:r>
              <a:rPr lang="en-GB" altLang="nb-NO"/>
              <a:t>Fjerde disposisjonsnivå</a:t>
            </a:r>
          </a:p>
          <a:p>
            <a:pPr lvl="4"/>
            <a:r>
              <a:rPr lang="en-GB" altLang="nb-NO"/>
              <a:t>Femte disposisjonsnivå</a:t>
            </a:r>
          </a:p>
          <a:p>
            <a:pPr lvl="4"/>
            <a:r>
              <a:rPr lang="en-GB" altLang="nb-NO"/>
              <a:t>Sjette disposisjonsnivå</a:t>
            </a:r>
          </a:p>
          <a:p>
            <a:pPr lvl="4"/>
            <a:r>
              <a:rPr lang="en-GB" altLang="nb-NO"/>
              <a:t>Sjuende disposisjonsnivå</a:t>
            </a:r>
          </a:p>
          <a:p>
            <a:pPr lvl="4"/>
            <a:r>
              <a:rPr lang="en-GB" altLang="nb-NO"/>
              <a:t>Åttende disposisjonsnivå</a:t>
            </a:r>
          </a:p>
          <a:p>
            <a:pPr lvl="4"/>
            <a:r>
              <a:rPr lang="en-GB" altLang="nb-NO"/>
              <a:t>Niende disposisjonsnivå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4C4CD7F-6B23-4E89-BCCA-526E099CEFF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800225" y="7246938"/>
            <a:ext cx="1435100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34351A-C39F-4228-A76F-640EC64052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35938" y="7245350"/>
            <a:ext cx="14351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B7BC862-EF12-450C-949C-D6356B6AB807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F3D3A6-CFC6-4CD1-BD9B-3CE8CEBD49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805238" y="7245350"/>
            <a:ext cx="3595687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nb-NO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41FA2112-4C3F-BDCD-E8A4-09396812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1113"/>
            <a:ext cx="100536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0D2106AF-FD4E-DA89-DF1F-79AF57B59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888" y="4571925"/>
            <a:ext cx="7847659" cy="2331605"/>
          </a:xfrm>
        </p:spPr>
        <p:txBody>
          <a:bodyPr/>
          <a:lstStyle/>
          <a:p>
            <a:pPr algn="ctr"/>
            <a:r>
              <a:rPr lang="nb-NO" sz="2600" b="1" i="1" dirty="0">
                <a:solidFill>
                  <a:srgbClr val="434343"/>
                </a:solidFill>
                <a:latin typeface="Trebuchet MS" panose="020B0603020202020204" pitchFamily="34" charset="0"/>
              </a:rPr>
              <a:t>Hordaland Nei til EU, Bergen </a:t>
            </a:r>
            <a:r>
              <a:rPr lang="nb-NO" sz="2800" b="1" i="1" dirty="0">
                <a:solidFill>
                  <a:srgbClr val="434343"/>
                </a:solidFill>
                <a:latin typeface="ProximaNova-Medium"/>
              </a:rPr>
              <a:t>16.mars, 2024</a:t>
            </a:r>
          </a:p>
          <a:p>
            <a:pPr algn="ctr"/>
            <a:endParaRPr lang="nb-NO" sz="2800" b="1" i="1" dirty="0">
              <a:solidFill>
                <a:srgbClr val="434343"/>
              </a:solidFill>
              <a:latin typeface="ProximaNova-Medium"/>
            </a:endParaRPr>
          </a:p>
          <a:p>
            <a:pPr algn="ctr"/>
            <a:r>
              <a:rPr lang="nb-NO" sz="2800" b="1" i="1" dirty="0">
                <a:solidFill>
                  <a:srgbClr val="434343"/>
                </a:solidFill>
                <a:latin typeface="ProximaNova-Medium"/>
              </a:rPr>
              <a:t>Helene Bank, Spesialrådgiver i Fagforbundet</a:t>
            </a:r>
          </a:p>
          <a:p>
            <a:pPr algn="ctr"/>
            <a:r>
              <a:rPr lang="nb-NO" sz="2800" b="1" i="1" dirty="0">
                <a:solidFill>
                  <a:srgbClr val="434343"/>
                </a:solidFill>
                <a:latin typeface="ProximaNova-Medium"/>
              </a:rPr>
              <a:t>Politikk og samfunn, Internasjonal enhet</a:t>
            </a:r>
            <a:endParaRPr lang="nb-NO" sz="2800" b="1" i="1" dirty="0"/>
          </a:p>
          <a:p>
            <a:pPr eaLnBrk="1"/>
            <a:endParaRPr lang="nb-NO" altLang="nb-NO" sz="2600" dirty="0">
              <a:latin typeface="Trebuchet MS" panose="020B0603020202020204" pitchFamily="34" charset="0"/>
            </a:endParaRPr>
          </a:p>
          <a:p>
            <a:pPr algn="l"/>
            <a:endParaRPr lang="nb-NO" sz="1600" dirty="0">
              <a:solidFill>
                <a:srgbClr val="434343"/>
              </a:solidFill>
              <a:latin typeface="ProximaNova-Medium"/>
            </a:endParaRPr>
          </a:p>
        </p:txBody>
      </p:sp>
      <p:sp useBgFill="1">
        <p:nvSpPr>
          <p:cNvPr id="4102" name="Text Box 5">
            <a:extLst>
              <a:ext uri="{FF2B5EF4-FFF2-40B4-BE49-F238E27FC236}">
                <a16:creationId xmlns:a16="http://schemas.microsoft.com/office/drawing/2014/main" id="{B730167A-4072-4139-51BF-C7AC784E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24" y="1043533"/>
            <a:ext cx="8171135" cy="233160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nn-NO" sz="4800" b="1" dirty="0">
                <a:solidFill>
                  <a:srgbClr val="C00000"/>
                </a:solidFill>
                <a:latin typeface="ProximaNova-Medium"/>
              </a:rPr>
              <a:t>EU-politikk i en global samanheng</a:t>
            </a:r>
          </a:p>
          <a:p>
            <a:pPr algn="ctr"/>
            <a:r>
              <a:rPr lang="nn-NO" sz="3200" b="1" dirty="0">
                <a:solidFill>
                  <a:srgbClr val="434343"/>
                </a:solidFill>
                <a:latin typeface="ProximaNova-Medium"/>
              </a:rPr>
              <a:t>K</a:t>
            </a:r>
            <a:r>
              <a:rPr lang="nn-NO" sz="3200" b="1" i="0" dirty="0">
                <a:solidFill>
                  <a:srgbClr val="434343"/>
                </a:solidFill>
                <a:effectLst/>
                <a:latin typeface="ProximaNova-Medium"/>
              </a:rPr>
              <a:t>amp om </a:t>
            </a:r>
            <a:r>
              <a:rPr lang="nn-NO" sz="3200" b="1" i="0" dirty="0" err="1">
                <a:solidFill>
                  <a:srgbClr val="434343"/>
                </a:solidFill>
                <a:effectLst/>
                <a:latin typeface="ProximaNova-Medium"/>
              </a:rPr>
              <a:t>ressurser</a:t>
            </a:r>
            <a:r>
              <a:rPr lang="nn-NO" sz="3200" b="1" i="0" dirty="0">
                <a:solidFill>
                  <a:srgbClr val="434343"/>
                </a:solidFill>
                <a:effectLst/>
                <a:latin typeface="ProximaNova-Medium"/>
              </a:rPr>
              <a:t> -  økte </a:t>
            </a:r>
            <a:r>
              <a:rPr lang="nn-NO" sz="3200" b="1" i="0" dirty="0" err="1">
                <a:solidFill>
                  <a:srgbClr val="434343"/>
                </a:solidFill>
                <a:effectLst/>
                <a:latin typeface="ProximaNova-Medium"/>
              </a:rPr>
              <a:t>forskjeller</a:t>
            </a:r>
            <a:r>
              <a:rPr lang="nn-NO" sz="3200" b="1" i="0" dirty="0">
                <a:solidFill>
                  <a:srgbClr val="434343"/>
                </a:solidFill>
                <a:effectLst/>
                <a:latin typeface="ProximaNova-Medium"/>
              </a:rPr>
              <a:t> - undergraving av demokrati -  klimapolitikk </a:t>
            </a:r>
            <a:r>
              <a:rPr lang="nb-NO" sz="3200" b="1" dirty="0">
                <a:solidFill>
                  <a:srgbClr val="434343"/>
                </a:solidFill>
                <a:latin typeface="ProximaNova-Medium"/>
              </a:rPr>
              <a:t>– den nye proteksjonismen</a:t>
            </a:r>
          </a:p>
          <a:p>
            <a:pPr algn="ctr"/>
            <a:endParaRPr lang="nb-NO" altLang="nb-NO" sz="4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A73E1509-0D45-ECF6-F10D-1DE90D570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816" y="180975"/>
            <a:ext cx="9360347" cy="1019175"/>
          </a:xfrm>
        </p:spPr>
        <p:txBody>
          <a:bodyPr/>
          <a:lstStyle/>
          <a:p>
            <a:r>
              <a:rPr lang="nb-NO" altLang="nb-NO" b="1" dirty="0">
                <a:solidFill>
                  <a:srgbClr val="C00000"/>
                </a:solidFill>
              </a:rPr>
              <a:t>Verdens handelsorganisasjon – WTO</a:t>
            </a:r>
            <a:br>
              <a:rPr lang="nb-NO" altLang="nb-NO" b="1" dirty="0">
                <a:solidFill>
                  <a:srgbClr val="C00000"/>
                </a:solidFill>
              </a:rPr>
            </a:br>
            <a:r>
              <a:rPr lang="nb-NO" altLang="nb-NO" sz="2400" b="1" dirty="0">
                <a:solidFill>
                  <a:schemeClr val="tx1"/>
                </a:solidFill>
              </a:rPr>
              <a:t>- etter Lisboa-traktaten (‘09) fikk kommisjonen mandat til alle handelsforhandlinger</a:t>
            </a:r>
          </a:p>
        </p:txBody>
      </p:sp>
      <p:pic>
        <p:nvPicPr>
          <p:cNvPr id="18435" name="Plassholder for innhold 5">
            <a:extLst>
              <a:ext uri="{FF2B5EF4-FFF2-40B4-BE49-F238E27FC236}">
                <a16:creationId xmlns:a16="http://schemas.microsoft.com/office/drawing/2014/main" id="{A7C61781-DAF6-DF02-DD24-489020C7CE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368" y="1547589"/>
            <a:ext cx="7735888" cy="5400675"/>
          </a:xfr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41A8B84-2B7F-9B5D-98F1-04296743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32370"/>
            <a:ext cx="9059654" cy="58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>
            <a:extLst>
              <a:ext uri="{FF2B5EF4-FFF2-40B4-BE49-F238E27FC236}">
                <a16:creationId xmlns:a16="http://schemas.microsoft.com/office/drawing/2014/main" id="{0D0D8EAE-9590-B82B-5D1D-37A8FBF94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225" y="180975"/>
            <a:ext cx="8208963" cy="1150938"/>
          </a:xfrm>
        </p:spPr>
        <p:txBody>
          <a:bodyPr/>
          <a:lstStyle/>
          <a:p>
            <a:r>
              <a:rPr lang="nb-NO" altLang="nb-NO" sz="2200" b="1">
                <a:solidFill>
                  <a:srgbClr val="C00000"/>
                </a:solidFill>
              </a:rPr>
              <a:t>Handelsprinsipper 4.0</a:t>
            </a:r>
            <a:br>
              <a:rPr lang="nb-NO" altLang="nb-NO" sz="2800" b="1">
                <a:solidFill>
                  <a:srgbClr val="C00000"/>
                </a:solidFill>
              </a:rPr>
            </a:br>
            <a:r>
              <a:rPr lang="nb-NO" altLang="nb-NO" sz="2800" b="1">
                <a:solidFill>
                  <a:srgbClr val="C00000"/>
                </a:solidFill>
              </a:rPr>
              <a:t>Demokratiet er handelshindrende og ressursene knappe</a:t>
            </a:r>
            <a:br>
              <a:rPr lang="nb-NO" altLang="nb-NO" b="1">
                <a:solidFill>
                  <a:srgbClr val="C00000"/>
                </a:solidFill>
              </a:rPr>
            </a:br>
            <a:r>
              <a:rPr lang="nb-NO" altLang="nb-NO" sz="2200" b="1">
                <a:solidFill>
                  <a:schemeClr val="tx1"/>
                </a:solidFill>
              </a:rPr>
              <a:t>Dominerende fra 2000-tallet til….</a:t>
            </a:r>
            <a:endParaRPr lang="nb-NO" altLang="nb-NO" sz="2200" b="1">
              <a:solidFill>
                <a:srgbClr val="C00000"/>
              </a:solidFill>
            </a:endParaRPr>
          </a:p>
        </p:txBody>
      </p:sp>
      <p:sp>
        <p:nvSpPr>
          <p:cNvPr id="22531" name="Plassholder for innhold 2">
            <a:extLst>
              <a:ext uri="{FF2B5EF4-FFF2-40B4-BE49-F238E27FC236}">
                <a16:creationId xmlns:a16="http://schemas.microsoft.com/office/drawing/2014/main" id="{D81658AD-2037-9E12-DD9B-64E92BADEE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0225" y="1692275"/>
            <a:ext cx="4103688" cy="5400675"/>
          </a:xfrm>
        </p:spPr>
        <p:txBody>
          <a:bodyPr/>
          <a:lstStyle/>
          <a:p>
            <a:r>
              <a:rPr lang="nb-NO" altLang="nb-NO"/>
              <a:t>	Kjerneområda for forhandlingane flyttar seg frå tollspørsmål og grensehandtering til tilhøve innanfor grensene, inkludert reguleringar, standardar og                                     støtteordningar.</a:t>
            </a:r>
          </a:p>
          <a:p>
            <a:r>
              <a:rPr lang="nb-NO" altLang="nb-NO" sz="1800" b="1">
                <a:solidFill>
                  <a:schemeClr val="tx1"/>
                </a:solidFill>
              </a:rPr>
              <a:t>Globaliseringsmeldinga 2015-16</a:t>
            </a:r>
            <a:r>
              <a:rPr lang="nb-NO" altLang="nb-NO" sz="18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2532" name="Picture 2" descr="https://upload.wikimedia.org/wikipedia/commons/e/e2/TTIP_graffiti_in_Malm%C3%B6.JPG">
            <a:extLst>
              <a:ext uri="{FF2B5EF4-FFF2-40B4-BE49-F238E27FC236}">
                <a16:creationId xmlns:a16="http://schemas.microsoft.com/office/drawing/2014/main" id="{CCFCC1B6-5EB9-33BE-2A9C-E9AC1E02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7" t="29492" r="2827" b="25429"/>
          <a:stretch>
            <a:fillRect/>
          </a:stretch>
        </p:blipFill>
        <p:spPr bwMode="auto">
          <a:xfrm>
            <a:off x="6048375" y="2195513"/>
            <a:ext cx="37512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D1E31B-BB76-7E9E-277E-178DD1D1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331196"/>
            <a:ext cx="6744292" cy="67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>
            <a:extLst>
              <a:ext uri="{FF2B5EF4-FFF2-40B4-BE49-F238E27FC236}">
                <a16:creationId xmlns:a16="http://schemas.microsoft.com/office/drawing/2014/main" id="{B4C64401-3BC0-C8E8-4B61-5B4EED089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 err="1">
                <a:solidFill>
                  <a:srgbClr val="C00000"/>
                </a:solidFill>
              </a:rPr>
              <a:t>Tricle</a:t>
            </a:r>
            <a:r>
              <a:rPr lang="nb-NO" altLang="nb-NO" b="1" dirty="0">
                <a:solidFill>
                  <a:srgbClr val="C00000"/>
                </a:solidFill>
              </a:rPr>
              <a:t> </a:t>
            </a:r>
            <a:r>
              <a:rPr lang="nb-NO" altLang="nb-NO" b="1" dirty="0" err="1">
                <a:solidFill>
                  <a:srgbClr val="C00000"/>
                </a:solidFill>
              </a:rPr>
              <a:t>down</a:t>
            </a:r>
            <a:r>
              <a:rPr lang="nb-NO" altLang="nb-NO" b="1" dirty="0">
                <a:solidFill>
                  <a:srgbClr val="C00000"/>
                </a:solidFill>
              </a:rPr>
              <a:t> – den markedsliberale antakelsen </a:t>
            </a:r>
          </a:p>
        </p:txBody>
      </p:sp>
      <p:pic>
        <p:nvPicPr>
          <p:cNvPr id="29699" name="Plassholder for innhold 3">
            <a:extLst>
              <a:ext uri="{FF2B5EF4-FFF2-40B4-BE49-F238E27FC236}">
                <a16:creationId xmlns:a16="http://schemas.microsoft.com/office/drawing/2014/main" id="{04F23A4E-313F-C13E-D59F-268E5587A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3" y="1619250"/>
            <a:ext cx="8175625" cy="5459413"/>
          </a:xfrm>
        </p:spPr>
      </p:pic>
      <p:sp>
        <p:nvSpPr>
          <p:cNvPr id="29701" name="Rektangel 2">
            <a:extLst>
              <a:ext uri="{FF2B5EF4-FFF2-40B4-BE49-F238E27FC236}">
                <a16:creationId xmlns:a16="http://schemas.microsoft.com/office/drawing/2014/main" id="{4CC3A887-6F92-FF94-C6C5-89398785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663" y="6692900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nb-NO" b="1">
                <a:solidFill>
                  <a:schemeClr val="tx1"/>
                </a:solidFill>
              </a:rPr>
              <a:t>Oxfam</a:t>
            </a:r>
            <a:endParaRPr lang="nb-NO" altLang="nb-N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09449D-518E-3F13-5982-7388A4F3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025D08-6FE8-5308-7C22-06DF4C90F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Bilde">
            <a:extLst>
              <a:ext uri="{FF2B5EF4-FFF2-40B4-BE49-F238E27FC236}">
                <a16:creationId xmlns:a16="http://schemas.microsoft.com/office/drawing/2014/main" id="{EC8F0D21-59B2-A5CD-6280-AF54C28A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3388"/>
            <a:ext cx="9679112" cy="75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3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EC5A94-AFB4-AE5E-79C3-B71404C8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33" y="180975"/>
            <a:ext cx="7916168" cy="1019175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Resultater i MC 13, Abu Dhabi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4ACFBE-2711-C8EB-7561-1A7AFE20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33" y="1200149"/>
            <a:ext cx="8816280" cy="60360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/>
              <a:t>Enkelte og grupper av utviklingsland sto imot presset for å utvide agendaen og godta flernasjonale avtaler. Vesten angrep India unisont, selv om India enten sto sammen med 120 fattige land om </a:t>
            </a:r>
            <a:r>
              <a:rPr lang="nb-NO" sz="2400" b="1" dirty="0">
                <a:solidFill>
                  <a:srgbClr val="C00000"/>
                </a:solidFill>
              </a:rPr>
              <a:t>matlagre</a:t>
            </a:r>
            <a:r>
              <a:rPr lang="nb-NO" sz="2400" b="1" dirty="0"/>
              <a:t>, Stillehavsstatene og Afrika om </a:t>
            </a:r>
            <a:r>
              <a:rPr lang="nb-NO" sz="2400" b="1" dirty="0">
                <a:solidFill>
                  <a:srgbClr val="C00000"/>
                </a:solidFill>
              </a:rPr>
              <a:t>fiskerisubsidier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/>
              <a:t>Sør </a:t>
            </a:r>
            <a:r>
              <a:rPr lang="nb-NO" sz="2400" b="1" dirty="0" err="1"/>
              <a:t>afrika</a:t>
            </a:r>
            <a:r>
              <a:rPr lang="nb-NO" sz="2400" b="1" dirty="0"/>
              <a:t> og </a:t>
            </a:r>
            <a:r>
              <a:rPr lang="nb-NO" sz="2400" b="1" dirty="0" err="1"/>
              <a:t>Brasi</a:t>
            </a:r>
            <a:r>
              <a:rPr lang="nb-NO" sz="2400" b="1" dirty="0"/>
              <a:t> </a:t>
            </a:r>
            <a:r>
              <a:rPr lang="nb-NO" sz="2400" b="1" dirty="0" err="1"/>
              <a:t>m.fl</a:t>
            </a:r>
            <a:r>
              <a:rPr lang="nb-NO" sz="2400" b="1" dirty="0"/>
              <a:t> mot flernasjonal </a:t>
            </a:r>
            <a:r>
              <a:rPr lang="nb-NO" sz="2400" b="1" dirty="0">
                <a:solidFill>
                  <a:srgbClr val="C00000"/>
                </a:solidFill>
              </a:rPr>
              <a:t>investerings-</a:t>
            </a:r>
            <a:r>
              <a:rPr lang="nb-NO" sz="2400" b="1" dirty="0"/>
              <a:t> og </a:t>
            </a:r>
            <a:r>
              <a:rPr lang="nb-NO" sz="2400" b="1" dirty="0">
                <a:solidFill>
                  <a:srgbClr val="C00000"/>
                </a:solidFill>
              </a:rPr>
              <a:t>digitaløkonomi-avtale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/>
              <a:t>Viste til dobbeltstandarder fra EU og vesten om at de skulle ha </a:t>
            </a:r>
            <a:r>
              <a:rPr lang="nb-NO" sz="2400" b="1" dirty="0">
                <a:solidFill>
                  <a:srgbClr val="C00000"/>
                </a:solidFill>
              </a:rPr>
              <a:t>politisk handlingsrom</a:t>
            </a:r>
            <a:r>
              <a:rPr lang="nb-NO" sz="2400" b="1" dirty="0"/>
              <a:t> til sin «grønne» industrialisering, mens utviklingsland ikke skal få tilsvarende rettigheter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/>
              <a:t>EU-kommisjonen har laget et hemmelig dokument for «sine» folk å standardisert svare på spørsmål og kritikk fra utviklingsland ( «de bare bruker handlingsrommet til å grave etter kull»)</a:t>
            </a:r>
          </a:p>
        </p:txBody>
      </p:sp>
    </p:spTree>
    <p:extLst>
      <p:ext uri="{BB962C8B-B14F-4D97-AF65-F5344CB8AC3E}">
        <p14:creationId xmlns:p14="http://schemas.microsoft.com/office/powerpoint/2010/main" val="422730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tel 1">
            <a:extLst>
              <a:ext uri="{FF2B5EF4-FFF2-40B4-BE49-F238E27FC236}">
                <a16:creationId xmlns:a16="http://schemas.microsoft.com/office/drawing/2014/main" id="{98BA8B62-76A3-4632-A6B6-92011BED4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808" y="5652045"/>
            <a:ext cx="9289032" cy="1595239"/>
          </a:xfrm>
        </p:spPr>
        <p:txBody>
          <a:bodyPr/>
          <a:lstStyle/>
          <a:p>
            <a:r>
              <a:rPr lang="nb-NO" altLang="nb-NO" sz="2400" b="1" dirty="0">
                <a:solidFill>
                  <a:srgbClr val="C00000"/>
                </a:solidFill>
              </a:rPr>
              <a:t>Norge bør kjempe for – ulikt EU – at utviklingsland skal få sine rettigheter til fleksibilitet </a:t>
            </a:r>
            <a:r>
              <a:rPr lang="nb-NO" altLang="nb-NO" sz="2400" b="1" dirty="0" err="1">
                <a:solidFill>
                  <a:srgbClr val="C00000"/>
                </a:solidFill>
              </a:rPr>
              <a:t>oppfyllt</a:t>
            </a:r>
            <a:r>
              <a:rPr lang="nb-NO" altLang="nb-NO" sz="2400" b="1" dirty="0">
                <a:solidFill>
                  <a:srgbClr val="C00000"/>
                </a:solidFill>
              </a:rPr>
              <a:t>. Vi kan drive industripolitikk, men ikke på bekostning av utviklingsland til å gjøre det samme – innafor jordas og samfunnenes bæreevne </a:t>
            </a:r>
            <a:br>
              <a:rPr lang="nb-NO" altLang="nb-NO" sz="2400" b="1" dirty="0">
                <a:solidFill>
                  <a:srgbClr val="C00000"/>
                </a:solidFill>
              </a:rPr>
            </a:br>
            <a:endParaRPr lang="nb-NO" altLang="nb-NO" sz="2400" b="1" dirty="0">
              <a:solidFill>
                <a:srgbClr val="C00000"/>
              </a:solidFill>
            </a:endParaRPr>
          </a:p>
        </p:txBody>
      </p:sp>
      <p:sp>
        <p:nvSpPr>
          <p:cNvPr id="46083" name="Plassholder for innhold 2">
            <a:extLst>
              <a:ext uri="{FF2B5EF4-FFF2-40B4-BE49-F238E27FC236}">
                <a16:creationId xmlns:a16="http://schemas.microsoft.com/office/drawing/2014/main" id="{43399E9F-FB44-92C9-CFB6-4992562259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2" y="755501"/>
            <a:ext cx="5472162" cy="5616575"/>
          </a:xfrm>
        </p:spPr>
        <p:txBody>
          <a:bodyPr/>
          <a:lstStyle/>
          <a:p>
            <a:pPr marL="0" indent="0" eaLnBrk="1" hangingPunct="1"/>
            <a:r>
              <a:rPr lang="nb-NO" altLang="nb-NO" sz="2400" b="1" dirty="0"/>
              <a:t>Handelskampanjen har lenge krevd en handelspolitisk redegjørelse i Stortinget – så posisjoner og nye avtaler(liberaliseringer)  blir debattert. Inkludert utviklingsperspektivet</a:t>
            </a:r>
          </a:p>
          <a:p>
            <a:pPr marL="0" indent="0" eaLnBrk="1" hangingPunct="1"/>
            <a:r>
              <a:rPr lang="nb-NO" altLang="nb-NO" sz="1400" b="1" dirty="0"/>
              <a:t> - se mal på handelskampanjen.no</a:t>
            </a:r>
          </a:p>
          <a:p>
            <a:pPr marL="0" indent="0" eaLnBrk="1" hangingPunct="1"/>
            <a:r>
              <a:rPr lang="nb-NO" altLang="nb-NO" sz="2400" b="1" dirty="0"/>
              <a:t>SV klarte i 2023 å få dette igjennom. I november sto Nøringsminister Vestre i Stortingssalen – og pratet om…… produksjon og industribygging. Nett som utviklingslandene – men som Norge har vært med å hindre.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b-NO" altLang="nb-NO" sz="2800" b="1" dirty="0"/>
          </a:p>
        </p:txBody>
      </p:sp>
      <p:pic>
        <p:nvPicPr>
          <p:cNvPr id="46084" name="Bilde 5" descr="Et bilde som inneholder tekst, fargerik, oransje, utendørsobjekt&#10;&#10;Automatisk generert beskrivelse">
            <a:extLst>
              <a:ext uri="{FF2B5EF4-FFF2-40B4-BE49-F238E27FC236}">
                <a16:creationId xmlns:a16="http://schemas.microsoft.com/office/drawing/2014/main" id="{25B2D458-C1E8-E86D-AC3A-F932B29A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32" y="755501"/>
            <a:ext cx="3111026" cy="43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>
            <a:extLst>
              <a:ext uri="{FF2B5EF4-FFF2-40B4-BE49-F238E27FC236}">
                <a16:creationId xmlns:a16="http://schemas.microsoft.com/office/drawing/2014/main" id="{377F1690-B3F4-B26E-E890-AC0E2B352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169" y="6660157"/>
            <a:ext cx="6835775" cy="1019175"/>
          </a:xfrm>
        </p:spPr>
        <p:txBody>
          <a:bodyPr/>
          <a:lstStyle/>
          <a:p>
            <a:r>
              <a:rPr lang="nb-NO" altLang="nb-NO" sz="2400" dirty="0"/>
              <a:t>Nasjonalforeningen for lindrende humor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9CF7F47-4143-E41C-DD23-13901AD0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160" y="971525"/>
            <a:ext cx="6985794" cy="57933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>
            <a:extLst>
              <a:ext uri="{FF2B5EF4-FFF2-40B4-BE49-F238E27FC236}">
                <a16:creationId xmlns:a16="http://schemas.microsoft.com/office/drawing/2014/main" id="{3CDA4CC7-97F9-1C59-BB90-37546474D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225" y="180975"/>
            <a:ext cx="8135938" cy="1019175"/>
          </a:xfrm>
        </p:spPr>
        <p:txBody>
          <a:bodyPr/>
          <a:lstStyle/>
          <a:p>
            <a:r>
              <a:rPr lang="nb-NO" altLang="nb-NO" b="1">
                <a:solidFill>
                  <a:srgbClr val="C00000"/>
                </a:solidFill>
              </a:rPr>
              <a:t>Krisene i dag – krever ny politikk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384AF8-BAFA-E6E8-C925-DA0018FB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920" y="1475581"/>
            <a:ext cx="8402018" cy="532859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Klima og naturkrise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Matkrise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Finanskrise(r)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Fordelingskrise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Pandemier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Demokratikrise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Ressurskrise(r)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Kriger </a:t>
            </a:r>
          </a:p>
          <a:p>
            <a:pPr marL="0" indent="0">
              <a:defRPr/>
            </a:pPr>
            <a:r>
              <a:rPr lang="nb-NO" sz="2800" b="1" dirty="0">
                <a:solidFill>
                  <a:srgbClr val="C00000"/>
                </a:solidFill>
              </a:rPr>
              <a:t>WTO og handelspolitikk påvirker alle og binder stater og folk til den markedsliberalistiske masta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CE7B37-2D27-DD8A-8048-ADA53FB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25" y="180975"/>
            <a:ext cx="7988176" cy="1019175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Økonomi i krise:  utvide markeder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C9B03F-7810-CE42-5248-991819B00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1115540"/>
            <a:ext cx="9289031" cy="62631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Geografisk</a:t>
            </a:r>
            <a:r>
              <a:rPr lang="nb-NO" sz="2800" dirty="0"/>
              <a:t> – sikre markeder, rettigheter utenfor egen jurisdiksjon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Hva som er marked </a:t>
            </a:r>
            <a:r>
              <a:rPr lang="nb-NO" sz="2800" dirty="0"/>
              <a:t>– privatisere offentlige tjenester, infrastruktur, data og digitale spor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Privatisere allmenningene </a:t>
            </a:r>
            <a:r>
              <a:rPr lang="nb-NO" sz="2800" dirty="0"/>
              <a:t>– vann, atmosfæren, genetiske ressurser, offentlige forskning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Finansmarkedene</a:t>
            </a:r>
            <a:r>
              <a:rPr lang="nb-NO" sz="2800" dirty="0"/>
              <a:t> avreguleres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Svekke demokrati og arbeiderrettigheter </a:t>
            </a:r>
            <a:r>
              <a:rPr lang="nb-NO" sz="2800" dirty="0"/>
              <a:t>inkludert rett til organisering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 b="1" dirty="0"/>
              <a:t>Kampen om ressursene og teknologien</a:t>
            </a:r>
          </a:p>
          <a:p>
            <a:pPr marL="0" indent="0"/>
            <a:r>
              <a:rPr lang="nb-NO" sz="2800" b="1" dirty="0">
                <a:solidFill>
                  <a:srgbClr val="C00000"/>
                </a:solidFill>
              </a:rPr>
              <a:t>	</a:t>
            </a:r>
            <a:r>
              <a:rPr lang="nb-NO" b="1" dirty="0">
                <a:solidFill>
                  <a:srgbClr val="C00000"/>
                </a:solidFill>
              </a:rPr>
              <a:t>Interessekampene skjerpes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826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08BD04-478B-7479-A986-085F7807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0975"/>
            <a:ext cx="7735888" cy="1019175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EUs interesser – </a:t>
            </a:r>
            <a:br>
              <a:rPr lang="nb-NO" b="1" dirty="0">
                <a:solidFill>
                  <a:srgbClr val="C00000"/>
                </a:solidFill>
              </a:rPr>
            </a:br>
            <a:r>
              <a:rPr lang="nb-NO" b="1" dirty="0">
                <a:solidFill>
                  <a:srgbClr val="C00000"/>
                </a:solidFill>
              </a:rPr>
              <a:t>og rolle i </a:t>
            </a:r>
            <a:r>
              <a:rPr lang="nb-NO" b="1" dirty="0" err="1">
                <a:solidFill>
                  <a:srgbClr val="C00000"/>
                </a:solidFill>
              </a:rPr>
              <a:t>WTOs</a:t>
            </a:r>
            <a:r>
              <a:rPr lang="nb-NO" b="1" dirty="0">
                <a:solidFill>
                  <a:srgbClr val="C00000"/>
                </a:solidFill>
              </a:rPr>
              <a:t> MC12 juni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DC6DDB-0868-CE15-AE38-956BD995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63" y="1403573"/>
            <a:ext cx="8960297" cy="5688632"/>
          </a:xfrm>
        </p:spPr>
        <p:txBody>
          <a:bodyPr/>
          <a:lstStyle/>
          <a:p>
            <a:r>
              <a:rPr lang="nb-NO" sz="2400" b="1" dirty="0"/>
              <a:t>Trekke opp stigen </a:t>
            </a:r>
            <a:r>
              <a:rPr lang="nb-NO" sz="2400" dirty="0"/>
              <a:t>– hindre utviklingsland i å bruke sine rettigheter til unntak ( kystfiske, matlagre, pandemibekjempelse)</a:t>
            </a:r>
          </a:p>
          <a:p>
            <a:r>
              <a:rPr lang="nb-NO" sz="2400" b="1" dirty="0"/>
              <a:t>Undergrave demokratiet (multilateralismen) i WTO </a:t>
            </a:r>
            <a:r>
              <a:rPr lang="nb-NO" sz="2400" dirty="0"/>
              <a:t>– flernasjonale avtaler (vennegrupper) – Grønne rom-forhandlinger</a:t>
            </a:r>
          </a:p>
          <a:p>
            <a:r>
              <a:rPr lang="nb-NO" sz="2400" b="1" dirty="0"/>
              <a:t>Kampen om ressursene </a:t>
            </a:r>
            <a:r>
              <a:rPr lang="nb-NO" sz="2400" dirty="0"/>
              <a:t>– fjerne eksportrestriksjoner og skjerme egne trålere mot effektiv politikk</a:t>
            </a:r>
          </a:p>
          <a:p>
            <a:r>
              <a:rPr lang="nb-NO" sz="2400" b="1" dirty="0"/>
              <a:t>Kampen om </a:t>
            </a:r>
            <a:r>
              <a:rPr lang="nb-NO" sz="2400" b="1" dirty="0" err="1"/>
              <a:t>almenningene</a:t>
            </a:r>
            <a:r>
              <a:rPr lang="nb-NO" sz="2400" b="1" dirty="0"/>
              <a:t> </a:t>
            </a:r>
            <a:r>
              <a:rPr lang="nb-NO" sz="2400" dirty="0"/>
              <a:t>- felleskunnskap – skjerpe patentregelverket (</a:t>
            </a:r>
            <a:r>
              <a:rPr lang="nb-NO" sz="2400" dirty="0" err="1"/>
              <a:t>TRIPs</a:t>
            </a:r>
            <a:r>
              <a:rPr lang="nb-NO" sz="2400" dirty="0"/>
              <a:t>) hindre pandemibekjempelse</a:t>
            </a:r>
          </a:p>
          <a:p>
            <a:endParaRPr lang="nb-NO" sz="2400" dirty="0"/>
          </a:p>
          <a:p>
            <a:r>
              <a:rPr lang="nb-NO" sz="2400" b="1" dirty="0">
                <a:solidFill>
                  <a:srgbClr val="C00000"/>
                </a:solidFill>
              </a:rPr>
              <a:t>Norge er ingen motmakt eller solidarisk stemme, men følger EUs posisjoner – og aksepterer å sitte på gangen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70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202B1C-F76E-43CB-D51F-AE633B3E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41" y="180975"/>
            <a:ext cx="7844160" cy="1019175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EUs WTO-politikk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3FC25-16BF-CA4D-C70C-B6E5BD37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6" y="1200150"/>
            <a:ext cx="8960297" cy="5551488"/>
          </a:xfrm>
        </p:spPr>
        <p:txBody>
          <a:bodyPr/>
          <a:lstStyle/>
          <a:p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 markedsadgang til  </a:t>
            </a:r>
            <a:r>
              <a:rPr lang="nb-NO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å sikre 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ressurser og teknologi </a:t>
            </a: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Fjerne eksportbegrensninger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Fjerne trips-unntak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 handel ( men nå med digital industrialisering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Fiskerisubsidier </a:t>
            </a:r>
            <a:r>
              <a:rPr lang="nb-NO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distant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waters, bryter havrett og </a:t>
            </a:r>
            <a:r>
              <a:rPr lang="nb-NO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sdg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14.6 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Markedet skal styre - så lenge det lønner seg</a:t>
            </a: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Green </a:t>
            </a:r>
            <a:r>
              <a:rPr lang="nb-NO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deal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CBAM  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Fra m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ultilaterale forhandlinger til vennegrupper og </a:t>
            </a:r>
            <a:r>
              <a:rPr lang="nb-NO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plurilaterale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avtaler og unilateralisme</a:t>
            </a:r>
            <a:endParaRPr lang="nb-NO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rdbruk : </a:t>
            </a:r>
            <a:r>
              <a:rPr lang="nb-NO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reform by </a:t>
            </a:r>
            <a:r>
              <a:rPr lang="nb-NO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</a:t>
            </a:r>
            <a:r>
              <a:rPr lang="nb-NO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b-NO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flexible</a:t>
            </a:r>
            <a:r>
              <a:rPr lang="nb-NO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multilateralism</a:t>
            </a:r>
            <a:r>
              <a:rPr lang="nb-NO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b-NO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responsible</a:t>
            </a:r>
            <a:r>
              <a:rPr lang="nb-NO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nb-NO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concensus</a:t>
            </a:r>
            <a:endParaRPr lang="nb-NO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Bastant NEI til å oppfylle utviklingsforpliktelser fra tidligere eller nye fra utviklingsland</a:t>
            </a:r>
            <a:endParaRPr lang="nb-NO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74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BED37-FF12-E04E-9EDA-E6F837B5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rgbClr val="C00000"/>
                </a:solidFill>
              </a:rPr>
              <a:t>EUs prioriteringer </a:t>
            </a:r>
            <a:br>
              <a:rPr lang="nb-NO" b="1" dirty="0">
                <a:solidFill>
                  <a:srgbClr val="C00000"/>
                </a:solidFill>
              </a:rPr>
            </a:br>
            <a:r>
              <a:rPr lang="nb-NO" b="1" dirty="0">
                <a:solidFill>
                  <a:srgbClr val="C00000"/>
                </a:solidFill>
              </a:rPr>
              <a:t>- da MC13 gikk på overtid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67EB25-DF96-3D84-E084-C2D39876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83" y="1403573"/>
            <a:ext cx="8600257" cy="5544616"/>
          </a:xfrm>
        </p:spPr>
        <p:txBody>
          <a:bodyPr/>
          <a:lstStyle/>
          <a:p>
            <a:r>
              <a:rPr lang="nb-NO" b="1" dirty="0"/>
              <a:t>1. TRIPS – Immaterielle rettigheter (teknologi og kunnskap)</a:t>
            </a:r>
          </a:p>
          <a:p>
            <a:r>
              <a:rPr lang="nb-NO" dirty="0"/>
              <a:t>- Fjerne unntaket for COVID-vaksiner</a:t>
            </a:r>
          </a:p>
          <a:p>
            <a:r>
              <a:rPr lang="nb-NO" dirty="0"/>
              <a:t>- Aldri forhandle om medisiner og utstyr</a:t>
            </a:r>
          </a:p>
          <a:p>
            <a:r>
              <a:rPr lang="nb-NO" b="1" dirty="0"/>
              <a:t>2. Industripolitikk </a:t>
            </a:r>
          </a:p>
          <a:p>
            <a:r>
              <a:rPr lang="nb-NO" dirty="0"/>
              <a:t>– EUs Green </a:t>
            </a:r>
            <a:r>
              <a:rPr lang="nb-NO" dirty="0" err="1"/>
              <a:t>Deal</a:t>
            </a:r>
            <a:r>
              <a:rPr lang="nb-NO" dirty="0"/>
              <a:t> – CBAM </a:t>
            </a:r>
            <a:r>
              <a:rPr lang="nb-NO" dirty="0" err="1"/>
              <a:t>Carbon</a:t>
            </a:r>
            <a:r>
              <a:rPr lang="nb-NO" dirty="0"/>
              <a:t> Border </a:t>
            </a:r>
            <a:r>
              <a:rPr lang="nb-NO" dirty="0" err="1"/>
              <a:t>Adjustment</a:t>
            </a:r>
            <a:r>
              <a:rPr lang="nb-NO" dirty="0"/>
              <a:t> </a:t>
            </a:r>
            <a:r>
              <a:rPr lang="nb-NO" dirty="0" err="1"/>
              <a:t>Mechanism</a:t>
            </a:r>
            <a:r>
              <a:rPr lang="nb-NO" dirty="0"/>
              <a:t> (unilateral)</a:t>
            </a:r>
          </a:p>
          <a:p>
            <a:r>
              <a:rPr lang="nb-NO" dirty="0"/>
              <a:t>- Investeringstilrettelegging (</a:t>
            </a:r>
            <a:r>
              <a:rPr lang="nb-NO" dirty="0" err="1"/>
              <a:t>plurilateral</a:t>
            </a:r>
            <a:r>
              <a:rPr lang="nb-NO" dirty="0"/>
              <a:t>)</a:t>
            </a:r>
          </a:p>
          <a:p>
            <a:r>
              <a:rPr lang="nb-NO" dirty="0"/>
              <a:t>- men bare for EU (og allierte)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02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8CD145CD-B3FC-EA3C-E7B8-A334A6FA2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825" y="250825"/>
            <a:ext cx="8929564" cy="1019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4000" b="1" dirty="0">
                <a:solidFill>
                  <a:srgbClr val="C00000"/>
                </a:solidFill>
              </a:rPr>
              <a:t>Utfordringer for en sosial stat: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66756BB-6FD4-4A2D-9F5E-58D2CDA6D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848" y="1547589"/>
            <a:ext cx="9216777" cy="56167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Sikre sysselsetting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Sikre universelle velferdsgoder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Naturforvaltning, moder jord og kommende generasjoner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>
                <a:solidFill>
                  <a:srgbClr val="C00000"/>
                </a:solidFill>
              </a:rPr>
              <a:t>Krever: 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Politisk handlingsrom 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000" b="1" dirty="0"/>
              <a:t>Sikre handelsbalanse – produksjon og bearbeiding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000" b="1" dirty="0"/>
              <a:t>Fellesressursene er felleseie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Robuste bolverk mot markedskreftene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400" b="1" dirty="0"/>
              <a:t>Sosiale bevegelsers styrkede samfunnsmakt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800" b="1" dirty="0">
                <a:solidFill>
                  <a:srgbClr val="C00000"/>
                </a:solidFill>
              </a:rPr>
              <a:t>Uten å ødelegge for andres samfunn og natur</a:t>
            </a:r>
          </a:p>
          <a:p>
            <a:pPr lvl="1" eaLnBrk="1" hangingPunct="1">
              <a:lnSpc>
                <a:spcPct val="90000"/>
              </a:lnSpc>
            </a:pPr>
            <a:endParaRPr lang="nb-NO" altLang="nb-NO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2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>
            <a:extLst>
              <a:ext uri="{FF2B5EF4-FFF2-40B4-BE49-F238E27FC236}">
                <a16:creationId xmlns:a16="http://schemas.microsoft.com/office/drawing/2014/main" id="{C55C552E-7EC1-49E0-9826-4153EB6D1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063" y="182563"/>
            <a:ext cx="8734425" cy="1033462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sz="3527" b="1" dirty="0">
                <a:solidFill>
                  <a:srgbClr val="C00000"/>
                </a:solidFill>
              </a:rPr>
              <a:t>Handelsteorier og handelsprinsipper</a:t>
            </a:r>
            <a:br>
              <a:rPr lang="nb-NO" sz="3527" b="1" dirty="0">
                <a:solidFill>
                  <a:srgbClr val="C00000"/>
                </a:solidFill>
              </a:rPr>
            </a:br>
            <a:r>
              <a:rPr lang="nb-NO" sz="3527" b="1" dirty="0">
                <a:solidFill>
                  <a:srgbClr val="C00000"/>
                </a:solidFill>
              </a:rPr>
              <a:t>2.0</a:t>
            </a:r>
            <a:br>
              <a:rPr lang="nb-NO" sz="3527" b="1" dirty="0">
                <a:solidFill>
                  <a:srgbClr val="C00000"/>
                </a:solidFill>
              </a:rPr>
            </a:br>
            <a:r>
              <a:rPr lang="nb-NO" sz="2646" b="1" dirty="0">
                <a:solidFill>
                  <a:srgbClr val="100000"/>
                </a:solidFill>
              </a:rPr>
              <a:t>Fra GATT i 1948 til WTO i 1995</a:t>
            </a:r>
            <a:endParaRPr lang="nb-NO" sz="3527" b="1" dirty="0">
              <a:solidFill>
                <a:srgbClr val="1000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30B7534-5C0E-4E52-96B0-4739604DB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7038" y="1763713"/>
            <a:ext cx="8142287" cy="5184775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nb-NO" b="1" dirty="0">
                <a:solidFill>
                  <a:srgbClr val="100000"/>
                </a:solidFill>
              </a:rPr>
              <a:t>Produksjon, bearbeiding og sysselsetting</a:t>
            </a:r>
          </a:p>
          <a:p>
            <a:pPr eaLnBrk="1" hangingPunct="1">
              <a:defRPr/>
            </a:pPr>
            <a:r>
              <a:rPr lang="nb-NO" altLang="nb-NO" b="1" dirty="0">
                <a:solidFill>
                  <a:srgbClr val="100000"/>
                </a:solidFill>
              </a:rPr>
              <a:t>Sterk stat –politiske reguleringer</a:t>
            </a:r>
          </a:p>
          <a:p>
            <a:pPr lvl="1" eaLnBrk="1" hangingPunct="1">
              <a:buFontTx/>
              <a:buNone/>
              <a:defRPr/>
            </a:pPr>
            <a:r>
              <a:rPr lang="nb-NO" altLang="nb-NO" b="1" dirty="0">
                <a:solidFill>
                  <a:srgbClr val="100000"/>
                </a:solidFill>
              </a:rPr>
              <a:t>Redusere toll på industrivarer</a:t>
            </a:r>
          </a:p>
          <a:p>
            <a:pPr lvl="1" eaLnBrk="1" hangingPunct="1">
              <a:buFontTx/>
              <a:buNone/>
              <a:defRPr/>
            </a:pPr>
            <a:r>
              <a:rPr lang="nb-NO" altLang="nb-NO" b="1" dirty="0">
                <a:solidFill>
                  <a:srgbClr val="100000"/>
                </a:solidFill>
              </a:rPr>
              <a:t>Fleksibilitet for å produsere og bygge landet</a:t>
            </a:r>
          </a:p>
          <a:p>
            <a:pPr lvl="1" eaLnBrk="1" hangingPunct="1">
              <a:defRPr/>
            </a:pPr>
            <a:r>
              <a:rPr lang="nb-NO" altLang="nb-NO" dirty="0">
                <a:solidFill>
                  <a:srgbClr val="100000"/>
                </a:solidFill>
              </a:rPr>
              <a:t>Beskytte små og nye industrier</a:t>
            </a:r>
          </a:p>
          <a:p>
            <a:pPr lvl="1" eaLnBrk="1" hangingPunct="1">
              <a:defRPr/>
            </a:pPr>
            <a:r>
              <a:rPr lang="nb-NO" altLang="nb-NO" dirty="0">
                <a:solidFill>
                  <a:srgbClr val="100000"/>
                </a:solidFill>
              </a:rPr>
              <a:t>Konsesjonsregler var lov ( vasskraft og olje)</a:t>
            </a:r>
          </a:p>
          <a:p>
            <a:pPr lvl="1" eaLnBrk="1" hangingPunct="1">
              <a:defRPr/>
            </a:pPr>
            <a:endParaRPr lang="nb-NO" altLang="nb-NO" dirty="0">
              <a:solidFill>
                <a:srgbClr val="100000"/>
              </a:solidFill>
            </a:endParaRPr>
          </a:p>
          <a:p>
            <a:pPr eaLnBrk="1" hangingPunct="1">
              <a:defRPr/>
            </a:pPr>
            <a:r>
              <a:rPr lang="nb-NO" altLang="nb-NO" sz="2646" b="1" dirty="0">
                <a:solidFill>
                  <a:srgbClr val="C00000"/>
                </a:solidFill>
              </a:rPr>
              <a:t>Miljø-, arbeidsmiljø-, forbruker-, velferds,- </a:t>
            </a:r>
            <a:r>
              <a:rPr lang="nb-NO" altLang="nb-NO" sz="2646" b="1" dirty="0" err="1">
                <a:solidFill>
                  <a:srgbClr val="C00000"/>
                </a:solidFill>
              </a:rPr>
              <a:t>matsikkerhedspolitik</a:t>
            </a:r>
            <a:r>
              <a:rPr lang="nb-NO" altLang="nb-NO" sz="2646" b="1" dirty="0">
                <a:solidFill>
                  <a:srgbClr val="C00000"/>
                </a:solidFill>
              </a:rPr>
              <a:t> – et nasjonalt anliggende</a:t>
            </a:r>
          </a:p>
          <a:p>
            <a:pPr eaLnBrk="1" hangingPunct="1">
              <a:defRPr/>
            </a:pPr>
            <a:endParaRPr lang="nb-NO" altLang="nb-NO" sz="2646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>
            <a:extLst>
              <a:ext uri="{FF2B5EF4-FFF2-40B4-BE49-F238E27FC236}">
                <a16:creationId xmlns:a16="http://schemas.microsoft.com/office/drawing/2014/main" id="{BFF0D5DE-097D-47E1-AEC0-0DF7184B1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5763" y="182563"/>
            <a:ext cx="7921625" cy="1033462"/>
          </a:xfrm>
        </p:spPr>
        <p:txBody>
          <a:bodyPr/>
          <a:lstStyle/>
          <a:p>
            <a:pPr algn="ctr" eaLnBrk="1" hangingPunct="1">
              <a:defRPr/>
            </a:pPr>
            <a:r>
              <a:rPr lang="nb-NO" sz="3527" b="1" dirty="0">
                <a:solidFill>
                  <a:srgbClr val="C00000"/>
                </a:solidFill>
              </a:rPr>
              <a:t>Handelsteorier og handelsprinsipper 3.0</a:t>
            </a:r>
            <a:br>
              <a:rPr lang="nb-NO" sz="3527" b="1" dirty="0">
                <a:solidFill>
                  <a:srgbClr val="C00000"/>
                </a:solidFill>
              </a:rPr>
            </a:br>
            <a:r>
              <a:rPr lang="nb-NO" sz="2646" b="1" dirty="0">
                <a:solidFill>
                  <a:srgbClr val="100000"/>
                </a:solidFill>
              </a:rPr>
              <a:t>Dominerende fra 80-tallet til ……..</a:t>
            </a:r>
            <a:endParaRPr lang="nb-NO" sz="3527" b="1" dirty="0">
              <a:solidFill>
                <a:srgbClr val="100000"/>
              </a:solidFill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8F720028-6666-4B24-A145-76F0D726F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5763" y="1835150"/>
            <a:ext cx="8208962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646" b="1" dirty="0">
                <a:solidFill>
                  <a:schemeClr val="tx1"/>
                </a:solidFill>
              </a:rPr>
              <a:t>Alt bliver handel og marked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646" b="1" dirty="0">
                <a:solidFill>
                  <a:srgbClr val="100000"/>
                </a:solidFill>
              </a:rPr>
              <a:t>Investeringer og kapital er drivkraften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646" b="1" dirty="0">
                <a:solidFill>
                  <a:srgbClr val="100000"/>
                </a:solidFill>
              </a:rPr>
              <a:t>Minimum stat – deregulering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2646" b="1" dirty="0">
              <a:solidFill>
                <a:srgbClr val="1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b="1" dirty="0">
                <a:solidFill>
                  <a:srgbClr val="C00000"/>
                </a:solidFill>
              </a:rPr>
              <a:t>Komparative fortrinn </a:t>
            </a:r>
          </a:p>
          <a:p>
            <a:pPr marL="457200" lvl="1" indent="0" eaLnBrk="1" hangingPunct="1">
              <a:lnSpc>
                <a:spcPct val="80000"/>
              </a:lnSpc>
              <a:defRPr/>
            </a:pPr>
            <a:r>
              <a:rPr lang="nb-NO" sz="2205" b="1" dirty="0">
                <a:solidFill>
                  <a:srgbClr val="100000"/>
                </a:solidFill>
              </a:rPr>
              <a:t>	</a:t>
            </a:r>
            <a:r>
              <a:rPr lang="nb-NO" sz="2205" dirty="0">
                <a:solidFill>
                  <a:srgbClr val="100000"/>
                </a:solidFill>
              </a:rPr>
              <a:t>(global arbeidsdeling, alle aktiviteter er like)</a:t>
            </a:r>
          </a:p>
          <a:p>
            <a:pPr marL="457200" lvl="1" indent="0" eaLnBrk="1" hangingPunct="1">
              <a:lnSpc>
                <a:spcPct val="80000"/>
              </a:lnSpc>
              <a:defRPr/>
            </a:pPr>
            <a:endParaRPr lang="nb-NO" sz="2205" dirty="0">
              <a:solidFill>
                <a:srgbClr val="100000"/>
              </a:solidFill>
            </a:endParaRPr>
          </a:p>
          <a:p>
            <a:pPr marL="846872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2205" b="1" dirty="0">
                <a:solidFill>
                  <a:srgbClr val="100000"/>
                </a:solidFill>
              </a:rPr>
              <a:t>Ikke forskjellsbehandling av selskapene</a:t>
            </a:r>
          </a:p>
          <a:p>
            <a:pPr marL="457200" lvl="1" indent="0" eaLnBrk="1" hangingPunct="1">
              <a:lnSpc>
                <a:spcPct val="80000"/>
              </a:lnSpc>
              <a:defRPr/>
            </a:pPr>
            <a:r>
              <a:rPr lang="nb-NO" sz="2205" b="1" dirty="0">
                <a:solidFill>
                  <a:srgbClr val="100000"/>
                </a:solidFill>
              </a:rPr>
              <a:t>	</a:t>
            </a:r>
            <a:r>
              <a:rPr lang="nb-NO" sz="2205" dirty="0">
                <a:solidFill>
                  <a:srgbClr val="100000"/>
                </a:solidFill>
              </a:rPr>
              <a:t>( Most </a:t>
            </a:r>
            <a:r>
              <a:rPr lang="nb-NO" sz="2205" dirty="0" err="1">
                <a:solidFill>
                  <a:srgbClr val="100000"/>
                </a:solidFill>
              </a:rPr>
              <a:t>favoured</a:t>
            </a:r>
            <a:r>
              <a:rPr lang="nb-NO" sz="2205" dirty="0">
                <a:solidFill>
                  <a:srgbClr val="100000"/>
                </a:solidFill>
              </a:rPr>
              <a:t> </a:t>
            </a:r>
            <a:r>
              <a:rPr lang="nb-NO" sz="2205" dirty="0" err="1">
                <a:solidFill>
                  <a:srgbClr val="100000"/>
                </a:solidFill>
              </a:rPr>
              <a:t>nation+National</a:t>
            </a:r>
            <a:r>
              <a:rPr lang="nb-NO" sz="2205" dirty="0">
                <a:solidFill>
                  <a:srgbClr val="100000"/>
                </a:solidFill>
              </a:rPr>
              <a:t> </a:t>
            </a:r>
            <a:r>
              <a:rPr lang="nb-NO" sz="2205" dirty="0" err="1">
                <a:solidFill>
                  <a:srgbClr val="100000"/>
                </a:solidFill>
              </a:rPr>
              <a:t>treatment</a:t>
            </a:r>
            <a:r>
              <a:rPr lang="nb-NO" sz="2205" dirty="0">
                <a:solidFill>
                  <a:srgbClr val="100000"/>
                </a:solidFill>
              </a:rPr>
              <a:t>) </a:t>
            </a:r>
          </a:p>
          <a:p>
            <a:pPr marL="846872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2205" b="1" dirty="0">
                <a:solidFill>
                  <a:srgbClr val="100000"/>
                </a:solidFill>
              </a:rPr>
              <a:t>Minst mulig handelshindrende politikk</a:t>
            </a:r>
          </a:p>
          <a:p>
            <a:pPr marL="846872" lvl="1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2205" b="1" dirty="0">
                <a:solidFill>
                  <a:srgbClr val="100000"/>
                </a:solidFill>
              </a:rPr>
              <a:t>Ikke stille krav til produksjon utenfor egen jurisdiksjon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nb-NO" sz="2205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40743</TotalTime>
  <Words>866</Words>
  <Application>Microsoft Office PowerPoint</Application>
  <PresentationFormat>Egendefinert</PresentationFormat>
  <Paragraphs>106</Paragraphs>
  <Slides>17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Arial</vt:lpstr>
      <vt:lpstr>Calibri</vt:lpstr>
      <vt:lpstr>ProximaNova-Medium</vt:lpstr>
      <vt:lpstr>Symbol</vt:lpstr>
      <vt:lpstr>Times New Roman</vt:lpstr>
      <vt:lpstr>Trebuchet MS</vt:lpstr>
      <vt:lpstr>Wingdings</vt:lpstr>
      <vt:lpstr>Office-tema</vt:lpstr>
      <vt:lpstr>PowerPoint-presentasjon</vt:lpstr>
      <vt:lpstr>Krisene i dag – krever ny politikk</vt:lpstr>
      <vt:lpstr>Økonomi i krise:  utvide markeder</vt:lpstr>
      <vt:lpstr>EUs interesser –  og rolle i WTOs MC12 juni 2022</vt:lpstr>
      <vt:lpstr>EUs WTO-politikk i dag</vt:lpstr>
      <vt:lpstr>EUs prioriteringer  - da MC13 gikk på overtid</vt:lpstr>
      <vt:lpstr>Utfordringer for en sosial stat: </vt:lpstr>
      <vt:lpstr>Handelsteorier og handelsprinsipper 2.0 Fra GATT i 1948 til WTO i 1995</vt:lpstr>
      <vt:lpstr>Handelsteorier og handelsprinsipper 3.0 Dominerende fra 80-tallet til ……..</vt:lpstr>
      <vt:lpstr>Verdens handelsorganisasjon – WTO - etter Lisboa-traktaten (‘09) fikk kommisjonen mandat til alle handelsforhandlinger</vt:lpstr>
      <vt:lpstr>Handelsprinsipper 4.0 Demokratiet er handelshindrende og ressursene knappe Dominerende fra 2000-tallet til….</vt:lpstr>
      <vt:lpstr>PowerPoint-presentasjon</vt:lpstr>
      <vt:lpstr>Tricle down – den markedsliberale antakelsen </vt:lpstr>
      <vt:lpstr>PowerPoint-presentasjon</vt:lpstr>
      <vt:lpstr>Resultater i MC 13, Abu Dhabi </vt:lpstr>
      <vt:lpstr>Norge bør kjempe for – ulikt EU – at utviklingsland skal få sine rettigheter til fleksibilitet oppfyllt. Vi kan drive industripolitikk, men ikke på bekostning av utviklingsland til å gjøre det samme – innafor jordas og samfunnenes bæreevne  </vt:lpstr>
      <vt:lpstr>Nasjonalforeningen for lindrende humor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Christoffer Horsfjord Nilsen</dc:creator>
  <cp:lastModifiedBy>Toril Mongstad</cp:lastModifiedBy>
  <cp:revision>201</cp:revision>
  <cp:lastPrinted>2024-03-14T11:32:34Z</cp:lastPrinted>
  <dcterms:created xsi:type="dcterms:W3CDTF">2011-05-05T10:52:32Z</dcterms:created>
  <dcterms:modified xsi:type="dcterms:W3CDTF">2024-04-02T11:30:24Z</dcterms:modified>
</cp:coreProperties>
</file>