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59" r:id="rId6"/>
    <p:sldId id="262" r:id="rId7"/>
    <p:sldId id="263" r:id="rId8"/>
    <p:sldId id="274" r:id="rId9"/>
    <p:sldId id="272" r:id="rId10"/>
    <p:sldId id="261" r:id="rId11"/>
    <p:sldId id="264" r:id="rId12"/>
    <p:sldId id="265" r:id="rId13"/>
    <p:sldId id="267" r:id="rId14"/>
    <p:sldId id="266" r:id="rId15"/>
    <p:sldId id="268" r:id="rId16"/>
    <p:sldId id="269" r:id="rId17"/>
    <p:sldId id="270" r:id="rId18"/>
    <p:sldId id="273" r:id="rId19"/>
    <p:sldId id="271" r:id="rId20"/>
    <p:sldId id="282" r:id="rId21"/>
    <p:sldId id="280" r:id="rId22"/>
    <p:sldId id="281" r:id="rId23"/>
    <p:sldId id="277" r:id="rId24"/>
    <p:sldId id="278" r:id="rId25"/>
    <p:sldId id="279" r:id="rId26"/>
    <p:sldId id="283" r:id="rId27"/>
  </p:sldIdLst>
  <p:sldSz cx="12192000" cy="6858000"/>
  <p:notesSz cx="6858000" cy="987425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4F1135C9-140B-4A59-A6EB-F2E9B4A03859}" type="datetimeFigureOut">
              <a:rPr lang="nb-NO" smtClean="0"/>
              <a:t>21.05.2019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370518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4F1135C9-140B-4A59-A6EB-F2E9B4A03859}" type="datetimeFigureOut">
              <a:rPr lang="nb-NO" smtClean="0"/>
              <a:t>21.05.2019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305489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4F1135C9-140B-4A59-A6EB-F2E9B4A03859}" type="datetimeFigureOut">
              <a:rPr lang="nb-NO" smtClean="0"/>
              <a:t>21.05.2019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222127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4F1135C9-140B-4A59-A6EB-F2E9B4A03859}" type="datetimeFigureOut">
              <a:rPr lang="nb-NO" smtClean="0"/>
              <a:t>21.05.2019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357908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4F1135C9-140B-4A59-A6EB-F2E9B4A03859}" type="datetimeFigureOut">
              <a:rPr lang="nb-NO" smtClean="0"/>
              <a:t>21.05.2019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347561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4F1135C9-140B-4A59-A6EB-F2E9B4A03859}" type="datetimeFigureOut">
              <a:rPr lang="nb-NO" smtClean="0"/>
              <a:t>21.05.2019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3487523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4F1135C9-140B-4A59-A6EB-F2E9B4A03859}" type="datetimeFigureOut">
              <a:rPr lang="nb-NO" smtClean="0"/>
              <a:t>21.05.2019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298431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4F1135C9-140B-4A59-A6EB-F2E9B4A03859}" type="datetimeFigureOut">
              <a:rPr lang="nb-NO" smtClean="0"/>
              <a:t>21.05.2019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4228581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F1135C9-140B-4A59-A6EB-F2E9B4A03859}" type="datetimeFigureOut">
              <a:rPr lang="nb-NO" smtClean="0"/>
              <a:t>21.05.2019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235932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4F1135C9-140B-4A59-A6EB-F2E9B4A03859}" type="datetimeFigureOut">
              <a:rPr lang="nb-NO" smtClean="0"/>
              <a:t>21.05.2019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3006656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4F1135C9-140B-4A59-A6EB-F2E9B4A03859}" type="datetimeFigureOut">
              <a:rPr lang="nb-NO" smtClean="0"/>
              <a:t>21.05.2019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E345BCF5-5EAC-4D14-9E7C-A985F2A5D787}" type="slidenum">
              <a:rPr lang="nb-NO" smtClean="0"/>
              <a:t>‹#›</a:t>
            </a:fld>
            <a:endParaRPr lang="nb-NO"/>
          </a:p>
        </p:txBody>
      </p:sp>
    </p:spTree>
    <p:extLst>
      <p:ext uri="{BB962C8B-B14F-4D97-AF65-F5344CB8AC3E}">
        <p14:creationId xmlns:p14="http://schemas.microsoft.com/office/powerpoint/2010/main" val="1230748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135C9-140B-4A59-A6EB-F2E9B4A03859}" type="datetimeFigureOut">
              <a:rPr lang="nb-NO" smtClean="0"/>
              <a:t>21.05.2019</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5BCF5-5EAC-4D14-9E7C-A985F2A5D787}" type="slidenum">
              <a:rPr lang="nb-NO" smtClean="0"/>
              <a:t>‹#›</a:t>
            </a:fld>
            <a:endParaRPr lang="nb-NO"/>
          </a:p>
        </p:txBody>
      </p:sp>
    </p:spTree>
    <p:extLst>
      <p:ext uri="{BB962C8B-B14F-4D97-AF65-F5344CB8AC3E}">
        <p14:creationId xmlns:p14="http://schemas.microsoft.com/office/powerpoint/2010/main" val="1323377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no.wikipedia.org/wiki/Norskregistrert_utenlandsk_foreta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err="1" smtClean="0"/>
              <a:t>Meldepliktsdirektivet</a:t>
            </a:r>
            <a:endParaRPr lang="nb-NO" dirty="0"/>
          </a:p>
        </p:txBody>
      </p:sp>
      <p:sp>
        <p:nvSpPr>
          <p:cNvPr id="3" name="Undertittel 2"/>
          <p:cNvSpPr>
            <a:spLocks noGrp="1"/>
          </p:cNvSpPr>
          <p:nvPr>
            <p:ph type="subTitle" idx="1"/>
          </p:nvPr>
        </p:nvSpPr>
        <p:spPr/>
        <p:txBody>
          <a:bodyPr>
            <a:normAutofit lnSpcReduction="10000"/>
          </a:bodyPr>
          <a:lstStyle/>
          <a:p>
            <a:endParaRPr lang="nb-NO" dirty="0" smtClean="0"/>
          </a:p>
          <a:p>
            <a:endParaRPr lang="nb-NO" dirty="0"/>
          </a:p>
          <a:p>
            <a:r>
              <a:rPr lang="nb-NO" dirty="0" smtClean="0"/>
              <a:t>Ei innleiing som og </a:t>
            </a:r>
            <a:r>
              <a:rPr lang="nb-NO" dirty="0" err="1" smtClean="0"/>
              <a:t>handlar</a:t>
            </a:r>
            <a:r>
              <a:rPr lang="nb-NO" dirty="0" smtClean="0"/>
              <a:t> om føre-var prinsippet…..</a:t>
            </a:r>
          </a:p>
          <a:p>
            <a:r>
              <a:rPr lang="nb-NO" dirty="0" smtClean="0"/>
              <a:t>Og som kanskje er </a:t>
            </a:r>
            <a:r>
              <a:rPr lang="nb-NO" dirty="0" err="1" smtClean="0"/>
              <a:t>bittelitt</a:t>
            </a:r>
            <a:r>
              <a:rPr lang="nb-NO" dirty="0" smtClean="0"/>
              <a:t> partisk….</a:t>
            </a:r>
            <a:endParaRPr lang="nb-NO" dirty="0"/>
          </a:p>
        </p:txBody>
      </p:sp>
    </p:spTree>
    <p:extLst>
      <p:ext uri="{BB962C8B-B14F-4D97-AF65-F5344CB8AC3E}">
        <p14:creationId xmlns:p14="http://schemas.microsoft.com/office/powerpoint/2010/main" val="3363235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Meldepliktsdirektivet</a:t>
            </a:r>
            <a:r>
              <a:rPr lang="nb-NO" dirty="0" smtClean="0"/>
              <a:t>	</a:t>
            </a:r>
            <a:endParaRPr lang="nb-NO" dirty="0"/>
          </a:p>
        </p:txBody>
      </p:sp>
      <p:sp>
        <p:nvSpPr>
          <p:cNvPr id="3" name="Plassholder for innhold 2"/>
          <p:cNvSpPr>
            <a:spLocks noGrp="1"/>
          </p:cNvSpPr>
          <p:nvPr>
            <p:ph idx="1"/>
          </p:nvPr>
        </p:nvSpPr>
        <p:spPr/>
        <p:txBody>
          <a:bodyPr/>
          <a:lstStyle/>
          <a:p>
            <a:endParaRPr lang="nb-NO" dirty="0" smtClean="0"/>
          </a:p>
          <a:p>
            <a:r>
              <a:rPr lang="da-DK" i="1" dirty="0"/>
              <a:t>Dette direktiv fastlægger regler for medlemsstaternes meddelelse af forslag til love og administrative bestemmelser, der indfører nye eller ændrer eksisterende tilladelsesordninger og visse krav, der falder ind under anvendelsesområdet for direktiv 2006/123/EF. </a:t>
            </a:r>
            <a:endParaRPr lang="nb-NO" i="1" dirty="0"/>
          </a:p>
          <a:p>
            <a:endParaRPr lang="nb-NO" i="1" dirty="0" smtClean="0"/>
          </a:p>
          <a:p>
            <a:r>
              <a:rPr lang="nb-NO" dirty="0" smtClean="0"/>
              <a:t>Direktivet kom i 2017</a:t>
            </a:r>
            <a:endParaRPr lang="nb-NO" dirty="0"/>
          </a:p>
        </p:txBody>
      </p:sp>
    </p:spTree>
    <p:extLst>
      <p:ext uri="{BB962C8B-B14F-4D97-AF65-F5344CB8AC3E}">
        <p14:creationId xmlns:p14="http://schemas.microsoft.com/office/powerpoint/2010/main" val="252245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Hovudpunkt</a:t>
            </a:r>
            <a:r>
              <a:rPr lang="nb-NO" dirty="0" smtClean="0"/>
              <a:t> i direktivet</a:t>
            </a:r>
            <a:endParaRPr lang="nb-NO" dirty="0"/>
          </a:p>
        </p:txBody>
      </p:sp>
      <p:sp>
        <p:nvSpPr>
          <p:cNvPr id="3" name="Plassholder for innhold 2"/>
          <p:cNvSpPr>
            <a:spLocks noGrp="1"/>
          </p:cNvSpPr>
          <p:nvPr>
            <p:ph idx="1"/>
          </p:nvPr>
        </p:nvSpPr>
        <p:spPr/>
        <p:txBody>
          <a:bodyPr/>
          <a:lstStyle/>
          <a:p>
            <a:endParaRPr lang="da-DK" dirty="0" smtClean="0"/>
          </a:p>
          <a:p>
            <a:pPr marL="0" indent="0">
              <a:buNone/>
            </a:pPr>
            <a:r>
              <a:rPr lang="da-DK" i="1" dirty="0" smtClean="0"/>
              <a:t>I </a:t>
            </a:r>
            <a:r>
              <a:rPr lang="da-DK" i="1" dirty="0"/>
              <a:t>oktober 2015 vedtog Kommissionen en strategi for det indre marked med en række tiltag til forbedring af det indre marked med henblik på at få flere muligheder for borgere og virksomheder, herunder også et lovforslag til </a:t>
            </a:r>
            <a:r>
              <a:rPr lang="da-DK" b="1" i="1" dirty="0"/>
              <a:t>forbedring af håndhævelsen af tjenesteydelsesdirektivet gennem en reform af den eksisterende meddelelsesprocedure for tjenesteydelser </a:t>
            </a:r>
            <a:endParaRPr lang="nb-NO" b="1" i="1" dirty="0"/>
          </a:p>
        </p:txBody>
      </p:sp>
    </p:spTree>
    <p:extLst>
      <p:ext uri="{BB962C8B-B14F-4D97-AF65-F5344CB8AC3E}">
        <p14:creationId xmlns:p14="http://schemas.microsoft.com/office/powerpoint/2010/main" val="490359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Kvifor</a:t>
            </a:r>
            <a:r>
              <a:rPr lang="nb-NO" dirty="0" smtClean="0"/>
              <a:t> nytt og </a:t>
            </a:r>
            <a:r>
              <a:rPr lang="nb-NO" dirty="0" err="1" smtClean="0"/>
              <a:t>strengare</a:t>
            </a:r>
            <a:r>
              <a:rPr lang="nb-NO" dirty="0" smtClean="0"/>
              <a:t> direktiv?</a:t>
            </a:r>
            <a:endParaRPr lang="nb-NO" dirty="0"/>
          </a:p>
        </p:txBody>
      </p:sp>
      <p:sp>
        <p:nvSpPr>
          <p:cNvPr id="3" name="Plassholder for innhold 2"/>
          <p:cNvSpPr>
            <a:spLocks noGrp="1"/>
          </p:cNvSpPr>
          <p:nvPr>
            <p:ph idx="1"/>
          </p:nvPr>
        </p:nvSpPr>
        <p:spPr/>
        <p:txBody>
          <a:bodyPr/>
          <a:lstStyle/>
          <a:p>
            <a:r>
              <a:rPr lang="nb-NO" dirty="0" smtClean="0"/>
              <a:t>Meldeplikta i </a:t>
            </a:r>
            <a:r>
              <a:rPr lang="nb-NO" dirty="0" err="1" smtClean="0"/>
              <a:t>tenestedirektivet</a:t>
            </a:r>
            <a:r>
              <a:rPr lang="nb-NO" dirty="0" smtClean="0"/>
              <a:t> vart </a:t>
            </a:r>
            <a:r>
              <a:rPr lang="nb-NO" dirty="0" err="1" smtClean="0"/>
              <a:t>ikkje</a:t>
            </a:r>
            <a:r>
              <a:rPr lang="nb-NO" dirty="0" smtClean="0"/>
              <a:t> </a:t>
            </a:r>
            <a:r>
              <a:rPr lang="nb-NO" dirty="0" err="1" smtClean="0"/>
              <a:t>følgd</a:t>
            </a:r>
            <a:r>
              <a:rPr lang="nb-NO" dirty="0" smtClean="0"/>
              <a:t> av </a:t>
            </a:r>
            <a:r>
              <a:rPr lang="nb-NO" dirty="0" err="1" smtClean="0"/>
              <a:t>medlemsstatane</a:t>
            </a:r>
            <a:endParaRPr lang="nb-NO" dirty="0" smtClean="0"/>
          </a:p>
          <a:p>
            <a:r>
              <a:rPr lang="nb-NO" dirty="0" smtClean="0"/>
              <a:t>Nasjonale retningslinjer, forskrifter, krav og lover, var til hinder for total og fri flyt av </a:t>
            </a:r>
            <a:r>
              <a:rPr lang="nb-NO" dirty="0" err="1" smtClean="0"/>
              <a:t>tenester</a:t>
            </a:r>
            <a:endParaRPr lang="nb-NO" dirty="0" smtClean="0"/>
          </a:p>
          <a:p>
            <a:r>
              <a:rPr lang="nb-NO" dirty="0" smtClean="0"/>
              <a:t>Alt som kan hindra etterleving av </a:t>
            </a:r>
            <a:r>
              <a:rPr lang="nb-NO" dirty="0" err="1" smtClean="0"/>
              <a:t>dei</a:t>
            </a:r>
            <a:r>
              <a:rPr lang="nb-NO" dirty="0" smtClean="0"/>
              <a:t> fire </a:t>
            </a:r>
            <a:r>
              <a:rPr lang="nb-NO" dirty="0" err="1" smtClean="0"/>
              <a:t>fridomane</a:t>
            </a:r>
            <a:r>
              <a:rPr lang="nb-NO" dirty="0" smtClean="0"/>
              <a:t>, må bort</a:t>
            </a:r>
          </a:p>
          <a:p>
            <a:r>
              <a:rPr lang="nb-NO" dirty="0" smtClean="0"/>
              <a:t>Regelverket måtte </a:t>
            </a:r>
            <a:r>
              <a:rPr lang="nb-NO" dirty="0" err="1" smtClean="0"/>
              <a:t>gjerast</a:t>
            </a:r>
            <a:endParaRPr lang="nb-NO" dirty="0"/>
          </a:p>
          <a:p>
            <a:pPr lvl="1"/>
            <a:r>
              <a:rPr lang="nb-NO" dirty="0" err="1" smtClean="0"/>
              <a:t>Strengare</a:t>
            </a:r>
            <a:endParaRPr lang="nb-NO" dirty="0" smtClean="0"/>
          </a:p>
          <a:p>
            <a:pPr lvl="1"/>
            <a:r>
              <a:rPr lang="nb-NO" dirty="0" smtClean="0"/>
              <a:t>Eigna for overnasjonal kontroll</a:t>
            </a:r>
          </a:p>
          <a:p>
            <a:pPr lvl="1"/>
            <a:r>
              <a:rPr lang="nb-NO" dirty="0" smtClean="0"/>
              <a:t>Eigna for inngripen </a:t>
            </a:r>
            <a:r>
              <a:rPr lang="nb-NO" dirty="0" err="1" smtClean="0"/>
              <a:t>frå</a:t>
            </a:r>
            <a:r>
              <a:rPr lang="nb-NO" dirty="0" smtClean="0"/>
              <a:t> </a:t>
            </a:r>
            <a:r>
              <a:rPr lang="nb-NO" dirty="0" err="1" smtClean="0"/>
              <a:t>dei</a:t>
            </a:r>
            <a:r>
              <a:rPr lang="nb-NO" dirty="0" smtClean="0"/>
              <a:t> </a:t>
            </a:r>
            <a:r>
              <a:rPr lang="nb-NO" dirty="0" err="1" smtClean="0"/>
              <a:t>styrande</a:t>
            </a:r>
            <a:r>
              <a:rPr lang="nb-NO" dirty="0" smtClean="0"/>
              <a:t> organ i EU, før nasjonalt vedtak</a:t>
            </a:r>
            <a:endParaRPr lang="nb-NO" dirty="0"/>
          </a:p>
        </p:txBody>
      </p:sp>
    </p:spTree>
    <p:extLst>
      <p:ext uri="{BB962C8B-B14F-4D97-AF65-F5344CB8AC3E}">
        <p14:creationId xmlns:p14="http://schemas.microsoft.com/office/powerpoint/2010/main" val="3335284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Overordna mål</a:t>
            </a:r>
            <a:br>
              <a:rPr lang="nb-NO" dirty="0" smtClean="0"/>
            </a:br>
            <a:endParaRPr lang="nb-NO" dirty="0"/>
          </a:p>
        </p:txBody>
      </p:sp>
      <p:sp>
        <p:nvSpPr>
          <p:cNvPr id="3" name="Plassholder for innhold 2"/>
          <p:cNvSpPr>
            <a:spLocks noGrp="1"/>
          </p:cNvSpPr>
          <p:nvPr>
            <p:ph idx="1"/>
          </p:nvPr>
        </p:nvSpPr>
        <p:spPr/>
        <p:txBody>
          <a:bodyPr/>
          <a:lstStyle/>
          <a:p>
            <a:endParaRPr lang="da-DK" dirty="0" smtClean="0"/>
          </a:p>
          <a:p>
            <a:endParaRPr lang="da-DK" dirty="0"/>
          </a:p>
          <a:p>
            <a:r>
              <a:rPr lang="da-DK" i="1" dirty="0" smtClean="0"/>
              <a:t>Det </a:t>
            </a:r>
            <a:r>
              <a:rPr lang="da-DK" i="1" dirty="0"/>
              <a:t>overordnede mål med forslaget til denne retsakt er at sikre et velfungerende indre marked i EU for tjenesteydelser, der ikke er begrænset til én medlemsstats geografiske område, men dækker hele EU's </a:t>
            </a:r>
            <a:r>
              <a:rPr lang="da-DK" i="1" dirty="0" smtClean="0"/>
              <a:t>område</a:t>
            </a:r>
          </a:p>
          <a:p>
            <a:endParaRPr lang="da-DK" i="1" dirty="0"/>
          </a:p>
          <a:p>
            <a:endParaRPr lang="nb-NO" dirty="0"/>
          </a:p>
        </p:txBody>
      </p:sp>
    </p:spTree>
    <p:extLst>
      <p:ext uri="{BB962C8B-B14F-4D97-AF65-F5344CB8AC3E}">
        <p14:creationId xmlns:p14="http://schemas.microsoft.com/office/powerpoint/2010/main" val="2161693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Viktig tekst i direktivet</a:t>
            </a:r>
            <a:endParaRPr lang="nb-NO" dirty="0"/>
          </a:p>
        </p:txBody>
      </p:sp>
      <p:sp>
        <p:nvSpPr>
          <p:cNvPr id="3" name="Plassholder for innhold 2"/>
          <p:cNvSpPr>
            <a:spLocks noGrp="1"/>
          </p:cNvSpPr>
          <p:nvPr>
            <p:ph idx="1"/>
          </p:nvPr>
        </p:nvSpPr>
        <p:spPr/>
        <p:txBody>
          <a:bodyPr/>
          <a:lstStyle/>
          <a:p>
            <a:r>
              <a:rPr lang="nb-NO" dirty="0" smtClean="0"/>
              <a:t>….</a:t>
            </a:r>
            <a:r>
              <a:rPr lang="da-DK" dirty="0"/>
              <a:t> </a:t>
            </a:r>
            <a:r>
              <a:rPr lang="da-DK" i="1" dirty="0"/>
              <a:t>fastlægges det i tjenesteydelsesdirektivet, </a:t>
            </a:r>
            <a:r>
              <a:rPr lang="da-DK" b="1" i="1" dirty="0"/>
              <a:t>at medlemsstaterne skal give Kommissionen meddelelse om nye eller ændrede tilladelsesordninger eller visse nye eller ændrede krav</a:t>
            </a:r>
            <a:r>
              <a:rPr lang="da-DK" i="1" dirty="0"/>
              <a:t>, der henhører under direktivet. </a:t>
            </a:r>
            <a:endParaRPr lang="nb-NO" i="1" dirty="0"/>
          </a:p>
          <a:p>
            <a:endParaRPr lang="nb-NO" i="1" dirty="0" smtClean="0"/>
          </a:p>
          <a:p>
            <a:r>
              <a:rPr lang="da-DK" i="1" dirty="0"/>
              <a:t>Meddelelsesproceduren, som indføres ved dette direktiv, </a:t>
            </a:r>
            <a:r>
              <a:rPr lang="da-DK" b="1" i="1" dirty="0"/>
              <a:t>gør det muligt at evaluere nationale love og administrative bestemmelser </a:t>
            </a:r>
            <a:r>
              <a:rPr lang="da-DK" i="1" dirty="0"/>
              <a:t>og vil medvirke </a:t>
            </a:r>
            <a:r>
              <a:rPr lang="da-DK" b="1" i="1" dirty="0"/>
              <a:t>til effektivt at forhindre en foranstaltning i tilfælde af manglende overholdelse af de relevante bestemmelser i tjenesteydelsesdirektivet</a:t>
            </a:r>
            <a:endParaRPr lang="nb-NO" b="1" i="1" dirty="0"/>
          </a:p>
        </p:txBody>
      </p:sp>
    </p:spTree>
    <p:extLst>
      <p:ext uri="{BB962C8B-B14F-4D97-AF65-F5344CB8AC3E}">
        <p14:creationId xmlns:p14="http://schemas.microsoft.com/office/powerpoint/2010/main" val="653625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t"/>
          <a:lstStyle/>
          <a:p>
            <a:r>
              <a:rPr lang="nb-NO" dirty="0" err="1" smtClean="0"/>
              <a:t>Eit</a:t>
            </a:r>
            <a:r>
              <a:rPr lang="nb-NO" dirty="0" smtClean="0"/>
              <a:t> viktig element for den overnasjonale unionen</a:t>
            </a:r>
            <a:endParaRPr lang="nb-NO" dirty="0"/>
          </a:p>
        </p:txBody>
      </p:sp>
      <p:sp>
        <p:nvSpPr>
          <p:cNvPr id="3" name="Plassholder for innhold 2"/>
          <p:cNvSpPr>
            <a:spLocks noGrp="1"/>
          </p:cNvSpPr>
          <p:nvPr>
            <p:ph idx="1"/>
          </p:nvPr>
        </p:nvSpPr>
        <p:spPr/>
        <p:txBody>
          <a:bodyPr/>
          <a:lstStyle/>
          <a:p>
            <a:endParaRPr lang="da-DK" dirty="0" smtClean="0"/>
          </a:p>
          <a:p>
            <a:endParaRPr lang="da-DK" dirty="0"/>
          </a:p>
          <a:p>
            <a:endParaRPr lang="da-DK" dirty="0" smtClean="0"/>
          </a:p>
          <a:p>
            <a:r>
              <a:rPr lang="da-DK" i="1" dirty="0" smtClean="0"/>
              <a:t>Det </a:t>
            </a:r>
            <a:r>
              <a:rPr lang="da-DK" i="1" dirty="0"/>
              <a:t>bør være nemmere at forhindre vedtagelsen af nationale bestemmelser om krav og tilladelsesordninger, som ville være i modstrid med direktiv 2006/123/EF.</a:t>
            </a:r>
            <a:endParaRPr lang="nb-NO" i="1" dirty="0"/>
          </a:p>
        </p:txBody>
      </p:sp>
    </p:spTree>
    <p:extLst>
      <p:ext uri="{BB962C8B-B14F-4D97-AF65-F5344CB8AC3E}">
        <p14:creationId xmlns:p14="http://schemas.microsoft.com/office/powerpoint/2010/main" val="3119583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Folkebevæglesen</a:t>
            </a:r>
            <a:r>
              <a:rPr lang="nb-NO" dirty="0" smtClean="0"/>
              <a:t> i Danmark om direktivet	</a:t>
            </a:r>
            <a:endParaRPr lang="nb-NO" dirty="0"/>
          </a:p>
        </p:txBody>
      </p:sp>
      <p:sp>
        <p:nvSpPr>
          <p:cNvPr id="3" name="Plassholder for innhold 2"/>
          <p:cNvSpPr>
            <a:spLocks noGrp="1"/>
          </p:cNvSpPr>
          <p:nvPr>
            <p:ph idx="1"/>
          </p:nvPr>
        </p:nvSpPr>
        <p:spPr/>
        <p:txBody>
          <a:bodyPr/>
          <a:lstStyle/>
          <a:p>
            <a:r>
              <a:rPr lang="da-DK" b="1" i="1" cap="all" dirty="0"/>
              <a:t>EU-direktiver og handelsaftaler spænder ben for lokalt og borgernært demokrati</a:t>
            </a:r>
            <a:endParaRPr lang="da-DK" i="1" dirty="0" smtClean="0"/>
          </a:p>
          <a:p>
            <a:endParaRPr lang="da-DK" i="1" dirty="0"/>
          </a:p>
          <a:p>
            <a:r>
              <a:rPr lang="da-DK" i="1" dirty="0" smtClean="0"/>
              <a:t>Kommissionen </a:t>
            </a:r>
            <a:r>
              <a:rPr lang="da-DK" i="1" dirty="0"/>
              <a:t>bliver ved med at vaske demokratiet på kogeprogrammet, hvilket blot får det til at skrumpe mere og mere for hver vask. Det er ikke let at være borger med demokratiske interesser midt i EU’s føderale og udemokratiske profitmaksimeringsprojekt, hvor kun virksomhedsejernes jakkesæt vaskes på skåneprogrammet.</a:t>
            </a:r>
            <a:endParaRPr lang="nb-NO" i="1" dirty="0"/>
          </a:p>
        </p:txBody>
      </p:sp>
    </p:spTree>
    <p:extLst>
      <p:ext uri="{BB962C8B-B14F-4D97-AF65-F5344CB8AC3E}">
        <p14:creationId xmlns:p14="http://schemas.microsoft.com/office/powerpoint/2010/main" val="1567806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endParaRPr lang="nb-NO" dirty="0" smtClean="0"/>
          </a:p>
          <a:p>
            <a:r>
              <a:rPr lang="nb-NO" i="1" dirty="0" err="1" smtClean="0"/>
              <a:t>Desuden</a:t>
            </a:r>
            <a:r>
              <a:rPr lang="nb-NO" i="1" dirty="0" smtClean="0"/>
              <a:t> </a:t>
            </a:r>
            <a:r>
              <a:rPr lang="nb-NO" i="1" dirty="0"/>
              <a:t>vil det fundamentalt underminere de demokratiske </a:t>
            </a:r>
            <a:r>
              <a:rPr lang="nb-NO" i="1" dirty="0" err="1"/>
              <a:t>processer</a:t>
            </a:r>
            <a:r>
              <a:rPr lang="nb-NO" i="1" dirty="0"/>
              <a:t>, især på </a:t>
            </a:r>
            <a:r>
              <a:rPr lang="nb-NO" i="1" dirty="0" err="1"/>
              <a:t>niveau</a:t>
            </a:r>
            <a:r>
              <a:rPr lang="nb-NO" i="1" dirty="0"/>
              <a:t> med kommuner og regionale </a:t>
            </a:r>
            <a:r>
              <a:rPr lang="nb-NO" i="1" dirty="0" err="1"/>
              <a:t>myndigheder</a:t>
            </a:r>
            <a:r>
              <a:rPr lang="nb-NO" i="1" dirty="0"/>
              <a:t>, hvilket underminerer </a:t>
            </a:r>
            <a:r>
              <a:rPr lang="nb-NO" i="1" dirty="0" err="1"/>
              <a:t>princippet</a:t>
            </a:r>
            <a:r>
              <a:rPr lang="nb-NO" i="1" dirty="0"/>
              <a:t> og praksis for lokalt demokrati i hele </a:t>
            </a:r>
            <a:r>
              <a:rPr lang="nb-NO" i="1" dirty="0" smtClean="0"/>
              <a:t>EU</a:t>
            </a:r>
          </a:p>
          <a:p>
            <a:pPr marL="0" indent="0">
              <a:buNone/>
            </a:pPr>
            <a:endParaRPr lang="nb-NO" i="1" dirty="0" smtClean="0"/>
          </a:p>
          <a:p>
            <a:r>
              <a:rPr lang="da-DK" i="1" dirty="0" smtClean="0"/>
              <a:t>(For) </a:t>
            </a:r>
            <a:r>
              <a:rPr lang="da-DK" i="1" dirty="0"/>
              <a:t>nylig har Kommissionen klaget over regler i Danmark, som sætter myndigheder og fagforeninger i stand til at spotte potentielle overtrædelser af kollektive overenskomster og arbejdsret.</a:t>
            </a:r>
            <a:endParaRPr lang="nb-NO" i="1" dirty="0"/>
          </a:p>
        </p:txBody>
      </p:sp>
    </p:spTree>
    <p:extLst>
      <p:ext uri="{BB962C8B-B14F-4D97-AF65-F5344CB8AC3E}">
        <p14:creationId xmlns:p14="http://schemas.microsoft.com/office/powerpoint/2010/main" val="3601095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Andre </a:t>
            </a:r>
            <a:r>
              <a:rPr lang="nb-NO" dirty="0" err="1" smtClean="0"/>
              <a:t>innvendingar</a:t>
            </a:r>
            <a:endParaRPr lang="nb-NO" dirty="0"/>
          </a:p>
        </p:txBody>
      </p:sp>
      <p:sp>
        <p:nvSpPr>
          <p:cNvPr id="3" name="Plassholder for innhold 2"/>
          <p:cNvSpPr>
            <a:spLocks noGrp="1"/>
          </p:cNvSpPr>
          <p:nvPr>
            <p:ph idx="1"/>
          </p:nvPr>
        </p:nvSpPr>
        <p:spPr/>
        <p:txBody>
          <a:bodyPr>
            <a:normAutofit fontScale="92500" lnSpcReduction="10000"/>
          </a:bodyPr>
          <a:lstStyle/>
          <a:p>
            <a:r>
              <a:rPr lang="nb-NO" dirty="0" err="1" smtClean="0"/>
              <a:t>Protestar</a:t>
            </a:r>
            <a:r>
              <a:rPr lang="nb-NO" dirty="0" smtClean="0"/>
              <a:t> </a:t>
            </a:r>
            <a:r>
              <a:rPr lang="nb-NO" dirty="0" err="1" smtClean="0"/>
              <a:t>frå</a:t>
            </a:r>
            <a:r>
              <a:rPr lang="nb-NO" dirty="0" smtClean="0"/>
              <a:t> </a:t>
            </a:r>
            <a:r>
              <a:rPr lang="nb-NO" dirty="0" err="1" smtClean="0"/>
              <a:t>organisasjonar</a:t>
            </a:r>
            <a:r>
              <a:rPr lang="nb-NO" dirty="0"/>
              <a:t>, </a:t>
            </a:r>
            <a:r>
              <a:rPr lang="nb-NO" dirty="0" err="1" smtClean="0"/>
              <a:t>kommunar</a:t>
            </a:r>
            <a:r>
              <a:rPr lang="nb-NO" dirty="0" smtClean="0"/>
              <a:t> </a:t>
            </a:r>
            <a:r>
              <a:rPr lang="nb-NO" dirty="0"/>
              <a:t>og </a:t>
            </a:r>
            <a:r>
              <a:rPr lang="nb-NO" dirty="0" err="1" smtClean="0"/>
              <a:t>borgermestare</a:t>
            </a:r>
            <a:r>
              <a:rPr lang="nb-NO" dirty="0" smtClean="0"/>
              <a:t> </a:t>
            </a:r>
            <a:r>
              <a:rPr lang="nb-NO" dirty="0"/>
              <a:t>over </a:t>
            </a:r>
            <a:r>
              <a:rPr lang="nb-NO" dirty="0" smtClean="0"/>
              <a:t>heile Europa</a:t>
            </a:r>
          </a:p>
          <a:p>
            <a:pPr marL="0" indent="0">
              <a:buNone/>
            </a:pPr>
            <a:endParaRPr lang="nb-NO" dirty="0" smtClean="0"/>
          </a:p>
          <a:p>
            <a:r>
              <a:rPr lang="nb-NO" dirty="0" err="1" smtClean="0"/>
              <a:t>Eit</a:t>
            </a:r>
            <a:r>
              <a:rPr lang="nb-NO" dirty="0" smtClean="0"/>
              <a:t> eige felleseuropeisk opprop krev demokratisk handlingsrom i </a:t>
            </a:r>
            <a:r>
              <a:rPr lang="nb-NO" dirty="0" err="1" smtClean="0"/>
              <a:t>kommunane</a:t>
            </a:r>
            <a:r>
              <a:rPr lang="nb-NO" dirty="0" smtClean="0"/>
              <a:t>.</a:t>
            </a:r>
          </a:p>
          <a:p>
            <a:pPr marL="0" indent="0">
              <a:buNone/>
            </a:pPr>
            <a:r>
              <a:rPr lang="nb-NO" dirty="0"/>
              <a:t>	</a:t>
            </a:r>
            <a:r>
              <a:rPr lang="en-US" i="1" dirty="0" smtClean="0">
                <a:solidFill>
                  <a:srgbClr val="FF0000"/>
                </a:solidFill>
              </a:rPr>
              <a:t>Stop </a:t>
            </a:r>
            <a:r>
              <a:rPr lang="en-US" i="1" dirty="0">
                <a:solidFill>
                  <a:srgbClr val="FF0000"/>
                </a:solidFill>
              </a:rPr>
              <a:t>the EU’s Services Notification </a:t>
            </a:r>
            <a:r>
              <a:rPr lang="en-US" i="1" dirty="0" smtClean="0">
                <a:solidFill>
                  <a:srgbClr val="FF0000"/>
                </a:solidFill>
              </a:rPr>
              <a:t>Procedure, municipalities need </a:t>
            </a:r>
          </a:p>
          <a:p>
            <a:pPr marL="0" indent="0">
              <a:buNone/>
            </a:pPr>
            <a:r>
              <a:rPr lang="en-US" i="1" dirty="0" smtClean="0">
                <a:solidFill>
                  <a:srgbClr val="FF0000"/>
                </a:solidFill>
              </a:rPr>
              <a:t>	democratic </a:t>
            </a:r>
            <a:r>
              <a:rPr lang="en-US" i="1" dirty="0">
                <a:solidFill>
                  <a:srgbClr val="FF0000"/>
                </a:solidFill>
              </a:rPr>
              <a:t>space to protect the </a:t>
            </a:r>
            <a:r>
              <a:rPr lang="en-US" i="1" dirty="0" smtClean="0">
                <a:solidFill>
                  <a:srgbClr val="FF0000"/>
                </a:solidFill>
              </a:rPr>
              <a:t>interests of citizens!</a:t>
            </a:r>
            <a:endParaRPr lang="nb-NO" i="1" dirty="0">
              <a:solidFill>
                <a:srgbClr val="FF0000"/>
              </a:solidFill>
            </a:endParaRPr>
          </a:p>
          <a:p>
            <a:pPr marL="0" indent="0">
              <a:buNone/>
            </a:pPr>
            <a:endParaRPr lang="nb-NO" dirty="0"/>
          </a:p>
          <a:p>
            <a:r>
              <a:rPr lang="nb-NO" dirty="0" smtClean="0"/>
              <a:t>Bystyret </a:t>
            </a:r>
            <a:r>
              <a:rPr lang="nb-NO" dirty="0"/>
              <a:t>i Amsterdam </a:t>
            </a:r>
            <a:r>
              <a:rPr lang="nb-NO" dirty="0" smtClean="0"/>
              <a:t>seier </a:t>
            </a:r>
            <a:r>
              <a:rPr lang="nb-NO" dirty="0"/>
              <a:t>i en </a:t>
            </a:r>
            <a:r>
              <a:rPr lang="nb-NO" dirty="0" smtClean="0"/>
              <a:t>uttale </a:t>
            </a:r>
            <a:r>
              <a:rPr lang="nb-NO" dirty="0"/>
              <a:t>at direktivforslaget «skader på alvorlig vis autonomien til lokale styringsorganer og utgjør derfor en trussel mot lokaldemokratiet».</a:t>
            </a:r>
          </a:p>
        </p:txBody>
      </p:sp>
    </p:spTree>
    <p:extLst>
      <p:ext uri="{BB962C8B-B14F-4D97-AF65-F5344CB8AC3E}">
        <p14:creationId xmlns:p14="http://schemas.microsoft.com/office/powerpoint/2010/main" val="1449662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Nei til EU si </a:t>
            </a:r>
            <a:r>
              <a:rPr lang="nb-NO" dirty="0" err="1" smtClean="0"/>
              <a:t>haldning</a:t>
            </a:r>
            <a:r>
              <a:rPr lang="nb-NO" dirty="0" smtClean="0"/>
              <a:t>	</a:t>
            </a:r>
            <a:endParaRPr lang="nb-NO" dirty="0"/>
          </a:p>
        </p:txBody>
      </p:sp>
      <p:sp>
        <p:nvSpPr>
          <p:cNvPr id="3" name="Plassholder for innhold 2"/>
          <p:cNvSpPr>
            <a:spLocks noGrp="1"/>
          </p:cNvSpPr>
          <p:nvPr>
            <p:ph idx="1"/>
          </p:nvPr>
        </p:nvSpPr>
        <p:spPr/>
        <p:txBody>
          <a:bodyPr/>
          <a:lstStyle/>
          <a:p>
            <a:r>
              <a:rPr lang="nb-NO" dirty="0" smtClean="0"/>
              <a:t>Dette er forhåndssensur som </a:t>
            </a:r>
            <a:r>
              <a:rPr lang="nb-NO" dirty="0" err="1" smtClean="0"/>
              <a:t>osar</a:t>
            </a:r>
            <a:r>
              <a:rPr lang="nb-NO" dirty="0" smtClean="0"/>
              <a:t> </a:t>
            </a:r>
            <a:r>
              <a:rPr lang="nb-NO" dirty="0"/>
              <a:t>av mistillit til demokratiet. </a:t>
            </a:r>
            <a:endParaRPr lang="nb-NO" dirty="0" smtClean="0"/>
          </a:p>
          <a:p>
            <a:endParaRPr lang="nb-NO" dirty="0" smtClean="0"/>
          </a:p>
          <a:p>
            <a:r>
              <a:rPr lang="nb-NO" dirty="0"/>
              <a:t>Det </a:t>
            </a:r>
            <a:r>
              <a:rPr lang="nb-NO" dirty="0" smtClean="0"/>
              <a:t>vil </a:t>
            </a:r>
            <a:r>
              <a:rPr lang="nb-NO" dirty="0" err="1" smtClean="0"/>
              <a:t>innebera</a:t>
            </a:r>
            <a:r>
              <a:rPr lang="nb-NO" dirty="0" smtClean="0"/>
              <a:t> </a:t>
            </a:r>
            <a:r>
              <a:rPr lang="nb-NO" dirty="0"/>
              <a:t>permanent overoppsyn med forslag som berører </a:t>
            </a:r>
            <a:r>
              <a:rPr lang="nb-NO" dirty="0" smtClean="0"/>
              <a:t>tjenestemarkedet.</a:t>
            </a:r>
          </a:p>
          <a:p>
            <a:endParaRPr lang="nb-NO" dirty="0" smtClean="0"/>
          </a:p>
          <a:p>
            <a:r>
              <a:rPr lang="nb-NO" dirty="0"/>
              <a:t>Det er uhørt at </a:t>
            </a:r>
            <a:r>
              <a:rPr lang="nb-NO" dirty="0" err="1" smtClean="0"/>
              <a:t>me</a:t>
            </a:r>
            <a:r>
              <a:rPr lang="nb-NO" dirty="0" smtClean="0"/>
              <a:t> </a:t>
            </a:r>
            <a:r>
              <a:rPr lang="nb-NO" dirty="0"/>
              <a:t>skal </a:t>
            </a:r>
            <a:r>
              <a:rPr lang="nb-NO" dirty="0" smtClean="0"/>
              <a:t>knebla </a:t>
            </a:r>
            <a:r>
              <a:rPr lang="nb-NO" dirty="0"/>
              <a:t>folkestyret for at norske og utenlandske private tjenesteleverandører skal </a:t>
            </a:r>
            <a:r>
              <a:rPr lang="nb-NO" dirty="0" err="1" smtClean="0"/>
              <a:t>kunna</a:t>
            </a:r>
            <a:r>
              <a:rPr lang="nb-NO" dirty="0" smtClean="0"/>
              <a:t> </a:t>
            </a:r>
            <a:r>
              <a:rPr lang="nb-NO" dirty="0"/>
              <a:t>ta innersvingen på demokratiske prosesser i EØS-området.</a:t>
            </a:r>
          </a:p>
        </p:txBody>
      </p:sp>
    </p:spTree>
    <p:extLst>
      <p:ext uri="{BB962C8B-B14F-4D97-AF65-F5344CB8AC3E}">
        <p14:creationId xmlns:p14="http://schemas.microsoft.com/office/powerpoint/2010/main" val="110225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Kvifor</a:t>
            </a:r>
            <a:r>
              <a:rPr lang="nb-NO" dirty="0" smtClean="0"/>
              <a:t> føre-var-prinsippet		</a:t>
            </a:r>
            <a:endParaRPr lang="nb-NO" dirty="0"/>
          </a:p>
        </p:txBody>
      </p:sp>
      <p:sp>
        <p:nvSpPr>
          <p:cNvPr id="3" name="Plassholder for innhold 2"/>
          <p:cNvSpPr>
            <a:spLocks noGrp="1"/>
          </p:cNvSpPr>
          <p:nvPr>
            <p:ph idx="1"/>
          </p:nvPr>
        </p:nvSpPr>
        <p:spPr/>
        <p:txBody>
          <a:bodyPr/>
          <a:lstStyle/>
          <a:p>
            <a:r>
              <a:rPr lang="nb-NO" dirty="0" err="1" smtClean="0"/>
              <a:t>Meldepliktsdirektivet</a:t>
            </a:r>
            <a:r>
              <a:rPr lang="nb-NO" dirty="0" smtClean="0"/>
              <a:t> er pr i dag i vente-posisjon</a:t>
            </a:r>
          </a:p>
          <a:p>
            <a:r>
              <a:rPr lang="nb-NO" dirty="0" err="1" smtClean="0"/>
              <a:t>Protestar</a:t>
            </a:r>
            <a:r>
              <a:rPr lang="nb-NO" dirty="0" smtClean="0"/>
              <a:t> internt i EU har ført til at Kommisjonen har lagt direktivet til side</a:t>
            </a:r>
          </a:p>
          <a:p>
            <a:r>
              <a:rPr lang="nb-NO" dirty="0" smtClean="0"/>
              <a:t>Erfaring viser at det som </a:t>
            </a:r>
            <a:r>
              <a:rPr lang="nb-NO" dirty="0" err="1" smtClean="0"/>
              <a:t>dei</a:t>
            </a:r>
            <a:r>
              <a:rPr lang="nb-NO" dirty="0" smtClean="0"/>
              <a:t> </a:t>
            </a:r>
            <a:r>
              <a:rPr lang="nb-NO" dirty="0" err="1" smtClean="0"/>
              <a:t>styrande</a:t>
            </a:r>
            <a:r>
              <a:rPr lang="nb-NO" dirty="0" smtClean="0"/>
              <a:t> organa i EU ser som viktige for unionen, kjem fram igjen, ofte i </a:t>
            </a:r>
            <a:r>
              <a:rPr lang="nb-NO" dirty="0" err="1" smtClean="0"/>
              <a:t>ein</a:t>
            </a:r>
            <a:r>
              <a:rPr lang="nb-NO" dirty="0" smtClean="0"/>
              <a:t> litt </a:t>
            </a:r>
            <a:r>
              <a:rPr lang="nb-NO" dirty="0" err="1" smtClean="0"/>
              <a:t>annan</a:t>
            </a:r>
            <a:r>
              <a:rPr lang="nb-NO" dirty="0" smtClean="0"/>
              <a:t> innpakning</a:t>
            </a:r>
          </a:p>
          <a:p>
            <a:r>
              <a:rPr lang="nb-NO" dirty="0" err="1" smtClean="0"/>
              <a:t>Innhaldet</a:t>
            </a:r>
            <a:r>
              <a:rPr lang="nb-NO" dirty="0" smtClean="0"/>
              <a:t> treng </a:t>
            </a:r>
            <a:r>
              <a:rPr lang="nb-NO" dirty="0" err="1" smtClean="0"/>
              <a:t>ikkje</a:t>
            </a:r>
            <a:r>
              <a:rPr lang="nb-NO" dirty="0" smtClean="0"/>
              <a:t> </a:t>
            </a:r>
            <a:r>
              <a:rPr lang="nb-NO" dirty="0" err="1" smtClean="0"/>
              <a:t>vera</a:t>
            </a:r>
            <a:r>
              <a:rPr lang="nb-NO" dirty="0"/>
              <a:t> </a:t>
            </a:r>
            <a:r>
              <a:rPr lang="nb-NO" dirty="0" err="1" smtClean="0"/>
              <a:t>vesentleg</a:t>
            </a:r>
            <a:r>
              <a:rPr lang="nb-NO" dirty="0" smtClean="0"/>
              <a:t> endra når det </a:t>
            </a:r>
            <a:r>
              <a:rPr lang="nb-NO" dirty="0" err="1" smtClean="0"/>
              <a:t>dukkar</a:t>
            </a:r>
            <a:r>
              <a:rPr lang="nb-NO" dirty="0" smtClean="0"/>
              <a:t> opp igjen</a:t>
            </a:r>
          </a:p>
          <a:p>
            <a:r>
              <a:rPr lang="nb-NO" dirty="0" err="1" smtClean="0"/>
              <a:t>Meldepliktsdirektivet</a:t>
            </a:r>
            <a:r>
              <a:rPr lang="nb-NO" dirty="0" smtClean="0"/>
              <a:t> er sterkt forankra i </a:t>
            </a:r>
            <a:r>
              <a:rPr lang="nb-NO" dirty="0" err="1" smtClean="0"/>
              <a:t>innhaldet</a:t>
            </a:r>
            <a:r>
              <a:rPr lang="nb-NO" dirty="0" smtClean="0"/>
              <a:t> </a:t>
            </a:r>
            <a:r>
              <a:rPr lang="nb-NO" smtClean="0"/>
              <a:t>i Lisboa-traktaten</a:t>
            </a:r>
            <a:endParaRPr lang="nb-NO" dirty="0"/>
          </a:p>
        </p:txBody>
      </p:sp>
    </p:spTree>
    <p:extLst>
      <p:ext uri="{BB962C8B-B14F-4D97-AF65-F5344CB8AC3E}">
        <p14:creationId xmlns:p14="http://schemas.microsoft.com/office/powerpoint/2010/main" val="3781535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err="1" smtClean="0"/>
              <a:t>Eit</a:t>
            </a:r>
            <a:r>
              <a:rPr lang="nb-NO" dirty="0" smtClean="0"/>
              <a:t> grovt inngrep i demokratiet og det kommunale </a:t>
            </a:r>
            <a:r>
              <a:rPr lang="nb-NO" dirty="0" err="1" smtClean="0"/>
              <a:t>sjølvstyret</a:t>
            </a:r>
            <a:r>
              <a:rPr lang="nb-NO" dirty="0" smtClean="0"/>
              <a:t>.</a:t>
            </a:r>
          </a:p>
          <a:p>
            <a:endParaRPr lang="nb-NO" dirty="0" smtClean="0"/>
          </a:p>
          <a:p>
            <a:r>
              <a:rPr lang="nb-NO" dirty="0" smtClean="0"/>
              <a:t>Vil føra til </a:t>
            </a:r>
            <a:r>
              <a:rPr lang="nb-NO" dirty="0" err="1" smtClean="0"/>
              <a:t>strengare</a:t>
            </a:r>
            <a:r>
              <a:rPr lang="nb-NO" dirty="0" smtClean="0"/>
              <a:t> </a:t>
            </a:r>
            <a:r>
              <a:rPr lang="nb-NO" dirty="0" err="1" smtClean="0"/>
              <a:t>sjølvjustis</a:t>
            </a:r>
            <a:r>
              <a:rPr lang="nb-NO" dirty="0" smtClean="0"/>
              <a:t>.</a:t>
            </a:r>
          </a:p>
          <a:p>
            <a:endParaRPr lang="nb-NO" dirty="0" smtClean="0"/>
          </a:p>
          <a:p>
            <a:r>
              <a:rPr lang="nb-NO" dirty="0" smtClean="0"/>
              <a:t>Innblandinga </a:t>
            </a:r>
            <a:r>
              <a:rPr lang="nb-NO" dirty="0"/>
              <a:t>fra </a:t>
            </a:r>
            <a:r>
              <a:rPr lang="nb-NO" dirty="0" err="1" smtClean="0"/>
              <a:t>sensurinstansane</a:t>
            </a:r>
            <a:r>
              <a:rPr lang="nb-NO" dirty="0" smtClean="0"/>
              <a:t> </a:t>
            </a:r>
            <a:r>
              <a:rPr lang="nb-NO" dirty="0"/>
              <a:t>i EØS vil </a:t>
            </a:r>
            <a:r>
              <a:rPr lang="nb-NO" dirty="0" err="1" smtClean="0"/>
              <a:t>dessutan</a:t>
            </a:r>
            <a:r>
              <a:rPr lang="nb-NO" dirty="0" smtClean="0"/>
              <a:t> </a:t>
            </a:r>
            <a:r>
              <a:rPr lang="nb-NO" dirty="0"/>
              <a:t>bli </a:t>
            </a:r>
            <a:r>
              <a:rPr lang="nb-NO" dirty="0" err="1" smtClean="0"/>
              <a:t>usynlege</a:t>
            </a:r>
            <a:r>
              <a:rPr lang="nb-NO" dirty="0" smtClean="0"/>
              <a:t> </a:t>
            </a:r>
            <a:r>
              <a:rPr lang="nb-NO" dirty="0"/>
              <a:t>for folk </a:t>
            </a:r>
            <a:r>
              <a:rPr lang="nb-NO" dirty="0" smtClean="0"/>
              <a:t>flest</a:t>
            </a:r>
            <a:r>
              <a:rPr lang="nb-NO" dirty="0"/>
              <a:t>.</a:t>
            </a:r>
          </a:p>
        </p:txBody>
      </p:sp>
    </p:spTree>
    <p:extLst>
      <p:ext uri="{BB962C8B-B14F-4D97-AF65-F5344CB8AC3E}">
        <p14:creationId xmlns:p14="http://schemas.microsoft.com/office/powerpoint/2010/main" val="3769446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Regjeringa si </a:t>
            </a:r>
            <a:r>
              <a:rPr lang="nb-NO" dirty="0" err="1" smtClean="0"/>
              <a:t>haldning</a:t>
            </a:r>
            <a:r>
              <a:rPr lang="nb-NO" dirty="0" smtClean="0"/>
              <a:t>…	</a:t>
            </a:r>
            <a:endParaRPr lang="nb-NO" dirty="0"/>
          </a:p>
        </p:txBody>
      </p:sp>
      <p:sp>
        <p:nvSpPr>
          <p:cNvPr id="3" name="Plassholder for innhold 2"/>
          <p:cNvSpPr>
            <a:spLocks noGrp="1"/>
          </p:cNvSpPr>
          <p:nvPr>
            <p:ph idx="1"/>
          </p:nvPr>
        </p:nvSpPr>
        <p:spPr/>
        <p:txBody>
          <a:bodyPr/>
          <a:lstStyle/>
          <a:p>
            <a:r>
              <a:rPr lang="nb-NO" dirty="0" smtClean="0"/>
              <a:t>Bagatellisering («dette står alt i </a:t>
            </a:r>
            <a:r>
              <a:rPr lang="nb-NO" dirty="0" err="1" smtClean="0"/>
              <a:t>tenestedirektivet</a:t>
            </a:r>
            <a:r>
              <a:rPr lang="nb-NO" dirty="0" smtClean="0"/>
              <a:t>»)</a:t>
            </a:r>
          </a:p>
          <a:p>
            <a:endParaRPr lang="nb-NO" dirty="0"/>
          </a:p>
          <a:p>
            <a:r>
              <a:rPr lang="nb-NO" dirty="0" err="1" smtClean="0"/>
              <a:t>Ønskjer</a:t>
            </a:r>
            <a:r>
              <a:rPr lang="nb-NO" dirty="0" smtClean="0"/>
              <a:t> direktivet </a:t>
            </a:r>
            <a:r>
              <a:rPr lang="nb-NO" dirty="0" err="1" smtClean="0"/>
              <a:t>velkomen</a:t>
            </a:r>
            <a:endParaRPr lang="nb-NO" dirty="0"/>
          </a:p>
        </p:txBody>
      </p:sp>
    </p:spTree>
    <p:extLst>
      <p:ext uri="{BB962C8B-B14F-4D97-AF65-F5344CB8AC3E}">
        <p14:creationId xmlns:p14="http://schemas.microsoft.com/office/powerpoint/2010/main" val="628388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Kva meiner LO</a:t>
            </a:r>
            <a:endParaRPr lang="nb-NO" dirty="0"/>
          </a:p>
        </p:txBody>
      </p:sp>
      <p:sp>
        <p:nvSpPr>
          <p:cNvPr id="3" name="Plassholder for innhold 2"/>
          <p:cNvSpPr>
            <a:spLocks noGrp="1"/>
          </p:cNvSpPr>
          <p:nvPr>
            <p:ph idx="1"/>
          </p:nvPr>
        </p:nvSpPr>
        <p:spPr/>
        <p:txBody>
          <a:bodyPr>
            <a:normAutofit fontScale="92500" lnSpcReduction="10000"/>
          </a:bodyPr>
          <a:lstStyle/>
          <a:p>
            <a:r>
              <a:rPr lang="nb-NO" i="1" dirty="0"/>
              <a:t>En viktig endring i forhold til dagens regelverk er at EØS-statene nå vil pålegges å melde fra om lov- og forskriftsendringer minst tre måneder før de vedtas. </a:t>
            </a:r>
            <a:endParaRPr lang="nb-NO" i="1" dirty="0" smtClean="0"/>
          </a:p>
          <a:p>
            <a:endParaRPr lang="nb-NO" i="1" dirty="0"/>
          </a:p>
          <a:p>
            <a:r>
              <a:rPr lang="nb-NO" i="1" dirty="0" smtClean="0"/>
              <a:t>Direktivforslaget </a:t>
            </a:r>
            <a:r>
              <a:rPr lang="nb-NO" i="1" dirty="0"/>
              <a:t>angir håndhevingstiltak som stansing av lovforslag, varslingsmekanismer og konsekvenser ved brudd på meldeplikten. </a:t>
            </a:r>
            <a:endParaRPr lang="nb-NO" i="1" dirty="0" smtClean="0"/>
          </a:p>
          <a:p>
            <a:pPr marL="0" indent="0">
              <a:buNone/>
            </a:pPr>
            <a:endParaRPr lang="nb-NO" i="1" dirty="0"/>
          </a:p>
          <a:p>
            <a:r>
              <a:rPr lang="nb-NO" i="1" dirty="0"/>
              <a:t>Departementet må derfor vurdere om direktivet og håndhevingstiltakene </a:t>
            </a:r>
            <a:r>
              <a:rPr lang="nb-NO" i="1" dirty="0" smtClean="0"/>
              <a:t>innebærer </a:t>
            </a:r>
            <a:r>
              <a:rPr lang="nb-NO" i="1" dirty="0"/>
              <a:t>en </a:t>
            </a:r>
            <a:r>
              <a:rPr lang="nb-NO" i="1" dirty="0" err="1"/>
              <a:t>uproporsjonal</a:t>
            </a:r>
            <a:r>
              <a:rPr lang="nb-NO" i="1" dirty="0"/>
              <a:t> innblanding i nasjonal lovgivning. </a:t>
            </a:r>
            <a:endParaRPr lang="nb-NO" i="1" dirty="0" smtClean="0"/>
          </a:p>
          <a:p>
            <a:r>
              <a:rPr lang="nb-NO" i="1" dirty="0" smtClean="0"/>
              <a:t>Det </a:t>
            </a:r>
            <a:r>
              <a:rPr lang="nb-NO" i="1" dirty="0"/>
              <a:t>er betenkelig at Kommisjonen/ESA skal kunne gi bindende vurderinger av forslag til nasjonale lover og reguleringer, før de er vedtatt i Stortinget.  </a:t>
            </a:r>
          </a:p>
          <a:p>
            <a:endParaRPr lang="nb-NO" dirty="0"/>
          </a:p>
        </p:txBody>
      </p:sp>
    </p:spTree>
    <p:extLst>
      <p:ext uri="{BB962C8B-B14F-4D97-AF65-F5344CB8AC3E}">
        <p14:creationId xmlns:p14="http://schemas.microsoft.com/office/powerpoint/2010/main" val="3208739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Nokre</a:t>
            </a:r>
            <a:r>
              <a:rPr lang="nb-NO" dirty="0" smtClean="0"/>
              <a:t> eksempel</a:t>
            </a:r>
            <a:endParaRPr lang="nb-NO" dirty="0"/>
          </a:p>
        </p:txBody>
      </p:sp>
      <p:sp>
        <p:nvSpPr>
          <p:cNvPr id="3" name="Plassholder for innhold 2"/>
          <p:cNvSpPr>
            <a:spLocks noGrp="1"/>
          </p:cNvSpPr>
          <p:nvPr>
            <p:ph idx="1"/>
          </p:nvPr>
        </p:nvSpPr>
        <p:spPr/>
        <p:txBody>
          <a:bodyPr>
            <a:normAutofit fontScale="92500" lnSpcReduction="10000"/>
          </a:bodyPr>
          <a:lstStyle/>
          <a:p>
            <a:r>
              <a:rPr lang="nb-NO" i="1" dirty="0"/>
              <a:t>Et bystyre ser at småbutikkene forsvinner. Derfor vil det innføre en reguleringsbestemmelse som begrenser antallet og størrelsen på nye kjøpesentre. ESA setter foten ned fordi dette er en ulovlig «kvantitativ begrensning» etter Tjenestedirektivets § 15.2 a.</a:t>
            </a:r>
          </a:p>
          <a:p>
            <a:r>
              <a:rPr lang="nb-NO" i="1" dirty="0"/>
              <a:t>Kommunen vil stille strengere bemanningskrav til private omsorgstjenester for å sikre kvaliteten på tjenesten og bedre arbeidsforholdene for de ansatte. ESA kan komme til å avvise regelverket som diskriminerende overfor konkurrenter som mener de kan levere samme tjeneste med færre ansatte.</a:t>
            </a:r>
          </a:p>
          <a:p>
            <a:r>
              <a:rPr lang="nb-NO" i="1" dirty="0"/>
              <a:t>Hvis kommunen vil kreve at tjenesteytere stiller økonomisk garanti eller tegner forsikring hos et norskbasert selskap, vil ESA vise til at dette er forbudt etter Tjenesteloven § 9 f</a:t>
            </a:r>
            <a:r>
              <a:rPr lang="nb-NO" i="1" dirty="0" smtClean="0"/>
              <a:t>.</a:t>
            </a:r>
            <a:endParaRPr lang="nb-NO" i="1" dirty="0"/>
          </a:p>
        </p:txBody>
      </p:sp>
    </p:spTree>
    <p:extLst>
      <p:ext uri="{BB962C8B-B14F-4D97-AF65-F5344CB8AC3E}">
        <p14:creationId xmlns:p14="http://schemas.microsoft.com/office/powerpoint/2010/main" val="2654196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Fleire</a:t>
            </a:r>
            <a:r>
              <a:rPr lang="nb-NO" dirty="0" smtClean="0"/>
              <a:t> eksempel</a:t>
            </a:r>
            <a:endParaRPr lang="nb-NO" dirty="0"/>
          </a:p>
        </p:txBody>
      </p:sp>
      <p:sp>
        <p:nvSpPr>
          <p:cNvPr id="3" name="Plassholder for innhold 2"/>
          <p:cNvSpPr>
            <a:spLocks noGrp="1"/>
          </p:cNvSpPr>
          <p:nvPr>
            <p:ph idx="1"/>
          </p:nvPr>
        </p:nvSpPr>
        <p:spPr/>
        <p:txBody>
          <a:bodyPr>
            <a:normAutofit/>
          </a:bodyPr>
          <a:lstStyle/>
          <a:p>
            <a:r>
              <a:rPr lang="nb-NO" i="1" dirty="0"/>
              <a:t>Kommunen vil verne dyrkbar mark i et pressområde mot videre utbygging. Vedtaket kan bli blokkert fordi ESA mener dette er en «territoriell begrensning» som ikke faller inn under unntak for allmenne hensyn (som beskyttelse av miljøet).</a:t>
            </a:r>
          </a:p>
          <a:p>
            <a:r>
              <a:rPr lang="nb-NO" i="1" dirty="0"/>
              <a:t>En kommune vil pålegge strømleverandører maksimumspriser for strøm levert til innbyggere med dårlig råd. Dette kan ESA vurdere som et ubegrunnet krav overfor strømselskapene, som ikke skal pålegges minimums- eller maksimumspriser (Tjenestedirektivet § 15.2 g).</a:t>
            </a:r>
          </a:p>
          <a:p>
            <a:endParaRPr lang="nb-NO" i="1" dirty="0"/>
          </a:p>
        </p:txBody>
      </p:sp>
    </p:spTree>
    <p:extLst>
      <p:ext uri="{BB962C8B-B14F-4D97-AF65-F5344CB8AC3E}">
        <p14:creationId xmlns:p14="http://schemas.microsoft.com/office/powerpoint/2010/main" val="3524878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….og </a:t>
            </a:r>
            <a:r>
              <a:rPr lang="nb-NO" dirty="0" err="1" smtClean="0"/>
              <a:t>eit</a:t>
            </a:r>
            <a:r>
              <a:rPr lang="nb-NO" dirty="0" smtClean="0"/>
              <a:t> par til…</a:t>
            </a:r>
            <a:endParaRPr lang="nb-NO" dirty="0"/>
          </a:p>
        </p:txBody>
      </p:sp>
      <p:sp>
        <p:nvSpPr>
          <p:cNvPr id="3" name="Plassholder for innhold 2"/>
          <p:cNvSpPr>
            <a:spLocks noGrp="1"/>
          </p:cNvSpPr>
          <p:nvPr>
            <p:ph idx="1"/>
          </p:nvPr>
        </p:nvSpPr>
        <p:spPr/>
        <p:txBody>
          <a:bodyPr/>
          <a:lstStyle/>
          <a:p>
            <a:r>
              <a:rPr lang="nb-NO" i="1" dirty="0"/>
              <a:t>Tidligere erfaringer med konkurser og skatteunndragelser gjør at kommunen vil kreve at selskapsformer som </a:t>
            </a:r>
            <a:r>
              <a:rPr lang="nb-NO" i="1" dirty="0">
                <a:hlinkClick r:id="rId2" tooltip="Norskregistrert utenlandsk foretak"/>
              </a:rPr>
              <a:t>NUF</a:t>
            </a:r>
            <a:r>
              <a:rPr lang="nb-NO" i="1" dirty="0"/>
              <a:t> eller KS (kommandittselskap) skal utelukkes ved utlysning av kommunale kontrakter. ESA vil si nei og vise til at Tjenestedirektivet anser krav om bestemte selskapsformer for å være en forskjellsbehandling.</a:t>
            </a:r>
          </a:p>
          <a:p>
            <a:r>
              <a:rPr lang="nb-NO" i="1" dirty="0"/>
              <a:t>Krav om at tjenesteleverandører i forbindelse med f.eks. skolereinhold på kveldstid også skal gå en låse- og inspeksjonsrunde, vil trolig bli avvist av ESA fordi det ikke skal stilles krav til en tjenesteyter om også å yte andre tjenester (jf. Tjenestedirektivet 15.2 h).</a:t>
            </a:r>
          </a:p>
          <a:p>
            <a:endParaRPr lang="nb-NO" i="1" dirty="0"/>
          </a:p>
          <a:p>
            <a:endParaRPr lang="nb-NO" dirty="0"/>
          </a:p>
        </p:txBody>
      </p:sp>
    </p:spTree>
    <p:extLst>
      <p:ext uri="{BB962C8B-B14F-4D97-AF65-F5344CB8AC3E}">
        <p14:creationId xmlns:p14="http://schemas.microsoft.com/office/powerpoint/2010/main" val="4005917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Kort oppsummert…	</a:t>
            </a:r>
            <a:endParaRPr lang="nb-NO" dirty="0"/>
          </a:p>
        </p:txBody>
      </p:sp>
      <p:sp>
        <p:nvSpPr>
          <p:cNvPr id="3" name="Plassholder for innhold 2"/>
          <p:cNvSpPr>
            <a:spLocks noGrp="1"/>
          </p:cNvSpPr>
          <p:nvPr>
            <p:ph idx="1"/>
          </p:nvPr>
        </p:nvSpPr>
        <p:spPr/>
        <p:txBody>
          <a:bodyPr>
            <a:normAutofit/>
          </a:bodyPr>
          <a:lstStyle/>
          <a:p>
            <a:pPr lvl="1">
              <a:buFont typeface="Wingdings" panose="05000000000000000000" pitchFamily="2" charset="2"/>
              <a:buChar char="Ø"/>
            </a:pPr>
            <a:r>
              <a:rPr lang="nb-NO" dirty="0" smtClean="0"/>
              <a:t>	</a:t>
            </a:r>
            <a:r>
              <a:rPr lang="nb-NO" dirty="0" err="1" smtClean="0"/>
              <a:t>Meldepliktsdirektivet</a:t>
            </a:r>
            <a:r>
              <a:rPr lang="nb-NO" dirty="0" smtClean="0"/>
              <a:t> vil </a:t>
            </a:r>
            <a:r>
              <a:rPr lang="nb-NO" dirty="0" err="1" smtClean="0"/>
              <a:t>ikkje</a:t>
            </a:r>
            <a:r>
              <a:rPr lang="nb-NO" dirty="0" smtClean="0"/>
              <a:t> </a:t>
            </a:r>
            <a:r>
              <a:rPr lang="nb-NO" dirty="0" err="1" smtClean="0"/>
              <a:t>forsvinna</a:t>
            </a:r>
            <a:endParaRPr lang="nb-NO" dirty="0"/>
          </a:p>
          <a:p>
            <a:pPr marL="457200" lvl="1" indent="0">
              <a:buNone/>
            </a:pPr>
            <a:endParaRPr lang="nb-NO" dirty="0" smtClean="0"/>
          </a:p>
          <a:p>
            <a:pPr lvl="1">
              <a:buFont typeface="Wingdings" panose="05000000000000000000" pitchFamily="2" charset="2"/>
              <a:buChar char="Ø"/>
            </a:pPr>
            <a:r>
              <a:rPr lang="nb-NO" dirty="0" smtClean="0"/>
              <a:t>	</a:t>
            </a:r>
            <a:r>
              <a:rPr lang="nb-NO" dirty="0"/>
              <a:t>D</a:t>
            </a:r>
            <a:r>
              <a:rPr lang="nb-NO" dirty="0" smtClean="0"/>
              <a:t>et kjem via EØS-</a:t>
            </a:r>
            <a:r>
              <a:rPr lang="nb-NO" dirty="0" err="1" smtClean="0"/>
              <a:t>avtala</a:t>
            </a:r>
            <a:r>
              <a:rPr lang="nb-NO" dirty="0" smtClean="0"/>
              <a:t>, </a:t>
            </a:r>
            <a:r>
              <a:rPr lang="nb-NO" dirty="0" err="1" smtClean="0"/>
              <a:t>noverande</a:t>
            </a:r>
            <a:r>
              <a:rPr lang="nb-NO" dirty="0" smtClean="0"/>
              <a:t> regjering er for</a:t>
            </a:r>
          </a:p>
          <a:p>
            <a:pPr>
              <a:buFont typeface="Wingdings" panose="05000000000000000000" pitchFamily="2" charset="2"/>
              <a:buChar char="Ø"/>
            </a:pPr>
            <a:endParaRPr lang="nb-NO" dirty="0" smtClean="0"/>
          </a:p>
          <a:p>
            <a:pPr lvl="1">
              <a:buFont typeface="Wingdings" panose="05000000000000000000" pitchFamily="2" charset="2"/>
              <a:buChar char="Ø"/>
            </a:pPr>
            <a:r>
              <a:rPr lang="nb-NO" dirty="0" smtClean="0"/>
              <a:t>	Stor inngripen i lokaldemokrati og nasjonalt </a:t>
            </a:r>
            <a:r>
              <a:rPr lang="nb-NO" dirty="0" err="1" smtClean="0"/>
              <a:t>sjølvstyre</a:t>
            </a:r>
            <a:endParaRPr lang="nb-NO" dirty="0" smtClean="0"/>
          </a:p>
          <a:p>
            <a:pPr>
              <a:buFont typeface="Wingdings" panose="05000000000000000000" pitchFamily="2" charset="2"/>
              <a:buChar char="Ø"/>
            </a:pPr>
            <a:endParaRPr lang="nb-NO" dirty="0" smtClean="0"/>
          </a:p>
          <a:p>
            <a:pPr lvl="1">
              <a:buFont typeface="Wingdings" panose="05000000000000000000" pitchFamily="2" charset="2"/>
              <a:buChar char="Ø"/>
            </a:pPr>
            <a:r>
              <a:rPr lang="nb-NO" dirty="0" smtClean="0"/>
              <a:t>	</a:t>
            </a:r>
            <a:r>
              <a:rPr lang="nb-NO" dirty="0" err="1" smtClean="0"/>
              <a:t>Omfattande</a:t>
            </a:r>
            <a:r>
              <a:rPr lang="nb-NO" dirty="0" smtClean="0"/>
              <a:t> forarbeide i alle aktuelle </a:t>
            </a:r>
            <a:r>
              <a:rPr lang="nb-NO" dirty="0" err="1" smtClean="0"/>
              <a:t>offentlege</a:t>
            </a:r>
            <a:r>
              <a:rPr lang="nb-NO" dirty="0" smtClean="0"/>
              <a:t> saker og vedtak</a:t>
            </a:r>
          </a:p>
          <a:p>
            <a:pPr>
              <a:buFont typeface="Wingdings" panose="05000000000000000000" pitchFamily="2" charset="2"/>
              <a:buChar char="Ø"/>
            </a:pPr>
            <a:endParaRPr lang="nb-NO" dirty="0" smtClean="0"/>
          </a:p>
          <a:p>
            <a:pPr lvl="1">
              <a:buFont typeface="Wingdings" panose="05000000000000000000" pitchFamily="2" charset="2"/>
              <a:buChar char="Ø"/>
            </a:pPr>
            <a:r>
              <a:rPr lang="nb-NO" dirty="0" smtClean="0"/>
              <a:t>	Større servilitet av frykt for å </a:t>
            </a:r>
            <a:r>
              <a:rPr lang="nb-NO" dirty="0" err="1" smtClean="0"/>
              <a:t>ikkje</a:t>
            </a:r>
            <a:r>
              <a:rPr lang="nb-NO" dirty="0" smtClean="0"/>
              <a:t> få førehandsgodkjenning</a:t>
            </a:r>
          </a:p>
          <a:p>
            <a:pPr>
              <a:buFont typeface="Wingdings" panose="05000000000000000000" pitchFamily="2" charset="2"/>
              <a:buChar char="q"/>
            </a:pPr>
            <a:endParaRPr lang="nb-NO" dirty="0" smtClean="0"/>
          </a:p>
          <a:p>
            <a:pPr>
              <a:buFont typeface="Wingdings" panose="05000000000000000000" pitchFamily="2" charset="2"/>
              <a:buChar char="q"/>
            </a:pPr>
            <a:endParaRPr lang="nb-NO" dirty="0"/>
          </a:p>
        </p:txBody>
      </p:sp>
    </p:spTree>
    <p:extLst>
      <p:ext uri="{BB962C8B-B14F-4D97-AF65-F5344CB8AC3E}">
        <p14:creationId xmlns:p14="http://schemas.microsoft.com/office/powerpoint/2010/main" val="316190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Det absolutt overordna for EU</a:t>
            </a:r>
            <a:endParaRPr lang="nb-NO" dirty="0"/>
          </a:p>
        </p:txBody>
      </p:sp>
      <p:sp>
        <p:nvSpPr>
          <p:cNvPr id="3" name="Plassholder for innhold 2"/>
          <p:cNvSpPr>
            <a:spLocks noGrp="1"/>
          </p:cNvSpPr>
          <p:nvPr>
            <p:ph idx="1"/>
          </p:nvPr>
        </p:nvSpPr>
        <p:spPr/>
        <p:txBody>
          <a:bodyPr>
            <a:normAutofit fontScale="92500"/>
          </a:bodyPr>
          <a:lstStyle/>
          <a:p>
            <a:r>
              <a:rPr lang="nb-NO" dirty="0" smtClean="0"/>
              <a:t>Dei fire </a:t>
            </a:r>
            <a:r>
              <a:rPr lang="nb-NO" dirty="0" err="1" smtClean="0"/>
              <a:t>fridomane</a:t>
            </a:r>
            <a:endParaRPr lang="nb-NO" dirty="0" smtClean="0"/>
          </a:p>
          <a:p>
            <a:pPr lvl="1"/>
            <a:r>
              <a:rPr lang="nb-NO" dirty="0" smtClean="0"/>
              <a:t>Varer</a:t>
            </a:r>
          </a:p>
          <a:p>
            <a:pPr lvl="1"/>
            <a:r>
              <a:rPr lang="nb-NO" dirty="0" err="1" smtClean="0"/>
              <a:t>Teneste</a:t>
            </a:r>
            <a:endParaRPr lang="nb-NO" dirty="0" smtClean="0"/>
          </a:p>
          <a:p>
            <a:pPr lvl="1"/>
            <a:r>
              <a:rPr lang="nb-NO" dirty="0" smtClean="0"/>
              <a:t>Kapital </a:t>
            </a:r>
          </a:p>
          <a:p>
            <a:pPr lvl="1"/>
            <a:r>
              <a:rPr lang="nb-NO" dirty="0" smtClean="0"/>
              <a:t>Folk (arbeidskraft)</a:t>
            </a:r>
          </a:p>
          <a:p>
            <a:r>
              <a:rPr lang="nb-NO" dirty="0" smtClean="0"/>
              <a:t>Fri flyt av </a:t>
            </a:r>
            <a:r>
              <a:rPr lang="nb-NO" dirty="0" err="1" smtClean="0"/>
              <a:t>desse</a:t>
            </a:r>
            <a:endParaRPr lang="nb-NO" dirty="0" smtClean="0"/>
          </a:p>
          <a:p>
            <a:r>
              <a:rPr lang="nb-NO" dirty="0" smtClean="0"/>
              <a:t>Vekk med alt som er konkurranse-</a:t>
            </a:r>
            <a:r>
              <a:rPr lang="nb-NO" dirty="0" err="1" smtClean="0"/>
              <a:t>vridande</a:t>
            </a:r>
            <a:r>
              <a:rPr lang="nb-NO" dirty="0" smtClean="0"/>
              <a:t> eller -</a:t>
            </a:r>
            <a:r>
              <a:rPr lang="nb-NO" dirty="0" err="1" smtClean="0"/>
              <a:t>hemmande</a:t>
            </a:r>
            <a:endParaRPr lang="nb-NO" dirty="0" smtClean="0"/>
          </a:p>
          <a:p>
            <a:r>
              <a:rPr lang="nb-NO" dirty="0" smtClean="0"/>
              <a:t>Fri etableringsrett</a:t>
            </a:r>
          </a:p>
          <a:p>
            <a:r>
              <a:rPr lang="nb-NO" dirty="0" smtClean="0"/>
              <a:t>Fri konkurranse</a:t>
            </a:r>
          </a:p>
          <a:p>
            <a:r>
              <a:rPr lang="nb-NO" dirty="0" smtClean="0"/>
              <a:t>Identiske </a:t>
            </a:r>
            <a:r>
              <a:rPr lang="nb-NO" dirty="0" err="1" smtClean="0"/>
              <a:t>reglar</a:t>
            </a:r>
            <a:r>
              <a:rPr lang="nb-NO" dirty="0" smtClean="0"/>
              <a:t> uavhengig av kulturell, økonomisk og historisk bakgrunn</a:t>
            </a:r>
            <a:endParaRPr lang="nb-NO" dirty="0"/>
          </a:p>
        </p:txBody>
      </p:sp>
    </p:spTree>
    <p:extLst>
      <p:ext uri="{BB962C8B-B14F-4D97-AF65-F5344CB8AC3E}">
        <p14:creationId xmlns:p14="http://schemas.microsoft.com/office/powerpoint/2010/main" val="3004651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EU sin grunnlov – Lisboatraktaten	</a:t>
            </a:r>
            <a:endParaRPr lang="nb-NO" dirty="0"/>
          </a:p>
        </p:txBody>
      </p:sp>
      <p:sp>
        <p:nvSpPr>
          <p:cNvPr id="3" name="Plassholder for innhold 2"/>
          <p:cNvSpPr>
            <a:spLocks noGrp="1"/>
          </p:cNvSpPr>
          <p:nvPr>
            <p:ph idx="1"/>
          </p:nvPr>
        </p:nvSpPr>
        <p:spPr/>
        <p:txBody>
          <a:bodyPr/>
          <a:lstStyle/>
          <a:p>
            <a:endParaRPr lang="nb-NO" dirty="0" smtClean="0"/>
          </a:p>
          <a:p>
            <a:endParaRPr lang="nb-NO" dirty="0"/>
          </a:p>
          <a:p>
            <a:r>
              <a:rPr lang="nb-NO" dirty="0" smtClean="0"/>
              <a:t>Gjennom regulering i lov, direktiv, </a:t>
            </a:r>
            <a:r>
              <a:rPr lang="nb-NO" dirty="0" err="1" smtClean="0"/>
              <a:t>forordningar</a:t>
            </a:r>
            <a:r>
              <a:rPr lang="nb-NO" dirty="0" smtClean="0"/>
              <a:t> og andre avgjerder, skal </a:t>
            </a:r>
            <a:r>
              <a:rPr lang="nb-NO" dirty="0" err="1" smtClean="0"/>
              <a:t>marknaden</a:t>
            </a:r>
            <a:r>
              <a:rPr lang="nb-NO" dirty="0" smtClean="0"/>
              <a:t> </a:t>
            </a:r>
            <a:r>
              <a:rPr lang="nb-NO" dirty="0" err="1" smtClean="0"/>
              <a:t>deregulerast</a:t>
            </a:r>
            <a:r>
              <a:rPr lang="nb-NO" dirty="0" smtClean="0"/>
              <a:t> slik at ei kvar hindring for fri flyt, fri etablering og </a:t>
            </a:r>
            <a:r>
              <a:rPr lang="nb-NO" dirty="0"/>
              <a:t>fri konkurranse </a:t>
            </a:r>
            <a:r>
              <a:rPr lang="nb-NO" dirty="0" smtClean="0"/>
              <a:t>vert eliminert </a:t>
            </a:r>
            <a:endParaRPr lang="nb-NO" dirty="0"/>
          </a:p>
        </p:txBody>
      </p:sp>
    </p:spTree>
    <p:extLst>
      <p:ext uri="{BB962C8B-B14F-4D97-AF65-F5344CB8AC3E}">
        <p14:creationId xmlns:p14="http://schemas.microsoft.com/office/powerpoint/2010/main" val="14297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Tema i innleiinga	</a:t>
            </a:r>
            <a:endParaRPr lang="nb-NO" dirty="0"/>
          </a:p>
        </p:txBody>
      </p:sp>
      <p:sp>
        <p:nvSpPr>
          <p:cNvPr id="3" name="Plassholder for innhold 2"/>
          <p:cNvSpPr>
            <a:spLocks noGrp="1"/>
          </p:cNvSpPr>
          <p:nvPr>
            <p:ph idx="1"/>
          </p:nvPr>
        </p:nvSpPr>
        <p:spPr/>
        <p:txBody>
          <a:bodyPr>
            <a:normAutofit fontScale="92500" lnSpcReduction="20000"/>
          </a:bodyPr>
          <a:lstStyle/>
          <a:p>
            <a:endParaRPr lang="nb-NO" dirty="0" smtClean="0"/>
          </a:p>
          <a:p>
            <a:r>
              <a:rPr lang="nb-NO" dirty="0" err="1" smtClean="0"/>
              <a:t>Nokre</a:t>
            </a:r>
            <a:r>
              <a:rPr lang="nb-NO" dirty="0" smtClean="0"/>
              <a:t> </a:t>
            </a:r>
            <a:r>
              <a:rPr lang="nb-NO" dirty="0" err="1" smtClean="0"/>
              <a:t>definisjonar</a:t>
            </a:r>
            <a:endParaRPr lang="nb-NO" dirty="0"/>
          </a:p>
          <a:p>
            <a:r>
              <a:rPr lang="nb-NO" dirty="0" err="1" smtClean="0"/>
              <a:t>Tenestedirektivet</a:t>
            </a:r>
            <a:r>
              <a:rPr lang="nb-NO" dirty="0" smtClean="0"/>
              <a:t> – kort </a:t>
            </a:r>
            <a:r>
              <a:rPr lang="nb-NO" dirty="0" err="1" smtClean="0"/>
              <a:t>fortald</a:t>
            </a:r>
            <a:r>
              <a:rPr lang="nb-NO" dirty="0" smtClean="0"/>
              <a:t>	</a:t>
            </a:r>
          </a:p>
          <a:p>
            <a:r>
              <a:rPr lang="nb-NO" dirty="0" err="1" smtClean="0"/>
              <a:t>Meldepliktsdirektivet</a:t>
            </a:r>
            <a:r>
              <a:rPr lang="nb-NO" dirty="0" smtClean="0"/>
              <a:t> – bakgrunn, </a:t>
            </a:r>
            <a:r>
              <a:rPr lang="nb-NO" dirty="0" err="1" smtClean="0"/>
              <a:t>innhald</a:t>
            </a:r>
            <a:r>
              <a:rPr lang="nb-NO" dirty="0" smtClean="0"/>
              <a:t>, </a:t>
            </a:r>
            <a:r>
              <a:rPr lang="nb-NO" dirty="0" err="1" smtClean="0"/>
              <a:t>konsekvensar</a:t>
            </a:r>
            <a:endParaRPr lang="nb-NO" dirty="0" smtClean="0"/>
          </a:p>
          <a:p>
            <a:r>
              <a:rPr lang="nb-NO" dirty="0" err="1" smtClean="0"/>
              <a:t>Reaksjonar</a:t>
            </a:r>
            <a:r>
              <a:rPr lang="nb-NO" dirty="0" smtClean="0"/>
              <a:t> internt i EU</a:t>
            </a:r>
          </a:p>
          <a:p>
            <a:r>
              <a:rPr lang="nb-NO" dirty="0" smtClean="0"/>
              <a:t>Regjeringa si </a:t>
            </a:r>
            <a:r>
              <a:rPr lang="nb-NO" dirty="0" err="1" smtClean="0"/>
              <a:t>haldning</a:t>
            </a:r>
            <a:endParaRPr lang="nb-NO" dirty="0" smtClean="0"/>
          </a:p>
          <a:p>
            <a:r>
              <a:rPr lang="nb-NO" dirty="0" smtClean="0"/>
              <a:t>Nei til EU si </a:t>
            </a:r>
            <a:r>
              <a:rPr lang="nb-NO" dirty="0" err="1" smtClean="0"/>
              <a:t>haldning</a:t>
            </a:r>
            <a:endParaRPr lang="nb-NO" dirty="0" smtClean="0"/>
          </a:p>
          <a:p>
            <a:r>
              <a:rPr lang="nb-NO" dirty="0" smtClean="0"/>
              <a:t>LO si </a:t>
            </a:r>
            <a:r>
              <a:rPr lang="nb-NO" smtClean="0"/>
              <a:t>haldning</a:t>
            </a:r>
            <a:endParaRPr lang="nb-NO" dirty="0" smtClean="0"/>
          </a:p>
          <a:p>
            <a:r>
              <a:rPr lang="nb-NO" dirty="0" err="1" smtClean="0"/>
              <a:t>Nokre</a:t>
            </a:r>
            <a:r>
              <a:rPr lang="nb-NO" dirty="0" smtClean="0"/>
              <a:t> eksempel</a:t>
            </a:r>
          </a:p>
          <a:p>
            <a:r>
              <a:rPr lang="nb-NO" dirty="0" smtClean="0"/>
              <a:t>Oppsummering</a:t>
            </a:r>
          </a:p>
          <a:p>
            <a:endParaRPr lang="nb-NO" dirty="0" smtClean="0"/>
          </a:p>
          <a:p>
            <a:endParaRPr lang="nb-NO" dirty="0" smtClean="0"/>
          </a:p>
          <a:p>
            <a:endParaRPr lang="nb-NO" dirty="0"/>
          </a:p>
        </p:txBody>
      </p:sp>
    </p:spTree>
    <p:extLst>
      <p:ext uri="{BB962C8B-B14F-4D97-AF65-F5344CB8AC3E}">
        <p14:creationId xmlns:p14="http://schemas.microsoft.com/office/powerpoint/2010/main" val="4207217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Nokre</a:t>
            </a:r>
            <a:r>
              <a:rPr lang="nb-NO" dirty="0" smtClean="0"/>
              <a:t> </a:t>
            </a:r>
            <a:r>
              <a:rPr lang="nb-NO" dirty="0" err="1" smtClean="0"/>
              <a:t>definisjonar</a:t>
            </a:r>
            <a:r>
              <a:rPr lang="nb-NO" dirty="0" smtClean="0"/>
              <a:t>	</a:t>
            </a:r>
            <a:endParaRPr lang="nb-NO" dirty="0"/>
          </a:p>
        </p:txBody>
      </p:sp>
      <p:sp>
        <p:nvSpPr>
          <p:cNvPr id="3" name="Plassholder for innhold 2"/>
          <p:cNvSpPr>
            <a:spLocks noGrp="1"/>
          </p:cNvSpPr>
          <p:nvPr>
            <p:ph idx="1"/>
          </p:nvPr>
        </p:nvSpPr>
        <p:spPr/>
        <p:txBody>
          <a:bodyPr/>
          <a:lstStyle/>
          <a:p>
            <a:pPr marL="0" indent="0">
              <a:buNone/>
            </a:pPr>
            <a:endParaRPr lang="nb-NO" dirty="0" smtClean="0"/>
          </a:p>
          <a:p>
            <a:r>
              <a:rPr lang="nb-NO" b="1" dirty="0" smtClean="0"/>
              <a:t>Tillatelsesordning</a:t>
            </a:r>
            <a:r>
              <a:rPr lang="nb-NO" dirty="0"/>
              <a:t>: </a:t>
            </a:r>
            <a:r>
              <a:rPr lang="nb-NO" i="1" dirty="0"/>
              <a:t>enhver fremgangsmåte som krever at tjenesteyteren eller tjenestemottakeren skal henvende seg til ansvarlig myndighet for å få en uttrykkelig eller stilltiende avgjørelse om adgang til eller utøvelse av </a:t>
            </a:r>
            <a:r>
              <a:rPr lang="nb-NO" i="1" dirty="0" smtClean="0"/>
              <a:t>tjenestevirksomhet</a:t>
            </a:r>
          </a:p>
          <a:p>
            <a:r>
              <a:rPr lang="nb-NO" dirty="0" err="1" smtClean="0"/>
              <a:t>Tenestedirektivet</a:t>
            </a:r>
            <a:r>
              <a:rPr lang="nb-NO" dirty="0" smtClean="0"/>
              <a:t>, artikkel 9, tar utgangspunkt i at alle </a:t>
            </a:r>
            <a:r>
              <a:rPr lang="nb-NO" dirty="0" err="1" smtClean="0"/>
              <a:t>tillatelsesordningar</a:t>
            </a:r>
            <a:r>
              <a:rPr lang="nb-NO" dirty="0" smtClean="0"/>
              <a:t> er </a:t>
            </a:r>
            <a:r>
              <a:rPr lang="nb-NO" dirty="0" err="1" smtClean="0"/>
              <a:t>restriksjonar</a:t>
            </a:r>
            <a:endParaRPr lang="nb-NO" dirty="0" smtClean="0"/>
          </a:p>
          <a:p>
            <a:r>
              <a:rPr lang="nb-NO" dirty="0" smtClean="0"/>
              <a:t>Det </a:t>
            </a:r>
            <a:r>
              <a:rPr lang="nb-NO" dirty="0" err="1" smtClean="0"/>
              <a:t>omfattar</a:t>
            </a:r>
            <a:r>
              <a:rPr lang="nb-NO" dirty="0" smtClean="0"/>
              <a:t> </a:t>
            </a:r>
            <a:r>
              <a:rPr lang="nb-NO" dirty="0" err="1" smtClean="0"/>
              <a:t>ordningar</a:t>
            </a:r>
            <a:r>
              <a:rPr lang="nb-NO" dirty="0" smtClean="0"/>
              <a:t> som regulerer tilgang til eller utøving av </a:t>
            </a:r>
            <a:r>
              <a:rPr lang="nb-NO" dirty="0" err="1" smtClean="0"/>
              <a:t>tenesteverksemd</a:t>
            </a:r>
            <a:endParaRPr lang="nb-NO" dirty="0" smtClean="0"/>
          </a:p>
        </p:txBody>
      </p:sp>
    </p:spTree>
    <p:extLst>
      <p:ext uri="{BB962C8B-B14F-4D97-AF65-F5344CB8AC3E}">
        <p14:creationId xmlns:p14="http://schemas.microsoft.com/office/powerpoint/2010/main" val="1052344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Fleire</a:t>
            </a:r>
            <a:r>
              <a:rPr lang="nb-NO" dirty="0" smtClean="0"/>
              <a:t> </a:t>
            </a:r>
            <a:r>
              <a:rPr lang="nb-NO" dirty="0" err="1" smtClean="0"/>
              <a:t>definisjonar</a:t>
            </a:r>
            <a:r>
              <a:rPr lang="nb-NO" dirty="0" smtClean="0"/>
              <a:t>	</a:t>
            </a:r>
            <a:endParaRPr lang="nb-NO" dirty="0"/>
          </a:p>
        </p:txBody>
      </p:sp>
      <p:sp>
        <p:nvSpPr>
          <p:cNvPr id="3" name="Plassholder for innhold 2"/>
          <p:cNvSpPr>
            <a:spLocks noGrp="1"/>
          </p:cNvSpPr>
          <p:nvPr>
            <p:ph idx="1"/>
          </p:nvPr>
        </p:nvSpPr>
        <p:spPr/>
        <p:txBody>
          <a:bodyPr>
            <a:normAutofit lnSpcReduction="10000"/>
          </a:bodyPr>
          <a:lstStyle/>
          <a:p>
            <a:r>
              <a:rPr lang="nb-NO" dirty="0" err="1" smtClean="0"/>
              <a:t>Proposjonalitetsprinsippet</a:t>
            </a:r>
            <a:r>
              <a:rPr lang="nb-NO" dirty="0" smtClean="0"/>
              <a:t> / forholdsmessighetsprinsippet</a:t>
            </a:r>
          </a:p>
          <a:p>
            <a:endParaRPr lang="nb-NO" dirty="0" smtClean="0"/>
          </a:p>
          <a:p>
            <a:r>
              <a:rPr lang="nb-NO" dirty="0"/>
              <a:t>P</a:t>
            </a:r>
            <a:r>
              <a:rPr lang="nb-NO" dirty="0" smtClean="0"/>
              <a:t>roporsjonalitetsprinsippet </a:t>
            </a:r>
            <a:r>
              <a:rPr lang="nb-NO" dirty="0"/>
              <a:t>vert og kalla f</a:t>
            </a:r>
            <a:r>
              <a:rPr lang="nb-NO" dirty="0" smtClean="0"/>
              <a:t>orholdsmessighetsprinsippet og </a:t>
            </a:r>
            <a:r>
              <a:rPr lang="nb-NO" dirty="0" err="1" smtClean="0"/>
              <a:t>handlar</a:t>
            </a:r>
            <a:r>
              <a:rPr lang="nb-NO" dirty="0" smtClean="0"/>
              <a:t> om kor vidt </a:t>
            </a:r>
            <a:r>
              <a:rPr lang="nb-NO" dirty="0"/>
              <a:t>det er </a:t>
            </a:r>
            <a:r>
              <a:rPr lang="nb-NO" dirty="0" err="1" smtClean="0"/>
              <a:t>eit</a:t>
            </a:r>
            <a:r>
              <a:rPr lang="nb-NO" dirty="0" smtClean="0"/>
              <a:t> </a:t>
            </a:r>
            <a:r>
              <a:rPr lang="nb-NO" dirty="0" err="1" smtClean="0"/>
              <a:t>rimeleg</a:t>
            </a:r>
            <a:r>
              <a:rPr lang="nb-NO" dirty="0" smtClean="0"/>
              <a:t> </a:t>
            </a:r>
            <a:r>
              <a:rPr lang="nb-NO" dirty="0"/>
              <a:t>forhold </a:t>
            </a:r>
            <a:r>
              <a:rPr lang="nb-NO" dirty="0" smtClean="0"/>
              <a:t>mellom </a:t>
            </a:r>
            <a:r>
              <a:rPr lang="nb-NO" dirty="0" err="1" smtClean="0"/>
              <a:t>underliggjande</a:t>
            </a:r>
            <a:r>
              <a:rPr lang="nb-NO" dirty="0" smtClean="0"/>
              <a:t> </a:t>
            </a:r>
            <a:r>
              <a:rPr lang="nb-NO" dirty="0"/>
              <a:t>faktum </a:t>
            </a:r>
            <a:r>
              <a:rPr lang="nb-NO" dirty="0" smtClean="0"/>
              <a:t>i ei sak, </a:t>
            </a:r>
            <a:r>
              <a:rPr lang="nb-NO" smtClean="0"/>
              <a:t>og resultatet.</a:t>
            </a:r>
          </a:p>
          <a:p>
            <a:pPr marL="0" indent="0">
              <a:buNone/>
            </a:pPr>
            <a:endParaRPr lang="nb-NO" dirty="0" smtClean="0"/>
          </a:p>
          <a:p>
            <a:r>
              <a:rPr lang="nb-NO" dirty="0"/>
              <a:t>Hovedspørsmålet er </a:t>
            </a:r>
            <a:r>
              <a:rPr lang="nb-NO" dirty="0" smtClean="0"/>
              <a:t>kva </a:t>
            </a:r>
            <a:r>
              <a:rPr lang="nb-NO" dirty="0"/>
              <a:t>som etter proporsjonalitetsprinsippet skal til, for at </a:t>
            </a:r>
            <a:r>
              <a:rPr lang="nb-NO" dirty="0" err="1" smtClean="0"/>
              <a:t>eit</a:t>
            </a:r>
            <a:r>
              <a:rPr lang="nb-NO" dirty="0" smtClean="0"/>
              <a:t> </a:t>
            </a:r>
            <a:r>
              <a:rPr lang="nb-NO" dirty="0"/>
              <a:t>tiltak som er legitimt motivert, men som </a:t>
            </a:r>
            <a:r>
              <a:rPr lang="nb-NO" dirty="0" err="1" smtClean="0"/>
              <a:t>gjer</a:t>
            </a:r>
            <a:r>
              <a:rPr lang="nb-NO" dirty="0" smtClean="0"/>
              <a:t> </a:t>
            </a:r>
            <a:r>
              <a:rPr lang="nb-NO" dirty="0"/>
              <a:t>inngrep i </a:t>
            </a:r>
            <a:r>
              <a:rPr lang="nb-NO" dirty="0" err="1" smtClean="0"/>
              <a:t>ein</a:t>
            </a:r>
            <a:r>
              <a:rPr lang="nb-NO" dirty="0" smtClean="0"/>
              <a:t> </a:t>
            </a:r>
            <a:r>
              <a:rPr lang="nb-NO" dirty="0"/>
              <a:t>av </a:t>
            </a:r>
            <a:r>
              <a:rPr lang="nb-NO" dirty="0" err="1" smtClean="0"/>
              <a:t>dei</a:t>
            </a:r>
            <a:r>
              <a:rPr lang="nb-NO" dirty="0" smtClean="0"/>
              <a:t> fire </a:t>
            </a:r>
            <a:r>
              <a:rPr lang="nb-NO" dirty="0" err="1" smtClean="0"/>
              <a:t>grunnfridomane</a:t>
            </a:r>
            <a:r>
              <a:rPr lang="nb-NO" dirty="0" smtClean="0"/>
              <a:t>, </a:t>
            </a:r>
            <a:r>
              <a:rPr lang="nb-NO" dirty="0"/>
              <a:t>skal </a:t>
            </a:r>
            <a:r>
              <a:rPr lang="nb-NO" dirty="0" err="1" smtClean="0"/>
              <a:t>kunna</a:t>
            </a:r>
            <a:r>
              <a:rPr lang="nb-NO" dirty="0" smtClean="0"/>
              <a:t> </a:t>
            </a:r>
            <a:r>
              <a:rPr lang="nb-NO" dirty="0"/>
              <a:t>være </a:t>
            </a:r>
            <a:r>
              <a:rPr lang="nb-NO" dirty="0" err="1" smtClean="0"/>
              <a:t>forenleg</a:t>
            </a:r>
            <a:r>
              <a:rPr lang="nb-NO" dirty="0" smtClean="0"/>
              <a:t> </a:t>
            </a:r>
            <a:r>
              <a:rPr lang="nb-NO" dirty="0"/>
              <a:t>med EØS-avtalen (eller: ei balansering av interesser (nasjonalt / fellesskapet (EU))</a:t>
            </a:r>
          </a:p>
          <a:p>
            <a:endParaRPr lang="nb-NO" dirty="0"/>
          </a:p>
        </p:txBody>
      </p:sp>
    </p:spTree>
    <p:extLst>
      <p:ext uri="{BB962C8B-B14F-4D97-AF65-F5344CB8AC3E}">
        <p14:creationId xmlns:p14="http://schemas.microsoft.com/office/powerpoint/2010/main" val="3392441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Tenestedirektivet</a:t>
            </a:r>
            <a:r>
              <a:rPr lang="nb-NO" dirty="0" smtClean="0"/>
              <a:t>	</a:t>
            </a:r>
            <a:endParaRPr lang="nb-NO" dirty="0"/>
          </a:p>
        </p:txBody>
      </p:sp>
      <p:sp>
        <p:nvSpPr>
          <p:cNvPr id="3" name="Plassholder for innhold 2"/>
          <p:cNvSpPr>
            <a:spLocks noGrp="1"/>
          </p:cNvSpPr>
          <p:nvPr>
            <p:ph idx="1"/>
          </p:nvPr>
        </p:nvSpPr>
        <p:spPr/>
        <p:txBody>
          <a:bodyPr/>
          <a:lstStyle/>
          <a:p>
            <a:r>
              <a:rPr lang="nb-NO" dirty="0" smtClean="0"/>
              <a:t>Kva er målet?</a:t>
            </a:r>
          </a:p>
          <a:p>
            <a:endParaRPr lang="nb-NO" dirty="0"/>
          </a:p>
          <a:p>
            <a:r>
              <a:rPr lang="nb-NO" i="1" dirty="0" smtClean="0"/>
              <a:t>Et </a:t>
            </a:r>
            <a:r>
              <a:rPr lang="nb-NO" i="1" dirty="0" err="1"/>
              <a:t>frit</a:t>
            </a:r>
            <a:r>
              <a:rPr lang="nb-NO" i="1" dirty="0"/>
              <a:t> marked, som </a:t>
            </a:r>
            <a:r>
              <a:rPr lang="nb-NO" b="1" i="1" dirty="0"/>
              <a:t>tvinger</a:t>
            </a:r>
            <a:r>
              <a:rPr lang="nb-NO" i="1" dirty="0"/>
              <a:t> </a:t>
            </a:r>
            <a:r>
              <a:rPr lang="nb-NO" i="1" dirty="0" err="1"/>
              <a:t>medlemsstaterne</a:t>
            </a:r>
            <a:r>
              <a:rPr lang="nb-NO" i="1" dirty="0"/>
              <a:t> til at fjerne </a:t>
            </a:r>
            <a:r>
              <a:rPr lang="nb-NO" i="1" dirty="0" err="1"/>
              <a:t>restriktionerne</a:t>
            </a:r>
            <a:r>
              <a:rPr lang="nb-NO" i="1" dirty="0"/>
              <a:t> for </a:t>
            </a:r>
            <a:r>
              <a:rPr lang="nb-NO" i="1" dirty="0" err="1"/>
              <a:t>grænseoverskridende</a:t>
            </a:r>
            <a:r>
              <a:rPr lang="nb-NO" i="1" dirty="0"/>
              <a:t> </a:t>
            </a:r>
            <a:r>
              <a:rPr lang="nb-NO" i="1" dirty="0" err="1"/>
              <a:t>udveksling</a:t>
            </a:r>
            <a:r>
              <a:rPr lang="nb-NO" i="1" dirty="0"/>
              <a:t> </a:t>
            </a:r>
            <a:r>
              <a:rPr lang="nb-NO" i="1" dirty="0" err="1"/>
              <a:t>af</a:t>
            </a:r>
            <a:r>
              <a:rPr lang="nb-NO" i="1" dirty="0"/>
              <a:t> </a:t>
            </a:r>
            <a:r>
              <a:rPr lang="nb-NO" i="1" dirty="0" err="1" smtClean="0"/>
              <a:t>tjenesteydelser</a:t>
            </a:r>
            <a:r>
              <a:rPr lang="nb-NO" i="1" dirty="0" smtClean="0"/>
              <a:t>, </a:t>
            </a:r>
            <a:r>
              <a:rPr lang="nb-NO" i="1" dirty="0"/>
              <a:t>samtidig med at den nødvendige </a:t>
            </a:r>
            <a:r>
              <a:rPr lang="nb-NO" i="1" dirty="0" err="1"/>
              <a:t>gennemskuelighed</a:t>
            </a:r>
            <a:r>
              <a:rPr lang="nb-NO" i="1" dirty="0"/>
              <a:t> og </a:t>
            </a:r>
            <a:r>
              <a:rPr lang="nb-NO" i="1" dirty="0" err="1"/>
              <a:t>information</a:t>
            </a:r>
            <a:r>
              <a:rPr lang="nb-NO" i="1" dirty="0"/>
              <a:t> over for </a:t>
            </a:r>
            <a:r>
              <a:rPr lang="nb-NO" i="1" dirty="0" err="1"/>
              <a:t>forbrugerne</a:t>
            </a:r>
            <a:r>
              <a:rPr lang="nb-NO" i="1" dirty="0"/>
              <a:t> </a:t>
            </a:r>
            <a:r>
              <a:rPr lang="nb-NO" i="1" dirty="0" err="1"/>
              <a:t>øges</a:t>
            </a:r>
            <a:r>
              <a:rPr lang="nb-NO" i="1" dirty="0"/>
              <a:t>, ville </a:t>
            </a:r>
            <a:r>
              <a:rPr lang="nb-NO" i="1" dirty="0" err="1"/>
              <a:t>give</a:t>
            </a:r>
            <a:r>
              <a:rPr lang="nb-NO" i="1" dirty="0"/>
              <a:t> </a:t>
            </a:r>
            <a:r>
              <a:rPr lang="nb-NO" i="1" dirty="0" err="1"/>
              <a:t>forbrugerne</a:t>
            </a:r>
            <a:r>
              <a:rPr lang="nb-NO" i="1" dirty="0"/>
              <a:t> et større </a:t>
            </a:r>
            <a:r>
              <a:rPr lang="nb-NO" i="1" dirty="0" err="1"/>
              <a:t>udvalg</a:t>
            </a:r>
            <a:r>
              <a:rPr lang="nb-NO" i="1" dirty="0"/>
              <a:t> og en </a:t>
            </a:r>
            <a:r>
              <a:rPr lang="nb-NO" b="1" i="1" dirty="0"/>
              <a:t>bedre service til lavere priser.</a:t>
            </a:r>
          </a:p>
        </p:txBody>
      </p:sp>
    </p:spTree>
    <p:extLst>
      <p:ext uri="{BB962C8B-B14F-4D97-AF65-F5344CB8AC3E}">
        <p14:creationId xmlns:p14="http://schemas.microsoft.com/office/powerpoint/2010/main" val="17678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Tenestedirektivet</a:t>
            </a:r>
            <a:endParaRPr lang="nb-NO" dirty="0"/>
          </a:p>
        </p:txBody>
      </p:sp>
      <p:sp>
        <p:nvSpPr>
          <p:cNvPr id="3" name="Plassholder for innhold 2"/>
          <p:cNvSpPr>
            <a:spLocks noGrp="1"/>
          </p:cNvSpPr>
          <p:nvPr>
            <p:ph idx="1"/>
          </p:nvPr>
        </p:nvSpPr>
        <p:spPr/>
        <p:txBody>
          <a:bodyPr/>
          <a:lstStyle/>
          <a:p>
            <a:r>
              <a:rPr lang="nb-NO" dirty="0" smtClean="0"/>
              <a:t>Vedtatt i EU desember 2006</a:t>
            </a:r>
          </a:p>
          <a:p>
            <a:r>
              <a:rPr lang="nb-NO" dirty="0" smtClean="0"/>
              <a:t>Tatt inn i norsk rett i 2009</a:t>
            </a:r>
          </a:p>
          <a:p>
            <a:r>
              <a:rPr lang="nb-NO" dirty="0" smtClean="0"/>
              <a:t>Omfatter </a:t>
            </a:r>
            <a:r>
              <a:rPr lang="nb-NO" dirty="0"/>
              <a:t>blant annet byplanlegging, energi- og vannforsyning og avfallshåndtering. Arbeidsrett, sosial- og helsetjenester, finansielle tjenester og transport er unntatt</a:t>
            </a:r>
            <a:r>
              <a:rPr lang="nb-NO" dirty="0" smtClean="0"/>
              <a:t>.</a:t>
            </a:r>
          </a:p>
          <a:p>
            <a:r>
              <a:rPr lang="nb-NO" dirty="0" smtClean="0"/>
              <a:t>Protokolltilførsel: </a:t>
            </a:r>
            <a:r>
              <a:rPr lang="nb-NO" i="1" dirty="0" smtClean="0"/>
              <a:t>«Norge </a:t>
            </a:r>
            <a:r>
              <a:rPr lang="nb-NO" i="1" dirty="0"/>
              <a:t>understreker at nasjonale myndigheter fortsatt har kompetanse til å avgjøre i hvilken utstrekning tjenester skal ytes av det offentlige, hvordan tjenestene skal organiseres og finansieres, samt hvilke spesifikke forpliktelser de skal underlegges.</a:t>
            </a:r>
            <a:r>
              <a:rPr lang="nb-NO" dirty="0"/>
              <a:t>» </a:t>
            </a:r>
          </a:p>
          <a:p>
            <a:endParaRPr lang="nb-NO" dirty="0"/>
          </a:p>
        </p:txBody>
      </p:sp>
    </p:spTree>
    <p:extLst>
      <p:ext uri="{BB962C8B-B14F-4D97-AF65-F5344CB8AC3E}">
        <p14:creationId xmlns:p14="http://schemas.microsoft.com/office/powerpoint/2010/main" val="266702696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1366</Words>
  <Application>Microsoft Office PowerPoint</Application>
  <PresentationFormat>Widescreen</PresentationFormat>
  <Paragraphs>145</Paragraphs>
  <Slides>26</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26</vt:i4>
      </vt:variant>
    </vt:vector>
  </HeadingPairs>
  <TitlesOfParts>
    <vt:vector size="31" baseType="lpstr">
      <vt:lpstr>Arial</vt:lpstr>
      <vt:lpstr>Calibri</vt:lpstr>
      <vt:lpstr>Calibri Light</vt:lpstr>
      <vt:lpstr>Wingdings</vt:lpstr>
      <vt:lpstr>Office-tema</vt:lpstr>
      <vt:lpstr>Meldepliktsdirektivet</vt:lpstr>
      <vt:lpstr>Kvifor føre-var-prinsippet  </vt:lpstr>
      <vt:lpstr>Det absolutt overordna for EU</vt:lpstr>
      <vt:lpstr>EU sin grunnlov – Lisboatraktaten </vt:lpstr>
      <vt:lpstr>Tema i innleiinga </vt:lpstr>
      <vt:lpstr>Nokre definisjonar </vt:lpstr>
      <vt:lpstr>Fleire definisjonar </vt:lpstr>
      <vt:lpstr>Tenestedirektivet </vt:lpstr>
      <vt:lpstr>Tenestedirektivet</vt:lpstr>
      <vt:lpstr>Meldepliktsdirektivet </vt:lpstr>
      <vt:lpstr>Hovudpunkt i direktivet</vt:lpstr>
      <vt:lpstr>Kvifor nytt og strengare direktiv?</vt:lpstr>
      <vt:lpstr>Overordna mål </vt:lpstr>
      <vt:lpstr>Viktig tekst i direktivet</vt:lpstr>
      <vt:lpstr>Eit viktig element for den overnasjonale unionen</vt:lpstr>
      <vt:lpstr>Folkebevæglesen i Danmark om direktivet </vt:lpstr>
      <vt:lpstr>PowerPoint-presentasjon</vt:lpstr>
      <vt:lpstr>Andre innvendingar</vt:lpstr>
      <vt:lpstr>Nei til EU si haldning </vt:lpstr>
      <vt:lpstr>PowerPoint-presentasjon</vt:lpstr>
      <vt:lpstr>Regjeringa si haldning… </vt:lpstr>
      <vt:lpstr>Kva meiner LO</vt:lpstr>
      <vt:lpstr>Nokre eksempel</vt:lpstr>
      <vt:lpstr>Fleire eksempel</vt:lpstr>
      <vt:lpstr>….og eit par til…</vt:lpstr>
      <vt:lpstr>Kort oppsummert…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Meldepliktsdirektivet</dc:title>
  <dc:creator>Toril Mongstad</dc:creator>
  <cp:lastModifiedBy>Toril Mongstad</cp:lastModifiedBy>
  <cp:revision>79</cp:revision>
  <cp:lastPrinted>2019-05-20T16:13:41Z</cp:lastPrinted>
  <dcterms:created xsi:type="dcterms:W3CDTF">2019-05-12T06:47:39Z</dcterms:created>
  <dcterms:modified xsi:type="dcterms:W3CDTF">2019-05-21T08:46:19Z</dcterms:modified>
</cp:coreProperties>
</file>