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7" r:id="rId2"/>
    <p:sldId id="262" r:id="rId3"/>
    <p:sldId id="279" r:id="rId4"/>
    <p:sldId id="309" r:id="rId5"/>
    <p:sldId id="294" r:id="rId6"/>
    <p:sldId id="295" r:id="rId7"/>
    <p:sldId id="311" r:id="rId8"/>
    <p:sldId id="296" r:id="rId9"/>
    <p:sldId id="297" r:id="rId10"/>
    <p:sldId id="298" r:id="rId11"/>
    <p:sldId id="299" r:id="rId12"/>
    <p:sldId id="300" r:id="rId13"/>
    <p:sldId id="301" r:id="rId14"/>
    <p:sldId id="302" r:id="rId15"/>
    <p:sldId id="293" r:id="rId16"/>
    <p:sldId id="304" r:id="rId17"/>
    <p:sldId id="303" r:id="rId18"/>
    <p:sldId id="306" r:id="rId19"/>
    <p:sldId id="259" r:id="rId20"/>
    <p:sldId id="266" r:id="rId21"/>
    <p:sldId id="282" r:id="rId22"/>
    <p:sldId id="28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6374" autoAdjust="0"/>
  </p:normalViewPr>
  <p:slideViewPr>
    <p:cSldViewPr snapToGrid="0" showGuides="1">
      <p:cViewPr>
        <p:scale>
          <a:sx n="110" d="100"/>
          <a:sy n="110" d="100"/>
        </p:scale>
        <p:origin x="1566" y="204"/>
      </p:cViewPr>
      <p:guideLst>
        <p:guide orient="horz" pos="2160"/>
        <p:guide pos="28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1FB1D4-3D6A-4202-8FB6-D54194EE4600}" type="datetimeFigureOut">
              <a:rPr lang="nb-NO" smtClean="0"/>
              <a:t>11.09.2018</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E1F3D5-C2D6-4235-9942-1C268C11DEEF}" type="slidenum">
              <a:rPr lang="nb-NO" smtClean="0"/>
              <a:t>‹#›</a:t>
            </a:fld>
            <a:endParaRPr lang="nb-NO"/>
          </a:p>
        </p:txBody>
      </p:sp>
    </p:spTree>
    <p:extLst>
      <p:ext uri="{BB962C8B-B14F-4D97-AF65-F5344CB8AC3E}">
        <p14:creationId xmlns:p14="http://schemas.microsoft.com/office/powerpoint/2010/main" val="129661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2</a:t>
            </a:fld>
            <a:endParaRPr lang="nb-NO"/>
          </a:p>
        </p:txBody>
      </p:sp>
    </p:spTree>
    <p:extLst>
      <p:ext uri="{BB962C8B-B14F-4D97-AF65-F5344CB8AC3E}">
        <p14:creationId xmlns:p14="http://schemas.microsoft.com/office/powerpoint/2010/main" val="3938052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11</a:t>
            </a:fld>
            <a:endParaRPr lang="nb-NO"/>
          </a:p>
        </p:txBody>
      </p:sp>
    </p:spTree>
    <p:extLst>
      <p:ext uri="{BB962C8B-B14F-4D97-AF65-F5344CB8AC3E}">
        <p14:creationId xmlns:p14="http://schemas.microsoft.com/office/powerpoint/2010/main" val="637016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12</a:t>
            </a:fld>
            <a:endParaRPr lang="nb-NO"/>
          </a:p>
        </p:txBody>
      </p:sp>
    </p:spTree>
    <p:extLst>
      <p:ext uri="{BB962C8B-B14F-4D97-AF65-F5344CB8AC3E}">
        <p14:creationId xmlns:p14="http://schemas.microsoft.com/office/powerpoint/2010/main" val="2097613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13</a:t>
            </a:fld>
            <a:endParaRPr lang="nb-NO"/>
          </a:p>
        </p:txBody>
      </p:sp>
    </p:spTree>
    <p:extLst>
      <p:ext uri="{BB962C8B-B14F-4D97-AF65-F5344CB8AC3E}">
        <p14:creationId xmlns:p14="http://schemas.microsoft.com/office/powerpoint/2010/main" val="3902225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14</a:t>
            </a:fld>
            <a:endParaRPr lang="nb-NO"/>
          </a:p>
        </p:txBody>
      </p:sp>
    </p:spTree>
    <p:extLst>
      <p:ext uri="{BB962C8B-B14F-4D97-AF65-F5344CB8AC3E}">
        <p14:creationId xmlns:p14="http://schemas.microsoft.com/office/powerpoint/2010/main" val="112571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15</a:t>
            </a:fld>
            <a:endParaRPr lang="nb-NO"/>
          </a:p>
        </p:txBody>
      </p:sp>
    </p:spTree>
    <p:extLst>
      <p:ext uri="{BB962C8B-B14F-4D97-AF65-F5344CB8AC3E}">
        <p14:creationId xmlns:p14="http://schemas.microsoft.com/office/powerpoint/2010/main" val="1062689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16</a:t>
            </a:fld>
            <a:endParaRPr lang="nb-NO"/>
          </a:p>
        </p:txBody>
      </p:sp>
    </p:spTree>
    <p:extLst>
      <p:ext uri="{BB962C8B-B14F-4D97-AF65-F5344CB8AC3E}">
        <p14:creationId xmlns:p14="http://schemas.microsoft.com/office/powerpoint/2010/main" val="1367349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17</a:t>
            </a:fld>
            <a:endParaRPr lang="nb-NO"/>
          </a:p>
        </p:txBody>
      </p:sp>
    </p:spTree>
    <p:extLst>
      <p:ext uri="{BB962C8B-B14F-4D97-AF65-F5344CB8AC3E}">
        <p14:creationId xmlns:p14="http://schemas.microsoft.com/office/powerpoint/2010/main" val="1549276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Gås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19</a:t>
            </a:fld>
            <a:endParaRPr lang="nb-NO"/>
          </a:p>
        </p:txBody>
      </p:sp>
    </p:spTree>
    <p:extLst>
      <p:ext uri="{BB962C8B-B14F-4D97-AF65-F5344CB8AC3E}">
        <p14:creationId xmlns:p14="http://schemas.microsoft.com/office/powerpoint/2010/main" val="52904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Gås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20</a:t>
            </a:fld>
            <a:endParaRPr lang="nb-NO"/>
          </a:p>
        </p:txBody>
      </p:sp>
    </p:spTree>
    <p:extLst>
      <p:ext uri="{BB962C8B-B14F-4D97-AF65-F5344CB8AC3E}">
        <p14:creationId xmlns:p14="http://schemas.microsoft.com/office/powerpoint/2010/main" val="1725297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 - utdrag</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21</a:t>
            </a:fld>
            <a:endParaRPr lang="nb-NO"/>
          </a:p>
        </p:txBody>
      </p:sp>
    </p:spTree>
    <p:extLst>
      <p:ext uri="{BB962C8B-B14F-4D97-AF65-F5344CB8AC3E}">
        <p14:creationId xmlns:p14="http://schemas.microsoft.com/office/powerpoint/2010/main" val="4058140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3</a:t>
            </a:fld>
            <a:endParaRPr lang="nb-NO"/>
          </a:p>
        </p:txBody>
      </p:sp>
    </p:spTree>
    <p:extLst>
      <p:ext uri="{BB962C8B-B14F-4D97-AF65-F5344CB8AC3E}">
        <p14:creationId xmlns:p14="http://schemas.microsoft.com/office/powerpoint/2010/main" val="532877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gjennomgå</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22</a:t>
            </a:fld>
            <a:endParaRPr lang="nb-NO"/>
          </a:p>
        </p:txBody>
      </p:sp>
    </p:spTree>
    <p:extLst>
      <p:ext uri="{BB962C8B-B14F-4D97-AF65-F5344CB8AC3E}">
        <p14:creationId xmlns:p14="http://schemas.microsoft.com/office/powerpoint/2010/main" val="1469046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 marker – flere enn jeg ventet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4</a:t>
            </a:fld>
            <a:endParaRPr lang="nb-NO"/>
          </a:p>
        </p:txBody>
      </p:sp>
    </p:spTree>
    <p:extLst>
      <p:ext uri="{BB962C8B-B14F-4D97-AF65-F5344CB8AC3E}">
        <p14:creationId xmlns:p14="http://schemas.microsoft.com/office/powerpoint/2010/main" val="3018810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Kommenter bare det gule</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5</a:t>
            </a:fld>
            <a:endParaRPr lang="nb-NO"/>
          </a:p>
        </p:txBody>
      </p:sp>
    </p:spTree>
    <p:extLst>
      <p:ext uri="{BB962C8B-B14F-4D97-AF65-F5344CB8AC3E}">
        <p14:creationId xmlns:p14="http://schemas.microsoft.com/office/powerpoint/2010/main" val="1260253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6</a:t>
            </a:fld>
            <a:endParaRPr lang="nb-NO"/>
          </a:p>
        </p:txBody>
      </p:sp>
    </p:spTree>
    <p:extLst>
      <p:ext uri="{BB962C8B-B14F-4D97-AF65-F5344CB8AC3E}">
        <p14:creationId xmlns:p14="http://schemas.microsoft.com/office/powerpoint/2010/main" val="3748858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Gå gjennom</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7</a:t>
            </a:fld>
            <a:endParaRPr lang="nb-NO"/>
          </a:p>
        </p:txBody>
      </p:sp>
    </p:spTree>
    <p:extLst>
      <p:ext uri="{BB962C8B-B14F-4D97-AF65-F5344CB8AC3E}">
        <p14:creationId xmlns:p14="http://schemas.microsoft.com/office/powerpoint/2010/main" val="2119402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Tas 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8</a:t>
            </a:fld>
            <a:endParaRPr lang="nb-NO"/>
          </a:p>
        </p:txBody>
      </p:sp>
    </p:spTree>
    <p:extLst>
      <p:ext uri="{BB962C8B-B14F-4D97-AF65-F5344CB8AC3E}">
        <p14:creationId xmlns:p14="http://schemas.microsoft.com/office/powerpoint/2010/main" val="1072087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Tas svært kort</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9</a:t>
            </a:fld>
            <a:endParaRPr lang="nb-NO"/>
          </a:p>
        </p:txBody>
      </p:sp>
    </p:spTree>
    <p:extLst>
      <p:ext uri="{BB962C8B-B14F-4D97-AF65-F5344CB8AC3E}">
        <p14:creationId xmlns:p14="http://schemas.microsoft.com/office/powerpoint/2010/main" val="2649056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Kommenter bare det gule</a:t>
            </a:r>
          </a:p>
        </p:txBody>
      </p:sp>
      <p:sp>
        <p:nvSpPr>
          <p:cNvPr id="4" name="Plassholder for lysbildenummer 3"/>
          <p:cNvSpPr>
            <a:spLocks noGrp="1"/>
          </p:cNvSpPr>
          <p:nvPr>
            <p:ph type="sldNum" sz="quarter" idx="10"/>
          </p:nvPr>
        </p:nvSpPr>
        <p:spPr/>
        <p:txBody>
          <a:bodyPr/>
          <a:lstStyle/>
          <a:p>
            <a:fld id="{17E1F3D5-C2D6-4235-9942-1C268C11DEEF}" type="slidenum">
              <a:rPr lang="nb-NO" smtClean="0"/>
              <a:t>10</a:t>
            </a:fld>
            <a:endParaRPr lang="nb-NO"/>
          </a:p>
        </p:txBody>
      </p:sp>
    </p:spTree>
    <p:extLst>
      <p:ext uri="{BB962C8B-B14F-4D97-AF65-F5344CB8AC3E}">
        <p14:creationId xmlns:p14="http://schemas.microsoft.com/office/powerpoint/2010/main" val="233193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CA2AF461-38D5-4D9A-9ADC-C45C99BE0D91}" type="datetimeFigureOut">
              <a:rPr lang="nb-NO" smtClean="0"/>
              <a:t>11.09.2018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272833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A2AF461-38D5-4D9A-9ADC-C45C99BE0D91}" type="datetimeFigureOut">
              <a:rPr lang="nb-NO" smtClean="0"/>
              <a:t>11.09.2018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96998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A2AF461-38D5-4D9A-9ADC-C45C99BE0D91}" type="datetimeFigureOut">
              <a:rPr lang="nb-NO" smtClean="0"/>
              <a:t>11.09.2018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40894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A2AF461-38D5-4D9A-9ADC-C45C99BE0D91}" type="datetimeFigureOut">
              <a:rPr lang="nb-NO" smtClean="0"/>
              <a:t>11.09.2018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331811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CA2AF461-38D5-4D9A-9ADC-C45C99BE0D91}" type="datetimeFigureOut">
              <a:rPr lang="nb-NO" smtClean="0"/>
              <a:t>11.09.2018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946540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CA2AF461-38D5-4D9A-9ADC-C45C99BE0D91}" type="datetimeFigureOut">
              <a:rPr lang="nb-NO" smtClean="0"/>
              <a:t>11.09.2018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2553740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p:cNvSpPr>
            <a:spLocks noGrp="1"/>
          </p:cNvSpPr>
          <p:nvPr>
            <p:ph sz="half" idx="2"/>
          </p:nvPr>
        </p:nvSpPr>
        <p:spPr>
          <a:xfrm>
            <a:off x="629842" y="2505075"/>
            <a:ext cx="3868340"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Content Placeholder 5"/>
          <p:cNvSpPr>
            <a:spLocks noGrp="1"/>
          </p:cNvSpPr>
          <p:nvPr>
            <p:ph sz="quarter" idx="4"/>
          </p:nvPr>
        </p:nvSpPr>
        <p:spPr>
          <a:xfrm>
            <a:off x="4629150" y="2505075"/>
            <a:ext cx="3887391"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CA2AF461-38D5-4D9A-9ADC-C45C99BE0D91}" type="datetimeFigureOut">
              <a:rPr lang="nb-NO" smtClean="0"/>
              <a:t>11.09.2018</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198869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CA2AF461-38D5-4D9A-9ADC-C45C99BE0D91}" type="datetimeFigureOut">
              <a:rPr lang="nb-NO" smtClean="0"/>
              <a:t>11.09.2018</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4273805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AF461-38D5-4D9A-9ADC-C45C99BE0D91}" type="datetimeFigureOut">
              <a:rPr lang="nb-NO" smtClean="0"/>
              <a:t>11.09.2018</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70515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p:txBody>
          <a:bodyPr/>
          <a:lstStyle/>
          <a:p>
            <a:fld id="{CA2AF461-38D5-4D9A-9ADC-C45C99BE0D91}" type="datetimeFigureOut">
              <a:rPr lang="nb-NO" smtClean="0"/>
              <a:t>11.09.2018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316705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Date Placeholder 4"/>
          <p:cNvSpPr>
            <a:spLocks noGrp="1"/>
          </p:cNvSpPr>
          <p:nvPr>
            <p:ph type="dt" sz="half" idx="10"/>
          </p:nvPr>
        </p:nvSpPr>
        <p:spPr/>
        <p:txBody>
          <a:bodyPr/>
          <a:lstStyle/>
          <a:p>
            <a:fld id="{CA2AF461-38D5-4D9A-9ADC-C45C99BE0D91}" type="datetimeFigureOut">
              <a:rPr lang="nb-NO" smtClean="0"/>
              <a:t>11.09.2018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24FB1BB9-BB0E-45D0-898C-9AB8F4053646}" type="slidenum">
              <a:rPr lang="nb-NO" smtClean="0"/>
              <a:t>‹#›</a:t>
            </a:fld>
            <a:endParaRPr lang="nb-NO"/>
          </a:p>
        </p:txBody>
      </p:sp>
    </p:spTree>
    <p:extLst>
      <p:ext uri="{BB962C8B-B14F-4D97-AF65-F5344CB8AC3E}">
        <p14:creationId xmlns:p14="http://schemas.microsoft.com/office/powerpoint/2010/main" val="2684759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AF461-38D5-4D9A-9ADC-C45C99BE0D91}" type="datetimeFigureOut">
              <a:rPr lang="nb-NO" smtClean="0"/>
              <a:t>11.09.2018</a:t>
            </a:fld>
            <a:endParaRPr lang="nb-N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B1BB9-BB0E-45D0-898C-9AB8F4053646}" type="slidenum">
              <a:rPr lang="nb-NO" smtClean="0"/>
              <a:t>‹#›</a:t>
            </a:fld>
            <a:endParaRPr lang="nb-NO"/>
          </a:p>
        </p:txBody>
      </p:sp>
    </p:spTree>
    <p:extLst>
      <p:ext uri="{BB962C8B-B14F-4D97-AF65-F5344CB8AC3E}">
        <p14:creationId xmlns:p14="http://schemas.microsoft.com/office/powerpoint/2010/main" val="933831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AA921C-6528-43DD-B334-AF9FC4C1A1F0}"/>
              </a:ext>
            </a:extLst>
          </p:cNvPr>
          <p:cNvSpPr>
            <a:spLocks noGrp="1"/>
          </p:cNvSpPr>
          <p:nvPr>
            <p:ph type="ctrTitle"/>
          </p:nvPr>
        </p:nvSpPr>
        <p:spPr/>
        <p:txBody>
          <a:bodyPr/>
          <a:lstStyle/>
          <a:p>
            <a:r>
              <a:rPr lang="nb-NO" dirty="0"/>
              <a:t>Om EU-byråene</a:t>
            </a:r>
            <a:br>
              <a:rPr lang="nb-NO" dirty="0"/>
            </a:br>
            <a:endParaRPr lang="nb-NO" dirty="0"/>
          </a:p>
        </p:txBody>
      </p:sp>
      <p:sp>
        <p:nvSpPr>
          <p:cNvPr id="3" name="Undertittel 2">
            <a:extLst>
              <a:ext uri="{FF2B5EF4-FFF2-40B4-BE49-F238E27FC236}">
                <a16:creationId xmlns:a16="http://schemas.microsoft.com/office/drawing/2014/main" id="{720BEE78-A943-4EDC-AB3C-A06434A43EBB}"/>
              </a:ext>
            </a:extLst>
          </p:cNvPr>
          <p:cNvSpPr>
            <a:spLocks noGrp="1"/>
          </p:cNvSpPr>
          <p:nvPr>
            <p:ph type="subTitle" idx="1"/>
          </p:nvPr>
        </p:nvSpPr>
        <p:spPr/>
        <p:txBody>
          <a:bodyPr/>
          <a:lstStyle/>
          <a:p>
            <a:r>
              <a:rPr lang="nb-NO" dirty="0"/>
              <a:t>Nei til EU sitt faglige seminar 11.9.2018</a:t>
            </a:r>
          </a:p>
          <a:p>
            <a:r>
              <a:rPr lang="nb-NO" dirty="0"/>
              <a:t>Gunnar Rutle</a:t>
            </a:r>
          </a:p>
        </p:txBody>
      </p:sp>
    </p:spTree>
    <p:extLst>
      <p:ext uri="{BB962C8B-B14F-4D97-AF65-F5344CB8AC3E}">
        <p14:creationId xmlns:p14="http://schemas.microsoft.com/office/powerpoint/2010/main" val="2554928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192505"/>
            <a:ext cx="7886700" cy="733927"/>
          </a:xfrm>
        </p:spPr>
        <p:txBody>
          <a:bodyPr>
            <a:normAutofit/>
          </a:bodyPr>
          <a:lstStyle/>
          <a:p>
            <a:r>
              <a:rPr lang="nb-NO" dirty="0"/>
              <a:t>Informasjonssamfunnet</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1087019"/>
            <a:ext cx="7886700" cy="2642769"/>
          </a:xfrm>
        </p:spPr>
        <p:txBody>
          <a:bodyPr>
            <a:normAutofit fontScale="92500" lnSpcReduction="10000"/>
          </a:bodyPr>
          <a:lstStyle/>
          <a:p>
            <a:pPr marL="0" indent="0">
              <a:buNone/>
            </a:pPr>
            <a:r>
              <a:rPr lang="nb-NO" sz="2600" b="1" dirty="0"/>
              <a:t>Det europeiske byrå for nett- og informasjonssikkerhet (</a:t>
            </a:r>
            <a:r>
              <a:rPr lang="nb-NO" sz="2600" b="1" dirty="0" err="1"/>
              <a:t>Enisa</a:t>
            </a:r>
            <a:r>
              <a:rPr lang="nb-NO" sz="2600" b="1" dirty="0"/>
              <a:t>)</a:t>
            </a:r>
          </a:p>
          <a:p>
            <a:pPr marL="0" indent="0">
              <a:buNone/>
            </a:pPr>
            <a:r>
              <a:rPr lang="nb-NO" sz="2400" dirty="0"/>
              <a:t>Byråets mål er å styrke EUs, medlemsstatenes og næringslivets evne til å forebygge, håndtere og løse problemer knyttet til nett- og informasjonssikkerhet. Det har også til oppgave å samle informasjon, analysere og fremme risikovurderingstiltak. Samferdselsdepartementet har hovedansvaret for norsk deltakelse i byrået.</a:t>
            </a:r>
          </a:p>
        </p:txBody>
      </p:sp>
      <p:sp>
        <p:nvSpPr>
          <p:cNvPr id="4" name="Plassholder for innhold 2">
            <a:extLst>
              <a:ext uri="{FF2B5EF4-FFF2-40B4-BE49-F238E27FC236}">
                <a16:creationId xmlns:a16="http://schemas.microsoft.com/office/drawing/2014/main" id="{FEC5C1E2-687C-427B-B3F3-B3DA4C97F0FE}"/>
              </a:ext>
            </a:extLst>
          </p:cNvPr>
          <p:cNvSpPr txBox="1">
            <a:spLocks/>
          </p:cNvSpPr>
          <p:nvPr/>
        </p:nvSpPr>
        <p:spPr>
          <a:xfrm>
            <a:off x="628651" y="3850104"/>
            <a:ext cx="7886700" cy="2642769"/>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b="1" dirty="0"/>
              <a:t>EUs cybersikkerhetsbyrå – nytt byrå</a:t>
            </a:r>
            <a:r>
              <a:rPr lang="nb-NO" dirty="0"/>
              <a:t> </a:t>
            </a:r>
          </a:p>
          <a:p>
            <a:pPr marL="0" indent="0">
              <a:buNone/>
            </a:pPr>
            <a:r>
              <a:rPr lang="nb-NO" sz="2200" dirty="0"/>
              <a:t>EU la i september 2017 fram forslag til en ny forordning hvor ENISA får et permanent og styrket mandat, og endrer navn til EU </a:t>
            </a:r>
            <a:r>
              <a:rPr lang="nb-NO" sz="2200" dirty="0" err="1"/>
              <a:t>Cybersecurity</a:t>
            </a:r>
            <a:r>
              <a:rPr lang="nb-NO" sz="2200" dirty="0"/>
              <a:t> </a:t>
            </a:r>
            <a:r>
              <a:rPr lang="nb-NO" sz="2200" dirty="0" err="1"/>
              <a:t>Agency</a:t>
            </a:r>
            <a:r>
              <a:rPr lang="nb-NO" sz="2200" dirty="0"/>
              <a:t>. Regjeringen mener det foreløpig er uklart hvor inngripende byråets myndighet blir, og i hvor stor grad det vil påvirke Norge. </a:t>
            </a:r>
          </a:p>
        </p:txBody>
      </p:sp>
    </p:spTree>
    <p:extLst>
      <p:ext uri="{BB962C8B-B14F-4D97-AF65-F5344CB8AC3E}">
        <p14:creationId xmlns:p14="http://schemas.microsoft.com/office/powerpoint/2010/main" val="136980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180474"/>
            <a:ext cx="7886700" cy="770021"/>
          </a:xfrm>
        </p:spPr>
        <p:txBody>
          <a:bodyPr>
            <a:normAutofit/>
          </a:bodyPr>
          <a:lstStyle/>
          <a:p>
            <a:r>
              <a:rPr lang="nb-NO" dirty="0"/>
              <a:t>Innovasjon og teknologi</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1046747"/>
            <a:ext cx="7886700" cy="5130216"/>
          </a:xfrm>
        </p:spPr>
        <p:txBody>
          <a:bodyPr>
            <a:normAutofit lnSpcReduction="10000"/>
          </a:bodyPr>
          <a:lstStyle/>
          <a:p>
            <a:pPr marL="0" indent="0">
              <a:buNone/>
            </a:pPr>
            <a:r>
              <a:rPr lang="nb-NO" sz="2600" b="1" dirty="0"/>
              <a:t>Det europeiske institutt for innovasjon og teknologi (EIT)</a:t>
            </a:r>
          </a:p>
          <a:p>
            <a:pPr marL="0" indent="0">
              <a:buNone/>
            </a:pPr>
            <a:r>
              <a:rPr lang="nb-NO" sz="2400" dirty="0"/>
              <a:t>Det europeiske institutt for innovasjon og teknologi er ment å være et flaggskip i Europa for innovasjon, og er nært knyttet til EUs strategi for økt sysselsetting og vekst. EIT skal fremme og integrere høyere utdanning, forskning og innovasjon av høy kvalitet. Kunnskapsdepartementet har hovedansvaret for norsk deltakelse i EIT</a:t>
            </a:r>
            <a:r>
              <a:rPr lang="nb-NO" dirty="0"/>
              <a:t>.</a:t>
            </a:r>
          </a:p>
          <a:p>
            <a:pPr marL="0" indent="0">
              <a:buNone/>
            </a:pPr>
            <a:endParaRPr lang="nb-NO" dirty="0"/>
          </a:p>
          <a:p>
            <a:pPr marL="0" indent="0">
              <a:buNone/>
            </a:pPr>
            <a:r>
              <a:rPr lang="nb-NO" sz="2600" b="1" dirty="0"/>
              <a:t>European GNSS </a:t>
            </a:r>
            <a:r>
              <a:rPr lang="nb-NO" sz="2600" b="1" dirty="0" err="1"/>
              <a:t>Supervisory</a:t>
            </a:r>
            <a:r>
              <a:rPr lang="nb-NO" sz="2600" b="1" dirty="0"/>
              <a:t> </a:t>
            </a:r>
            <a:r>
              <a:rPr lang="nb-NO" sz="2600" b="1" dirty="0" err="1"/>
              <a:t>Authority</a:t>
            </a:r>
            <a:endParaRPr lang="nb-NO" sz="2600" b="1" dirty="0"/>
          </a:p>
          <a:p>
            <a:pPr marL="0" indent="0">
              <a:buNone/>
            </a:pPr>
            <a:r>
              <a:rPr lang="nb-NO" sz="2400" dirty="0"/>
              <a:t>Byrået har til hensikt å sikre at offentlige interesser innen sikkerhet og utvikling er ivaretatt i Galileo. Norsk romsenter, på vegne av Nærings- og fiskeridepartementet, har hovedansvaret for norsk deltakelse i byrået.</a:t>
            </a:r>
          </a:p>
        </p:txBody>
      </p:sp>
    </p:spTree>
    <p:extLst>
      <p:ext uri="{BB962C8B-B14F-4D97-AF65-F5344CB8AC3E}">
        <p14:creationId xmlns:p14="http://schemas.microsoft.com/office/powerpoint/2010/main" val="228421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96254"/>
            <a:ext cx="7886700" cy="493293"/>
          </a:xfrm>
        </p:spPr>
        <p:txBody>
          <a:bodyPr>
            <a:normAutofit fontScale="90000"/>
          </a:bodyPr>
          <a:lstStyle/>
          <a:p>
            <a:r>
              <a:rPr lang="nb-NO" dirty="0"/>
              <a:t>Justis </a:t>
            </a:r>
            <a:r>
              <a:rPr lang="nb-NO" sz="3600" dirty="0"/>
              <a:t>(mest bilaterale avtaler)</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589547"/>
            <a:ext cx="7886700" cy="6172199"/>
          </a:xfrm>
        </p:spPr>
        <p:txBody>
          <a:bodyPr>
            <a:normAutofit fontScale="40000" lnSpcReduction="20000"/>
          </a:bodyPr>
          <a:lstStyle/>
          <a:p>
            <a:pPr marL="0" indent="0">
              <a:buNone/>
            </a:pPr>
            <a:r>
              <a:rPr lang="nb-NO" sz="6000" b="1" dirty="0"/>
              <a:t>Den europeiske politienhet (</a:t>
            </a:r>
            <a:r>
              <a:rPr lang="nb-NO" sz="6000" b="1" dirty="0" err="1"/>
              <a:t>Europol</a:t>
            </a:r>
            <a:r>
              <a:rPr lang="nb-NO" sz="6000" b="1" dirty="0"/>
              <a:t>)</a:t>
            </a:r>
          </a:p>
          <a:p>
            <a:pPr marL="0" indent="0">
              <a:buNone/>
            </a:pPr>
            <a:r>
              <a:rPr lang="nb-NO" sz="3300" dirty="0" err="1"/>
              <a:t>Europol</a:t>
            </a:r>
            <a:r>
              <a:rPr lang="nb-NO" sz="3300" dirty="0"/>
              <a:t> er EUs sentrale politiorgan som skal gi støtte til de nasjonale politimyndighetene i medlemslandene. Støtten skal gis gjennom innsamling, analyse og bearbeiding av informasjon om alvorlig kriminalitet. Det legges særlig vekt på arbeid for å forebygge og bekjempe terrorisme, narkotikakriminalitet, menneskehandel og andre former for grenseoverskridende kriminalitet. Justis- og beredskapsdepartementet har hovedansvaret for den norske deltakelsen. Deltakelsen er basert på en bilateral avtale. </a:t>
            </a:r>
          </a:p>
          <a:p>
            <a:pPr marL="0" indent="0">
              <a:buNone/>
            </a:pPr>
            <a:r>
              <a:rPr lang="nb-NO" sz="6200" b="1" dirty="0"/>
              <a:t>Det europeiske grensekontrollbyrået (</a:t>
            </a:r>
            <a:r>
              <a:rPr lang="nb-NO" sz="6200" b="1" dirty="0" err="1"/>
              <a:t>Frontex</a:t>
            </a:r>
            <a:r>
              <a:rPr lang="nb-NO" sz="6200" b="1" dirty="0"/>
              <a:t>)</a:t>
            </a:r>
          </a:p>
          <a:p>
            <a:pPr marL="0" indent="0">
              <a:buNone/>
            </a:pPr>
            <a:r>
              <a:rPr lang="nb-NO" sz="3300" dirty="0"/>
              <a:t>Byråets hovedoppgave er å koordinere medlemsstatenes operative samarbeid om kontroll av Schengens ytre grenser. Byråets skal yte støtte og veiledning i, formidle informasjon og bidra med opplæring til nasjonale myndigheter. Justis- og beredskapsdepartementet har hovedansvaret for Norges deltakelse i byrået. Det daglige ansvaret ivaretas av Politidirektoratet. </a:t>
            </a:r>
            <a:r>
              <a:rPr lang="nb-NO" sz="3300" dirty="0" err="1"/>
              <a:t>Frontex</a:t>
            </a:r>
            <a:r>
              <a:rPr lang="nb-NO" sz="3300" dirty="0"/>
              <a:t> er en del av Schengen-samarbeidet, og avtalen om deltakelse er en bilateral avtale.</a:t>
            </a:r>
          </a:p>
          <a:p>
            <a:pPr marL="0" indent="0">
              <a:buNone/>
            </a:pPr>
            <a:r>
              <a:rPr lang="nb-NO" dirty="0"/>
              <a:t> </a:t>
            </a:r>
            <a:r>
              <a:rPr lang="nb-NO" sz="6200" b="1" dirty="0"/>
              <a:t>Det europeiske organ for styrking av det strafferettslige samarbeidet (</a:t>
            </a:r>
            <a:r>
              <a:rPr lang="nb-NO" sz="6200" b="1" dirty="0" err="1"/>
              <a:t>Eurojust</a:t>
            </a:r>
            <a:r>
              <a:rPr lang="nb-NO" sz="6200" b="1" dirty="0"/>
              <a:t>)</a:t>
            </a:r>
          </a:p>
          <a:p>
            <a:pPr marL="0" indent="0">
              <a:buNone/>
            </a:pPr>
            <a:r>
              <a:rPr lang="nb-NO" sz="3000" dirty="0" err="1"/>
              <a:t>Eurojust</a:t>
            </a:r>
            <a:r>
              <a:rPr lang="nb-NO" sz="3000" dirty="0"/>
              <a:t> ble opprettet for å styrke kampen mot alvorlige former for inter­nasjonal kriminalitet gjennom økt samar­beid mellom myndighetene i medlems­landene. Kampen mot terrorisme er et prioritert felt, men </a:t>
            </a:r>
            <a:r>
              <a:rPr lang="nb-NO" sz="3000" dirty="0" err="1"/>
              <a:t>Eurojust</a:t>
            </a:r>
            <a:r>
              <a:rPr lang="nb-NO" sz="3000" dirty="0"/>
              <a:t> arbeider også </a:t>
            </a:r>
            <a:r>
              <a:rPr lang="nb-NO" sz="3000" dirty="0" err="1"/>
              <a:t>medf</a:t>
            </a:r>
            <a:r>
              <a:rPr lang="nb-NO" sz="3000" dirty="0"/>
              <a:t> datakriminalitet, bedrageri, korrupsjon, hvitvasking, miljøkriminali­tet og deltakelse i kriminelle organisasjo­ner. Justis- og beredskapsdepartementet er ansvarlig for norsk deltakelse i </a:t>
            </a:r>
            <a:r>
              <a:rPr lang="nb-NO" sz="3000" dirty="0" err="1"/>
              <a:t>Eurojust</a:t>
            </a:r>
            <a:r>
              <a:rPr lang="nb-NO" sz="3000" dirty="0"/>
              <a:t>. Avtalen om deltakelse er en bilateral avtale. </a:t>
            </a:r>
          </a:p>
          <a:p>
            <a:pPr marL="0" indent="0">
              <a:buNone/>
            </a:pPr>
            <a:r>
              <a:rPr lang="nb-NO" sz="6200" b="1" dirty="0"/>
              <a:t>EUs politiakademi (</a:t>
            </a:r>
            <a:r>
              <a:rPr lang="nb-NO" sz="6200" b="1" dirty="0" err="1"/>
              <a:t>Cepol</a:t>
            </a:r>
            <a:r>
              <a:rPr lang="nb-NO" sz="6200" b="1" dirty="0"/>
              <a:t>)</a:t>
            </a:r>
          </a:p>
          <a:p>
            <a:pPr marL="0" indent="0">
              <a:buNone/>
            </a:pPr>
            <a:r>
              <a:rPr lang="nb-NO" sz="3300" dirty="0" err="1"/>
              <a:t>Cepol</a:t>
            </a:r>
            <a:r>
              <a:rPr lang="nb-NO" sz="3300" dirty="0"/>
              <a:t> er et nettverk av politihøyskoler i Europa som tilbyr kurs, seminarer og konferanser for politifolk på seniornivå. Målet er å fremme samarbeid om krimi­nalitetsbekjempelse, opprettholdelse av den </a:t>
            </a:r>
            <a:r>
              <a:rPr lang="nb-NO" sz="3300" dirty="0" err="1"/>
              <a:t>oﬀentlige</a:t>
            </a:r>
            <a:r>
              <a:rPr lang="nb-NO" sz="3300" dirty="0"/>
              <a:t> orden og sikkerhet. Politi­høgskolen har status som assosiert med­lem.</a:t>
            </a:r>
          </a:p>
          <a:p>
            <a:pPr marL="0" indent="0">
              <a:buNone/>
            </a:pPr>
            <a:r>
              <a:rPr lang="nb-NO" sz="6200" b="1" dirty="0"/>
              <a:t>EUs støttekontor på asylfeltet (EASO) </a:t>
            </a:r>
          </a:p>
          <a:p>
            <a:pPr marL="0" indent="0">
              <a:buNone/>
            </a:pPr>
            <a:r>
              <a:rPr lang="nb-NO" sz="3300" dirty="0"/>
              <a:t>EASO skal bidra til å utvikle et effektivt og godt praktisk samarbeid på asyl- og migrasjonsfeltet mellom EUs medlemsland og med andre partnere. Støttekontoret ble opprettet i 2010 for å støtte opp under EU-landenes praktiske samarbeid på asylfeltet, støtte medlemsland som er under spesielt press og bidra til gjennomføringen av et felles europeisk asylsystem. UDI deltar fra norsk side i EASO. </a:t>
            </a:r>
          </a:p>
        </p:txBody>
      </p:sp>
    </p:spTree>
    <p:extLst>
      <p:ext uri="{BB962C8B-B14F-4D97-AF65-F5344CB8AC3E}">
        <p14:creationId xmlns:p14="http://schemas.microsoft.com/office/powerpoint/2010/main" val="1973393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365126"/>
            <a:ext cx="7886700" cy="813969"/>
          </a:xfrm>
        </p:spPr>
        <p:txBody>
          <a:bodyPr/>
          <a:lstStyle/>
          <a:p>
            <a:r>
              <a:rPr lang="nb-NO" dirty="0"/>
              <a:t>Miljø</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1323474"/>
            <a:ext cx="7886700" cy="4692315"/>
          </a:xfrm>
        </p:spPr>
        <p:txBody>
          <a:bodyPr>
            <a:normAutofit fontScale="70000" lnSpcReduction="20000"/>
          </a:bodyPr>
          <a:lstStyle/>
          <a:p>
            <a:pPr marL="0" indent="0">
              <a:buNone/>
            </a:pPr>
            <a:r>
              <a:rPr lang="nb-NO" sz="3400" b="1" dirty="0"/>
              <a:t>Det europeiske kjemikaliebyrået (ECHA</a:t>
            </a:r>
            <a:r>
              <a:rPr lang="nb-NO" dirty="0"/>
              <a:t>)</a:t>
            </a:r>
          </a:p>
          <a:p>
            <a:pPr marL="0" indent="0">
              <a:buNone/>
            </a:pPr>
            <a:r>
              <a:rPr lang="nb-NO" sz="3100" dirty="0"/>
              <a:t>Det europeiske kjemikaliebyrået (ECHA) er EUs sentrale kjemikaliemyndighet. Ett av byråets hovedformål er å oppnå be­dre beskyttelse av helse og miljø ved å få bedre kontroll med produksjon, import, bruk og utslipp av kjemikalier. Norge del­tar i byråets styre, i ekspertkomiteene og et nettverk for ansvarlige myndigheter. Klima- og miljødepartementet har ansvaret for den norske deltagelsen.</a:t>
            </a:r>
          </a:p>
          <a:p>
            <a:pPr marL="0" indent="0">
              <a:buNone/>
            </a:pPr>
            <a:endParaRPr lang="nb-NO" dirty="0"/>
          </a:p>
          <a:p>
            <a:pPr marL="0" indent="0">
              <a:buNone/>
            </a:pPr>
            <a:r>
              <a:rPr lang="nb-NO" sz="3400" b="1" dirty="0"/>
              <a:t>Det europeiske miljøvernbyrået (EEA)</a:t>
            </a:r>
          </a:p>
          <a:p>
            <a:pPr marL="0" indent="0">
              <a:buNone/>
            </a:pPr>
            <a:r>
              <a:rPr lang="nb-NO" sz="3100" dirty="0"/>
              <a:t>Byrået er EUs organ for formidling av pålitelig, uavhengig informasjon om miljøet. Miljøbyrået er en viktig informasjonskilde for alle som er med på å utforme, vedta, iverksette og evaluere miljøpolitikk, samt for det brede publikum. Klima- og miljødepartementet har hovedansvaret for norsk deltakelse i miljøbyrået. </a:t>
            </a:r>
          </a:p>
        </p:txBody>
      </p:sp>
    </p:spTree>
    <p:extLst>
      <p:ext uri="{BB962C8B-B14F-4D97-AF65-F5344CB8AC3E}">
        <p14:creationId xmlns:p14="http://schemas.microsoft.com/office/powerpoint/2010/main" val="796846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168443"/>
            <a:ext cx="7886700" cy="505326"/>
          </a:xfrm>
        </p:spPr>
        <p:txBody>
          <a:bodyPr>
            <a:normAutofit fontScale="90000"/>
          </a:bodyPr>
          <a:lstStyle/>
          <a:p>
            <a:r>
              <a:rPr lang="nb-NO" dirty="0"/>
              <a:t>Samferdsel</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673767"/>
            <a:ext cx="7886700" cy="4620127"/>
          </a:xfrm>
        </p:spPr>
        <p:txBody>
          <a:bodyPr>
            <a:normAutofit fontScale="47500" lnSpcReduction="20000"/>
          </a:bodyPr>
          <a:lstStyle/>
          <a:p>
            <a:pPr marL="0" indent="0">
              <a:buNone/>
            </a:pPr>
            <a:r>
              <a:rPr lang="nb-NO" sz="5100" b="1" dirty="0"/>
              <a:t>Det europeiske byrå for flysikkerhet (EASA)</a:t>
            </a:r>
          </a:p>
          <a:p>
            <a:pPr marL="0" indent="0">
              <a:buNone/>
            </a:pPr>
            <a:r>
              <a:rPr lang="nb-NO" sz="3800" dirty="0"/>
              <a:t>Oppgavene til EASA er av utpreget teknisk karakter, og omfatter bl.a. typesertifisering og miljøsertifisering av luftfartøy og godkjennelse av foretak som utformer prototypene til luftfartøy. Samferdselsdepartementet har hovedansvaret for Norges deltakelse i byrået. </a:t>
            </a:r>
          </a:p>
          <a:p>
            <a:pPr marL="0" indent="0">
              <a:buNone/>
            </a:pPr>
            <a:r>
              <a:rPr lang="nb-NO" sz="5100" b="1" dirty="0"/>
              <a:t>Det europeiske jernbanebyrå (ERA)</a:t>
            </a:r>
          </a:p>
          <a:p>
            <a:pPr marL="0" indent="0">
              <a:buNone/>
            </a:pPr>
            <a:r>
              <a:rPr lang="nb-NO" sz="3800" dirty="0"/>
              <a:t>Byrået skal sikre at Kommisjonen og medlemsstatene har tilgjengelig nødvendig ekspertise og støtte på det jernbanetekniske og sikkerhetsfaglige området. Samferdselsdepartementet har hovedansvaret for Norges deltakelse i byrået. ERA gikk i 2016 fra å være et rådgivende organ til å bli et organ med formell beslutningsmyndighet. </a:t>
            </a:r>
          </a:p>
          <a:p>
            <a:pPr marL="0" indent="0">
              <a:buNone/>
            </a:pPr>
            <a:r>
              <a:rPr lang="nb-NO" sz="5100" b="1" dirty="0"/>
              <a:t>Det europeiske sjøsikkerhetsbyrå (EMSA)</a:t>
            </a:r>
          </a:p>
          <a:p>
            <a:pPr marL="0" indent="0">
              <a:buNone/>
            </a:pPr>
            <a:r>
              <a:rPr lang="nb-NO" sz="3800" dirty="0" err="1"/>
              <a:t>EMSAs</a:t>
            </a:r>
            <a:r>
              <a:rPr lang="nb-NO" sz="3800" dirty="0"/>
              <a:t> hovedoppgaver er å bistå Kommisjonen med oppdatering, utvikling og harmonisert gjennomføring av regelverk for maritim sikkerhet og miljø, og evaluere effektiviteten av eksisterende tiltak. EMSA bistår også Kommisjonen med teknisk kompetanse i arbeidet med havnestatskontroll og forholdet til klasseselskap. Nærings- og fiskeridepartementet har hovedansvaret for norsk deltakelse i byrået. </a:t>
            </a:r>
          </a:p>
        </p:txBody>
      </p:sp>
      <p:sp>
        <p:nvSpPr>
          <p:cNvPr id="5" name="Plassholder for innhold 2">
            <a:extLst>
              <a:ext uri="{FF2B5EF4-FFF2-40B4-BE49-F238E27FC236}">
                <a16:creationId xmlns:a16="http://schemas.microsoft.com/office/drawing/2014/main" id="{AAC555E3-729B-4C80-8EA5-68BA43EF972D}"/>
              </a:ext>
            </a:extLst>
          </p:cNvPr>
          <p:cNvSpPr txBox="1">
            <a:spLocks/>
          </p:cNvSpPr>
          <p:nvPr/>
        </p:nvSpPr>
        <p:spPr>
          <a:xfrm>
            <a:off x="628650" y="5438275"/>
            <a:ext cx="7886700" cy="1251282"/>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None/>
            </a:pPr>
            <a:r>
              <a:rPr lang="nb-NO" sz="2400" b="1" dirty="0"/>
              <a:t>Luftfart – ny forordning om flysikkerhetsbyrået </a:t>
            </a:r>
          </a:p>
          <a:p>
            <a:pPr marL="0" indent="0">
              <a:lnSpc>
                <a:spcPct val="70000"/>
              </a:lnSpc>
              <a:buNone/>
            </a:pPr>
            <a:r>
              <a:rPr lang="nb-NO" sz="1800" dirty="0"/>
              <a:t>Rådet og Parlamentet ble i november 2017 enige om en revisjon av reglene for byrået for flysikkerhet (EASA). Et formelt vedtak gjenstår. Reglene kan bety en ytterligere overføring av myndighet. Det er uklart om man vil krysse grensen for hva som anses som «lite inngripende».</a:t>
            </a:r>
          </a:p>
          <a:p>
            <a:endParaRPr lang="nb-NO" dirty="0"/>
          </a:p>
        </p:txBody>
      </p:sp>
      <p:sp>
        <p:nvSpPr>
          <p:cNvPr id="6" name="Plassholder for innhold 2">
            <a:extLst>
              <a:ext uri="{FF2B5EF4-FFF2-40B4-BE49-F238E27FC236}">
                <a16:creationId xmlns:a16="http://schemas.microsoft.com/office/drawing/2014/main" id="{5992F2B5-3092-4BBE-AC3D-4391FDCB3DF3}"/>
              </a:ext>
            </a:extLst>
          </p:cNvPr>
          <p:cNvSpPr txBox="1">
            <a:spLocks/>
          </p:cNvSpPr>
          <p:nvPr/>
        </p:nvSpPr>
        <p:spPr>
          <a:xfrm>
            <a:off x="628650" y="5041231"/>
            <a:ext cx="7886700" cy="397043"/>
          </a:xfrm>
          <a:prstGeom prst="rect">
            <a:avLst/>
          </a:prstGeom>
          <a:solidFill>
            <a:srgbClr val="FFFF0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None/>
            </a:pPr>
            <a:r>
              <a:rPr lang="nb-NO" sz="2400" b="1" dirty="0"/>
              <a:t>Jernbanepakke 4 vil bringe oss inn under ERA</a:t>
            </a:r>
          </a:p>
        </p:txBody>
      </p:sp>
    </p:spTree>
    <p:extLst>
      <p:ext uri="{BB962C8B-B14F-4D97-AF65-F5344CB8AC3E}">
        <p14:creationId xmlns:p14="http://schemas.microsoft.com/office/powerpoint/2010/main" val="347994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75F15D-0FBA-4473-98ED-206D7CD4EFAD}"/>
              </a:ext>
            </a:extLst>
          </p:cNvPr>
          <p:cNvSpPr>
            <a:spLocks noGrp="1"/>
          </p:cNvSpPr>
          <p:nvPr>
            <p:ph type="title"/>
          </p:nvPr>
        </p:nvSpPr>
        <p:spPr>
          <a:xfrm>
            <a:off x="628650" y="108284"/>
            <a:ext cx="7886700" cy="572753"/>
          </a:xfrm>
        </p:spPr>
        <p:txBody>
          <a:bodyPr>
            <a:normAutofit fontScale="90000"/>
          </a:bodyPr>
          <a:lstStyle/>
          <a:p>
            <a:r>
              <a:rPr lang="nb-NO" dirty="0"/>
              <a:t>Turøy-ulykken og EASA</a:t>
            </a:r>
          </a:p>
        </p:txBody>
      </p:sp>
      <p:sp>
        <p:nvSpPr>
          <p:cNvPr id="3" name="Plassholder for innhold 2">
            <a:extLst>
              <a:ext uri="{FF2B5EF4-FFF2-40B4-BE49-F238E27FC236}">
                <a16:creationId xmlns:a16="http://schemas.microsoft.com/office/drawing/2014/main" id="{F17A17F5-69E1-4D25-96DC-A55764E7336C}"/>
              </a:ext>
            </a:extLst>
          </p:cNvPr>
          <p:cNvSpPr>
            <a:spLocks noGrp="1"/>
          </p:cNvSpPr>
          <p:nvPr>
            <p:ph idx="1"/>
          </p:nvPr>
        </p:nvSpPr>
        <p:spPr>
          <a:xfrm>
            <a:off x="628650" y="681036"/>
            <a:ext cx="7886700" cy="5900237"/>
          </a:xfrm>
        </p:spPr>
        <p:txBody>
          <a:bodyPr>
            <a:normAutofit fontScale="62500" lnSpcReduction="20000"/>
          </a:bodyPr>
          <a:lstStyle/>
          <a:p>
            <a:pPr marL="0" indent="0">
              <a:buNone/>
            </a:pPr>
            <a:r>
              <a:rPr lang="nb-NO" dirty="0"/>
              <a:t>I Havarikommisjonens rapport blir det viet god plass til en ulykke på britisk sektor i 2009.</a:t>
            </a:r>
          </a:p>
          <a:p>
            <a:pPr marL="0" indent="0">
              <a:buNone/>
            </a:pPr>
            <a:r>
              <a:rPr lang="nb-NO" dirty="0"/>
              <a:t>Ulykken hadde en rekke fellestrekk med Turøy-ulykken. I begge ulykkene mistet helikopteret hovedrotoren i luften.</a:t>
            </a:r>
          </a:p>
          <a:p>
            <a:pPr marL="0" indent="0">
              <a:buNone/>
            </a:pPr>
            <a:r>
              <a:rPr lang="nb-NO" sz="3600" b="1" dirty="0"/>
              <a:t>Kritikk mot Airbus og EASA</a:t>
            </a:r>
          </a:p>
          <a:p>
            <a:pPr marL="0" indent="0">
              <a:buNone/>
            </a:pPr>
            <a:r>
              <a:rPr lang="nb-NO" dirty="0"/>
              <a:t>Den norske havarikommisjonen kritiserer både helikopterprodusenten Airbus </a:t>
            </a:r>
            <a:r>
              <a:rPr lang="nb-NO" dirty="0" err="1"/>
              <a:t>Helicopters</a:t>
            </a:r>
            <a:r>
              <a:rPr lang="nb-NO" dirty="0"/>
              <a:t> og EASA. De kunne vært grundigere i oppfølgingen av ulykken i 2009. </a:t>
            </a:r>
          </a:p>
          <a:p>
            <a:pPr marL="0" indent="0">
              <a:buNone/>
            </a:pPr>
            <a:r>
              <a:rPr lang="nb-NO" dirty="0"/>
              <a:t>EASA svarer bl.a. at «Den endelige rapporten (fra havarikommisjonen) inneholder en rekke </a:t>
            </a:r>
            <a:r>
              <a:rPr lang="nb-NO" b="1" dirty="0"/>
              <a:t>meninger og hypoteser» </a:t>
            </a:r>
          </a:p>
          <a:p>
            <a:pPr marL="0" indent="0">
              <a:buNone/>
            </a:pPr>
            <a:r>
              <a:rPr lang="nb-NO" dirty="0"/>
              <a:t>Sikkerhetstilrådningene som havarikommisjonen kommer med er veiledende anbefalinger som de mener bør gjennomføres for å ivareta sikkerheten på best mulig måte. De har imidlertid ingen myndighet til å pålegge aktører å handle etter tilrådningene.</a:t>
            </a:r>
          </a:p>
          <a:p>
            <a:pPr marL="0" indent="0">
              <a:buNone/>
            </a:pPr>
            <a:r>
              <a:rPr lang="nb-NO" b="1" dirty="0"/>
              <a:t>Det er derfor i stor grad opp til EASA å sørge for at tilrådningene blir fulgt opp. </a:t>
            </a:r>
          </a:p>
          <a:p>
            <a:pPr marL="0" indent="0">
              <a:buNone/>
            </a:pPr>
            <a:r>
              <a:rPr lang="nb-NO" sz="3600" b="1" dirty="0"/>
              <a:t>Hvem har ansvaret for kravene til nordsjø-</a:t>
            </a:r>
            <a:r>
              <a:rPr lang="nb-NO" sz="3600" b="1" dirty="0" err="1"/>
              <a:t>helikopterne</a:t>
            </a:r>
            <a:r>
              <a:rPr lang="nb-NO" sz="3600" b="1" dirty="0"/>
              <a:t>?</a:t>
            </a:r>
          </a:p>
          <a:p>
            <a:pPr marL="0" indent="0">
              <a:buNone/>
            </a:pPr>
            <a:r>
              <a:rPr lang="nb-NO" dirty="0"/>
              <a:t>I dag kreves det at alle helikopterselskap som driver persontrafikk til og fra oljeplattformene, skal ha en norsk driftstillatelse. Norge har hevdet at denne virksomheten ligger utenfor EØS sitt ansvarsområde</a:t>
            </a:r>
          </a:p>
          <a:p>
            <a:pPr marL="0" indent="0">
              <a:buNone/>
            </a:pPr>
            <a:r>
              <a:rPr lang="nb-NO" dirty="0"/>
              <a:t>EU vil ha nye og felles regler for helikoptertrafikken. EU-regelverket vil la det landet der maskinene er registrert også ha tilsyn med at selskapene følger regelverket for vedlikehold og drift. Det vil konkret si at hvis et italiensk selskap får oppdrag på norsk sokkel blir det italienske myndigheter som får ansvaret med å kontrollere selskapets operasjoner i Norge.</a:t>
            </a:r>
          </a:p>
        </p:txBody>
      </p:sp>
    </p:spTree>
    <p:extLst>
      <p:ext uri="{BB962C8B-B14F-4D97-AF65-F5344CB8AC3E}">
        <p14:creationId xmlns:p14="http://schemas.microsoft.com/office/powerpoint/2010/main" val="2260770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p:txBody>
          <a:bodyPr/>
          <a:lstStyle/>
          <a:p>
            <a:r>
              <a:rPr lang="nb-NO" dirty="0"/>
              <a:t>Utdanning og opplæring</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1825625"/>
            <a:ext cx="7886700" cy="2890754"/>
          </a:xfrm>
        </p:spPr>
        <p:txBody>
          <a:bodyPr/>
          <a:lstStyle/>
          <a:p>
            <a:pPr marL="0" indent="0">
              <a:buNone/>
            </a:pPr>
            <a:r>
              <a:rPr lang="nb-NO" sz="3200" b="1" dirty="0"/>
              <a:t>EUs utviklings- og informasjonssenter for yrkesopplæringen (</a:t>
            </a:r>
            <a:r>
              <a:rPr lang="nb-NO" sz="3200" b="1" dirty="0" err="1"/>
              <a:t>Cedefop</a:t>
            </a:r>
            <a:r>
              <a:rPr lang="nb-NO" sz="3200" b="1" dirty="0"/>
              <a:t>)</a:t>
            </a:r>
          </a:p>
          <a:p>
            <a:pPr marL="0" indent="0">
              <a:buNone/>
            </a:pPr>
            <a:r>
              <a:rPr lang="nb-NO" dirty="0"/>
              <a:t>Byrået har ansvar for å fremme og utvikle yrkesfaglig utdanning og opplæring i EU. Kunnskapsdepartementet har hovedansvaret for deltakelsen i </a:t>
            </a:r>
            <a:r>
              <a:rPr lang="nb-NO" dirty="0" err="1"/>
              <a:t>Cedefop</a:t>
            </a:r>
            <a:r>
              <a:rPr lang="nb-NO" dirty="0"/>
              <a:t>. </a:t>
            </a:r>
          </a:p>
          <a:p>
            <a:pPr marL="0" indent="0">
              <a:buNone/>
            </a:pPr>
            <a:endParaRPr lang="nb-NO" dirty="0"/>
          </a:p>
        </p:txBody>
      </p:sp>
    </p:spTree>
    <p:extLst>
      <p:ext uri="{BB962C8B-B14F-4D97-AF65-F5344CB8AC3E}">
        <p14:creationId xmlns:p14="http://schemas.microsoft.com/office/powerpoint/2010/main" val="244974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529389" y="0"/>
            <a:ext cx="7985961" cy="681037"/>
          </a:xfrm>
        </p:spPr>
        <p:txBody>
          <a:bodyPr>
            <a:normAutofit fontScale="90000"/>
          </a:bodyPr>
          <a:lstStyle/>
          <a:p>
            <a:r>
              <a:rPr lang="nb-NO" dirty="0"/>
              <a:t>Forvaltningsbyråer</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493295" y="681037"/>
            <a:ext cx="8121316" cy="5876174"/>
          </a:xfrm>
        </p:spPr>
        <p:txBody>
          <a:bodyPr>
            <a:normAutofit fontScale="62500" lnSpcReduction="20000"/>
          </a:bodyPr>
          <a:lstStyle/>
          <a:p>
            <a:pPr marL="0" indent="0">
              <a:buNone/>
            </a:pPr>
            <a:r>
              <a:rPr lang="nb-NO" sz="3800" b="1" dirty="0"/>
              <a:t>Forvaltningsbyrået for det europeiske forskningsrådet (ERC </a:t>
            </a:r>
            <a:r>
              <a:rPr lang="nb-NO" sz="3800" b="1" dirty="0" err="1"/>
              <a:t>Executive</a:t>
            </a:r>
            <a:r>
              <a:rPr lang="nb-NO" sz="3800" b="1" dirty="0"/>
              <a:t> </a:t>
            </a:r>
            <a:r>
              <a:rPr lang="nb-NO" sz="3800" b="1" dirty="0" err="1"/>
              <a:t>Agency</a:t>
            </a:r>
            <a:r>
              <a:rPr lang="nb-NO" sz="3800" b="1" dirty="0"/>
              <a:t>)</a:t>
            </a:r>
          </a:p>
          <a:p>
            <a:pPr marL="0" indent="0">
              <a:buNone/>
            </a:pPr>
            <a:r>
              <a:rPr lang="nb-NO" sz="3200" dirty="0"/>
              <a:t>ERC er en del av EUs program for forskning og innovasjon, Horisont 2020, som Norge deltar i. Det ble opprettet av Kommisjonen med den hensikt å støtte ledende forskning.</a:t>
            </a:r>
            <a:endParaRPr lang="nb-NO" sz="3200" b="1" dirty="0"/>
          </a:p>
          <a:p>
            <a:pPr marL="0" indent="0">
              <a:buNone/>
            </a:pPr>
            <a:r>
              <a:rPr lang="nb-NO" sz="3800" b="1" dirty="0"/>
              <a:t>Forvaltningsbyrået for forskning (REA)</a:t>
            </a:r>
          </a:p>
          <a:p>
            <a:pPr marL="0" indent="0">
              <a:buNone/>
            </a:pPr>
            <a:r>
              <a:rPr lang="nb-NO" sz="3200" dirty="0"/>
              <a:t>Finansieringsorgan opprettet av Kommisjonen for å fremme forskning og innovasjon. Byrået styrer store deler av EUs program for forskning og innovasjon, Horisont 2020. </a:t>
            </a:r>
          </a:p>
          <a:p>
            <a:pPr marL="0" indent="0">
              <a:buNone/>
            </a:pPr>
            <a:r>
              <a:rPr lang="nb-NO" sz="3800" b="1" dirty="0"/>
              <a:t>Forvaltningsbyrået for helse og forbrukere (EAHC)</a:t>
            </a:r>
          </a:p>
          <a:p>
            <a:pPr marL="0" indent="0">
              <a:buNone/>
            </a:pPr>
            <a:r>
              <a:rPr lang="nb-NO" sz="3200" dirty="0"/>
              <a:t>Byrået implementerer EUs helse- og forbrukerprogram, hvor Norge deltar i begge, samt initiativet for bedre opplæring om trygg mat. </a:t>
            </a:r>
          </a:p>
          <a:p>
            <a:pPr marL="0" indent="0">
              <a:buNone/>
            </a:pPr>
            <a:r>
              <a:rPr lang="nb-NO" sz="3800" b="1" dirty="0"/>
              <a:t>Forvaltningsbyrået for små- og mellomstore bedrifter (EASME) </a:t>
            </a:r>
          </a:p>
          <a:p>
            <a:pPr marL="0" indent="0">
              <a:buNone/>
            </a:pPr>
            <a:r>
              <a:rPr lang="nb-NO" sz="3200" dirty="0"/>
              <a:t>Byrået styrer blant annet deler av Horisont 2020 samt Enterprise Europe Network hvor Norge deltar. </a:t>
            </a:r>
          </a:p>
          <a:p>
            <a:pPr marL="0" indent="0">
              <a:buNone/>
            </a:pPr>
            <a:r>
              <a:rPr lang="nb-NO" sz="3800" b="1" dirty="0"/>
              <a:t>Forvaltningsbyrået for utdanning, audiovisuelle medier og kultur (EACEA)</a:t>
            </a:r>
          </a:p>
          <a:p>
            <a:pPr marL="0" indent="0">
              <a:buNone/>
            </a:pPr>
            <a:r>
              <a:rPr lang="nb-NO" sz="3200" dirty="0"/>
              <a:t>Byrået forvalter deler av EUs pro­grammer innen utdanning, media og kul­tur, blant annet Erasmus+ og Kreativt Europa  som Norge deltar i.</a:t>
            </a:r>
          </a:p>
        </p:txBody>
      </p:sp>
    </p:spTree>
    <p:extLst>
      <p:ext uri="{BB962C8B-B14F-4D97-AF65-F5344CB8AC3E}">
        <p14:creationId xmlns:p14="http://schemas.microsoft.com/office/powerpoint/2010/main" val="3261744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0" y="365126"/>
            <a:ext cx="9144001" cy="621463"/>
          </a:xfrm>
          <a:solidFill>
            <a:srgbClr val="FFFF00"/>
          </a:solidFill>
        </p:spPr>
        <p:txBody>
          <a:bodyPr>
            <a:normAutofit fontScale="90000"/>
          </a:bodyPr>
          <a:lstStyle/>
          <a:p>
            <a:pPr algn="ctr"/>
            <a:r>
              <a:rPr lang="nb-NO" dirty="0"/>
              <a:t>Persondata – ny personvernforordning </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1395663"/>
            <a:ext cx="7886700" cy="4781300"/>
          </a:xfrm>
        </p:spPr>
        <p:txBody>
          <a:bodyPr>
            <a:normAutofit lnSpcReduction="10000"/>
          </a:bodyPr>
          <a:lstStyle/>
          <a:p>
            <a:pPr marL="0" indent="0">
              <a:buNone/>
            </a:pPr>
            <a:r>
              <a:rPr lang="nb-NO" dirty="0"/>
              <a:t>Forordningen 2016/679 skal sikre bedre beskyttelse av personopplysninger og like regler mellom landene. Forordningen er ikke tatt inn i EØS-avtalen, men saken er for tiden til behandling i Stortinget. EUs Personvernråd får kompetanse til å treffe </a:t>
            </a:r>
            <a:r>
              <a:rPr lang="nb-NO" b="1" dirty="0">
                <a:solidFill>
                  <a:srgbClr val="FF0000"/>
                </a:solidFill>
              </a:rPr>
              <a:t>bindende vedtak overfor nasjonale myndigheter.</a:t>
            </a:r>
            <a:r>
              <a:rPr lang="nb-NO" dirty="0"/>
              <a:t> </a:t>
            </a:r>
            <a:r>
              <a:rPr lang="nb-NO" b="1" dirty="0">
                <a:solidFill>
                  <a:srgbClr val="FF0000"/>
                </a:solidFill>
              </a:rPr>
              <a:t>Myndigheten, Datatilsynet i Norge, skal være uavhengig og skal ikke kunne instrueres. </a:t>
            </a:r>
            <a:r>
              <a:rPr lang="nb-NO" dirty="0"/>
              <a:t>Regjeringen anser myndighetsoverføringen som «lite inngripende».</a:t>
            </a:r>
          </a:p>
          <a:p>
            <a:pPr marL="0" indent="0">
              <a:buNone/>
            </a:pPr>
            <a:r>
              <a:rPr lang="nb-NO" dirty="0"/>
              <a:t>Her er det noe som ikke henger på greip etter min oppfatning – </a:t>
            </a:r>
            <a:r>
              <a:rPr lang="nb-NO" b="1" dirty="0">
                <a:solidFill>
                  <a:srgbClr val="FF0000"/>
                </a:solidFill>
              </a:rPr>
              <a:t>bindende vedtak overfor nasjonale myndigheter </a:t>
            </a:r>
            <a:r>
              <a:rPr lang="nb-NO" dirty="0"/>
              <a:t>og </a:t>
            </a:r>
            <a:r>
              <a:rPr lang="nb-NO" b="1" dirty="0">
                <a:solidFill>
                  <a:srgbClr val="FF0000"/>
                </a:solidFill>
              </a:rPr>
              <a:t>skal ikke kunne instrueres </a:t>
            </a:r>
            <a:r>
              <a:rPr lang="nb-NO" dirty="0"/>
              <a:t>????</a:t>
            </a:r>
          </a:p>
        </p:txBody>
      </p:sp>
    </p:spTree>
    <p:extLst>
      <p:ext uri="{BB962C8B-B14F-4D97-AF65-F5344CB8AC3E}">
        <p14:creationId xmlns:p14="http://schemas.microsoft.com/office/powerpoint/2010/main" val="894691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495C7F8-DE16-4568-BCF2-E022086D3B43}"/>
              </a:ext>
            </a:extLst>
          </p:cNvPr>
          <p:cNvSpPr>
            <a:spLocks noGrp="1"/>
          </p:cNvSpPr>
          <p:nvPr>
            <p:ph type="title"/>
          </p:nvPr>
        </p:nvSpPr>
        <p:spPr>
          <a:xfrm>
            <a:off x="628650" y="369117"/>
            <a:ext cx="7886700" cy="717781"/>
          </a:xfrm>
          <a:solidFill>
            <a:srgbClr val="FFFF00"/>
          </a:solidFill>
        </p:spPr>
        <p:txBody>
          <a:bodyPr>
            <a:normAutofit/>
          </a:bodyPr>
          <a:lstStyle/>
          <a:p>
            <a:r>
              <a:rPr lang="nb-NO" dirty="0"/>
              <a:t>ACER – EUs Energibyrå</a:t>
            </a:r>
          </a:p>
        </p:txBody>
      </p:sp>
      <p:sp>
        <p:nvSpPr>
          <p:cNvPr id="3" name="Plassholder for innhold 2">
            <a:extLst>
              <a:ext uri="{FF2B5EF4-FFF2-40B4-BE49-F238E27FC236}">
                <a16:creationId xmlns:a16="http://schemas.microsoft.com/office/drawing/2014/main" id="{1504078A-01EE-4296-8F11-11404999C5D5}"/>
              </a:ext>
            </a:extLst>
          </p:cNvPr>
          <p:cNvSpPr>
            <a:spLocks noGrp="1"/>
          </p:cNvSpPr>
          <p:nvPr>
            <p:ph idx="1"/>
          </p:nvPr>
        </p:nvSpPr>
        <p:spPr>
          <a:xfrm>
            <a:off x="628650" y="1240971"/>
            <a:ext cx="7886700" cy="5247912"/>
          </a:xfrm>
        </p:spPr>
        <p:txBody>
          <a:bodyPr>
            <a:noAutofit/>
          </a:bodyPr>
          <a:lstStyle/>
          <a:p>
            <a:pPr marL="0" indent="0">
              <a:buNone/>
            </a:pPr>
            <a:r>
              <a:rPr lang="nb-NO" sz="2400" dirty="0"/>
              <a:t>I mars overkjørte Stortingsflertallet Grunnloven og folkeviljen ved å vedta innlemmelse av EUs tredje energimarkedspakke i norsk lov og i EØS-avtalen</a:t>
            </a:r>
          </a:p>
          <a:p>
            <a:pPr marL="0" indent="0">
              <a:buNone/>
            </a:pPr>
            <a:r>
              <a:rPr lang="nb-NO" sz="2400" b="1" dirty="0"/>
              <a:t>Vil Island si JA?</a:t>
            </a:r>
          </a:p>
          <a:p>
            <a:pPr marL="0" indent="0">
              <a:buNone/>
            </a:pPr>
            <a:r>
              <a:rPr lang="nb-NO" sz="1800" dirty="0"/>
              <a:t>Nå gjenstår ett siste hinder: Island må også vedta pakken. Avtalen forutsetter nemlig enighet og rettsenhet mellom de tre EØS-statene Island, Liechtenstein og Norge. I likhet med Norge har Island følgelig vetorett.</a:t>
            </a:r>
          </a:p>
          <a:p>
            <a:pPr marL="0" indent="0">
              <a:buNone/>
            </a:pPr>
            <a:r>
              <a:rPr lang="nb-NO" sz="1800" dirty="0"/>
              <a:t>To av de tre islandske regjeringspartiene, deriblant Høyres søsterparti, Selvstendighetspartiet, har gjort landsmøtevedtak mot EUs energipakke og mot å underlegge seg EUs energibyrå ACER. Også det tredje regjeringspartiet har tradisjonelt vært EU-skeptisk.</a:t>
            </a:r>
          </a:p>
          <a:p>
            <a:pPr marL="0" indent="0">
              <a:buNone/>
            </a:pPr>
            <a:r>
              <a:rPr lang="nb-NO" sz="1800" dirty="0"/>
              <a:t>Det ligger dermed til rette for at Alltinget kan si nei til EUs tredje energimarkedspakke og slik hindre at den blir del av EØS-avtalen.</a:t>
            </a:r>
          </a:p>
          <a:p>
            <a:pPr marL="0" indent="0">
              <a:buNone/>
            </a:pPr>
            <a:r>
              <a:rPr lang="nb-NO" sz="1800" dirty="0"/>
              <a:t>Statsminister Erna Solberg tar ikke dette så alvorlig. Så vidt jeg kan huske har hun sagt at dette ikke har så stor betydning: Vi finner andre løsninger med EU</a:t>
            </a:r>
          </a:p>
        </p:txBody>
      </p:sp>
    </p:spTree>
    <p:extLst>
      <p:ext uri="{BB962C8B-B14F-4D97-AF65-F5344CB8AC3E}">
        <p14:creationId xmlns:p14="http://schemas.microsoft.com/office/powerpoint/2010/main" val="261539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A5D050-DB1C-4FCD-9C42-2FEBC6C658C7}"/>
              </a:ext>
            </a:extLst>
          </p:cNvPr>
          <p:cNvSpPr>
            <a:spLocks noGrp="1"/>
          </p:cNvSpPr>
          <p:nvPr>
            <p:ph type="title"/>
          </p:nvPr>
        </p:nvSpPr>
        <p:spPr>
          <a:xfrm>
            <a:off x="628650" y="365126"/>
            <a:ext cx="7886700" cy="748377"/>
          </a:xfrm>
        </p:spPr>
        <p:txBody>
          <a:bodyPr/>
          <a:lstStyle/>
          <a:p>
            <a:r>
              <a:rPr lang="nb-NO" b="1" dirty="0"/>
              <a:t>EØS-avtalen endrer karakter</a:t>
            </a:r>
          </a:p>
        </p:txBody>
      </p:sp>
      <p:sp>
        <p:nvSpPr>
          <p:cNvPr id="3" name="Plassholder for innhold 2">
            <a:extLst>
              <a:ext uri="{FF2B5EF4-FFF2-40B4-BE49-F238E27FC236}">
                <a16:creationId xmlns:a16="http://schemas.microsoft.com/office/drawing/2014/main" id="{D4F15C2A-69E2-4844-9129-AD9F2885DA51}"/>
              </a:ext>
            </a:extLst>
          </p:cNvPr>
          <p:cNvSpPr>
            <a:spLocks noGrp="1"/>
          </p:cNvSpPr>
          <p:nvPr>
            <p:ph idx="1"/>
          </p:nvPr>
        </p:nvSpPr>
        <p:spPr>
          <a:xfrm>
            <a:off x="628650" y="1283110"/>
            <a:ext cx="7886700" cy="5272548"/>
          </a:xfrm>
        </p:spPr>
        <p:txBody>
          <a:bodyPr>
            <a:normAutofit fontScale="77500" lnSpcReduction="20000"/>
          </a:bodyPr>
          <a:lstStyle/>
          <a:p>
            <a:pPr>
              <a:lnSpc>
                <a:spcPct val="120000"/>
              </a:lnSpc>
            </a:pPr>
            <a:r>
              <a:rPr lang="nb-NO" dirty="0">
                <a:solidFill>
                  <a:srgbClr val="000000"/>
                </a:solidFill>
                <a:latin typeface="arial" panose="020B0604020202020204" pitchFamily="34" charset="0"/>
              </a:rPr>
              <a:t>EØS-avtalen er bygd på at Stortinget tar inn relevant EU-lov­givning i norsk lov</a:t>
            </a:r>
          </a:p>
          <a:p>
            <a:pPr>
              <a:lnSpc>
                <a:spcPct val="120000"/>
              </a:lnSpc>
            </a:pPr>
            <a:r>
              <a:rPr lang="nb-NO" dirty="0">
                <a:solidFill>
                  <a:srgbClr val="000000"/>
                </a:solidFill>
                <a:latin typeface="arial" panose="020B0604020202020204" pitchFamily="34" charset="0"/>
              </a:rPr>
              <a:t>Norske myndighetsorganer står for håndhevelsen av reglene</a:t>
            </a:r>
          </a:p>
          <a:p>
            <a:pPr>
              <a:lnSpc>
                <a:spcPct val="110000"/>
              </a:lnSpc>
            </a:pPr>
            <a:r>
              <a:rPr lang="nb-NO" dirty="0">
                <a:solidFill>
                  <a:srgbClr val="000000"/>
                </a:solidFill>
                <a:latin typeface="arial" panose="020B0604020202020204" pitchFamily="34" charset="0"/>
              </a:rPr>
              <a:t>Eftas over­våkingsorgan </a:t>
            </a:r>
            <a:r>
              <a:rPr lang="nb-NO" dirty="0" err="1">
                <a:solidFill>
                  <a:srgbClr val="000000"/>
                </a:solidFill>
                <a:latin typeface="arial" panose="020B0604020202020204" pitchFamily="34" charset="0"/>
              </a:rPr>
              <a:t>Esa</a:t>
            </a:r>
            <a:r>
              <a:rPr lang="nb-NO" dirty="0">
                <a:solidFill>
                  <a:srgbClr val="000000"/>
                </a:solidFill>
                <a:latin typeface="arial" panose="020B0604020202020204" pitchFamily="34" charset="0"/>
              </a:rPr>
              <a:t> kontroller på sin side at landene følger reglene</a:t>
            </a:r>
          </a:p>
          <a:p>
            <a:pPr>
              <a:lnSpc>
                <a:spcPct val="120000"/>
              </a:lnSpc>
            </a:pPr>
            <a:r>
              <a:rPr lang="nb-NO" dirty="0">
                <a:solidFill>
                  <a:srgbClr val="000000"/>
                </a:solidFill>
                <a:latin typeface="arial" panose="020B0604020202020204" pitchFamily="34" charset="0"/>
              </a:rPr>
              <a:t>Hvis de etter </a:t>
            </a:r>
            <a:r>
              <a:rPr lang="nb-NO" dirty="0" err="1">
                <a:solidFill>
                  <a:srgbClr val="000000"/>
                </a:solidFill>
                <a:latin typeface="arial" panose="020B0604020202020204" pitchFamily="34" charset="0"/>
              </a:rPr>
              <a:t>Esas</a:t>
            </a:r>
            <a:r>
              <a:rPr lang="nb-NO" dirty="0">
                <a:solidFill>
                  <a:srgbClr val="000000"/>
                </a:solidFill>
                <a:latin typeface="arial" panose="020B0604020202020204" pitchFamily="34" charset="0"/>
              </a:rPr>
              <a:t> syn ikke gjør det, kan </a:t>
            </a:r>
            <a:r>
              <a:rPr lang="nb-NO" dirty="0" err="1">
                <a:solidFill>
                  <a:srgbClr val="000000"/>
                </a:solidFill>
                <a:latin typeface="arial" panose="020B0604020202020204" pitchFamily="34" charset="0"/>
              </a:rPr>
              <a:t>Esa</a:t>
            </a:r>
            <a:r>
              <a:rPr lang="nb-NO" dirty="0">
                <a:solidFill>
                  <a:srgbClr val="000000"/>
                </a:solidFill>
                <a:latin typeface="arial" panose="020B0604020202020204" pitchFamily="34" charset="0"/>
              </a:rPr>
              <a:t> ta ut stevning for Efta-domstolen.</a:t>
            </a:r>
          </a:p>
          <a:p>
            <a:pPr>
              <a:lnSpc>
                <a:spcPct val="120000"/>
              </a:lnSpc>
            </a:pPr>
            <a:r>
              <a:rPr lang="nb-NO" dirty="0">
                <a:solidFill>
                  <a:srgbClr val="000000"/>
                </a:solidFill>
                <a:latin typeface="arial" panose="020B0604020202020204" pitchFamily="34" charset="0"/>
              </a:rPr>
              <a:t>Dette er ille nok: De lovene vi vedtar </a:t>
            </a:r>
            <a:r>
              <a:rPr lang="nb-NO" dirty="0" err="1">
                <a:solidFill>
                  <a:srgbClr val="000000"/>
                </a:solidFill>
                <a:latin typeface="arial" panose="020B0604020202020204" pitchFamily="34" charset="0"/>
              </a:rPr>
              <a:t>pga</a:t>
            </a:r>
            <a:r>
              <a:rPr lang="nb-NO" dirty="0">
                <a:solidFill>
                  <a:srgbClr val="000000"/>
                </a:solidFill>
                <a:latin typeface="arial" panose="020B0604020202020204" pitchFamily="34" charset="0"/>
              </a:rPr>
              <a:t> EØS-avtalen kan vi ikke påvirke eller endre når de først er godtatt. For å redde oss ut av dem må vi si opp EØS-avtalen</a:t>
            </a:r>
          </a:p>
          <a:p>
            <a:pPr>
              <a:lnSpc>
                <a:spcPct val="120000"/>
              </a:lnSpc>
            </a:pPr>
            <a:r>
              <a:rPr lang="nb-NO" dirty="0">
                <a:solidFill>
                  <a:srgbClr val="000000"/>
                </a:solidFill>
                <a:latin typeface="arial" panose="020B0604020202020204" pitchFamily="34" charset="0"/>
              </a:rPr>
              <a:t>Slik var det ved iverksettelsen av EØS-avtalen i 1994, men etter hvert har det skjedd noe nytt og verre……</a:t>
            </a:r>
          </a:p>
        </p:txBody>
      </p:sp>
    </p:spTree>
    <p:extLst>
      <p:ext uri="{BB962C8B-B14F-4D97-AF65-F5344CB8AC3E}">
        <p14:creationId xmlns:p14="http://schemas.microsoft.com/office/powerpoint/2010/main" val="2749408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A5D050-DB1C-4FCD-9C42-2FEBC6C658C7}"/>
              </a:ext>
            </a:extLst>
          </p:cNvPr>
          <p:cNvSpPr>
            <a:spLocks noGrp="1"/>
          </p:cNvSpPr>
          <p:nvPr>
            <p:ph type="title"/>
          </p:nvPr>
        </p:nvSpPr>
        <p:spPr>
          <a:xfrm>
            <a:off x="628650" y="188145"/>
            <a:ext cx="7886700" cy="748377"/>
          </a:xfrm>
        </p:spPr>
        <p:txBody>
          <a:bodyPr/>
          <a:lstStyle/>
          <a:p>
            <a:r>
              <a:rPr lang="nb-NO" b="1" dirty="0"/>
              <a:t>Omgåelse av Grunnloven</a:t>
            </a:r>
          </a:p>
        </p:txBody>
      </p:sp>
      <p:sp>
        <p:nvSpPr>
          <p:cNvPr id="3" name="Plassholder for innhold 2">
            <a:extLst>
              <a:ext uri="{FF2B5EF4-FFF2-40B4-BE49-F238E27FC236}">
                <a16:creationId xmlns:a16="http://schemas.microsoft.com/office/drawing/2014/main" id="{D4F15C2A-69E2-4844-9129-AD9F2885DA51}"/>
              </a:ext>
            </a:extLst>
          </p:cNvPr>
          <p:cNvSpPr>
            <a:spLocks noGrp="1"/>
          </p:cNvSpPr>
          <p:nvPr>
            <p:ph idx="1"/>
          </p:nvPr>
        </p:nvSpPr>
        <p:spPr>
          <a:xfrm>
            <a:off x="628650" y="936522"/>
            <a:ext cx="7886700" cy="5619136"/>
          </a:xfrm>
        </p:spPr>
        <p:txBody>
          <a:bodyPr>
            <a:normAutofit fontScale="77500" lnSpcReduction="20000"/>
          </a:bodyPr>
          <a:lstStyle/>
          <a:p>
            <a:r>
              <a:rPr lang="nb-NO" dirty="0">
                <a:solidFill>
                  <a:srgbClr val="000000"/>
                </a:solidFill>
                <a:latin typeface="arial" panose="020B0604020202020204" pitchFamily="34" charset="0"/>
              </a:rPr>
              <a:t>De overnasjonale byråene gjør at EU får en stor og overnasjonal styring over viktige politikkområder i landet vårt.</a:t>
            </a:r>
          </a:p>
          <a:p>
            <a:r>
              <a:rPr lang="nb-NO" dirty="0">
                <a:solidFill>
                  <a:srgbClr val="000000"/>
                </a:solidFill>
                <a:latin typeface="arial" panose="020B0604020202020204" pitchFamily="34" charset="0"/>
              </a:rPr>
              <a:t>De gjør også deler av samarbeidet med EU betydelig mer konstitusjonelt utfordrende for Norge enn tidligere fordi Grunnloven ikke åpner for å overføre myndighet til sammenslutninger Norge ikke er med i. </a:t>
            </a:r>
          </a:p>
          <a:p>
            <a:r>
              <a:rPr lang="nb-NO" dirty="0">
                <a:solidFill>
                  <a:srgbClr val="000000"/>
                </a:solidFill>
                <a:latin typeface="arial" panose="020B0604020202020204" pitchFamily="34" charset="0"/>
              </a:rPr>
              <a:t>Både i saken om EUs finanstilsyn og energibyrå ble det konstruert ordninger som vanskelig kan kalles annet enn omgåelser av Grunnloven. Formelt sett legges myndigheten til Eftas overvåkingsorgan, </a:t>
            </a:r>
            <a:r>
              <a:rPr lang="nb-NO" dirty="0" err="1">
                <a:solidFill>
                  <a:srgbClr val="000000"/>
                </a:solidFill>
                <a:latin typeface="arial" panose="020B0604020202020204" pitchFamily="34" charset="0"/>
              </a:rPr>
              <a:t>Esa</a:t>
            </a:r>
            <a:r>
              <a:rPr lang="nb-NO" dirty="0">
                <a:solidFill>
                  <a:srgbClr val="000000"/>
                </a:solidFill>
                <a:latin typeface="arial" panose="020B0604020202020204" pitchFamily="34" charset="0"/>
              </a:rPr>
              <a:t>, men reelt sett er det snakk direkte kopier av vedtak gjort av overnasjonale EU-byråer.</a:t>
            </a:r>
          </a:p>
          <a:p>
            <a:r>
              <a:rPr lang="nb-NO" dirty="0">
                <a:solidFill>
                  <a:srgbClr val="000000"/>
                </a:solidFill>
                <a:latin typeface="arial" panose="020B0604020202020204" pitchFamily="34" charset="0"/>
              </a:rPr>
              <a:t>Da Stortinget sluttet oss til finanstilsynet, brukte de § 115 i Grunnloven</a:t>
            </a:r>
          </a:p>
          <a:p>
            <a:r>
              <a:rPr lang="nb-NO" dirty="0">
                <a:solidFill>
                  <a:srgbClr val="000000"/>
                </a:solidFill>
                <a:latin typeface="arial" panose="020B0604020202020204" pitchFamily="34" charset="0"/>
              </a:rPr>
              <a:t>Det gjorde de ikke under tilslutningen til ACER. Da brukte de en begrunnelse som blir mer og mer vanlig: saken var «lite inngripende». Da har Stortinget etablert en praksis om at de ikke behøver å bruke § 115, men § 26</a:t>
            </a:r>
          </a:p>
        </p:txBody>
      </p:sp>
    </p:spTree>
    <p:extLst>
      <p:ext uri="{BB962C8B-B14F-4D97-AF65-F5344CB8AC3E}">
        <p14:creationId xmlns:p14="http://schemas.microsoft.com/office/powerpoint/2010/main" val="252709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0C1BC5-0667-480F-B85B-9B2E5786B8C7}"/>
              </a:ext>
            </a:extLst>
          </p:cNvPr>
          <p:cNvSpPr>
            <a:spLocks noGrp="1"/>
          </p:cNvSpPr>
          <p:nvPr>
            <p:ph type="title"/>
          </p:nvPr>
        </p:nvSpPr>
        <p:spPr>
          <a:xfrm>
            <a:off x="628650" y="365127"/>
            <a:ext cx="7886700" cy="485664"/>
          </a:xfrm>
        </p:spPr>
        <p:txBody>
          <a:bodyPr>
            <a:normAutofit fontScale="90000"/>
          </a:bodyPr>
          <a:lstStyle/>
          <a:p>
            <a:r>
              <a:rPr lang="nb-NO" b="1" dirty="0"/>
              <a:t>Grunnlovens § 115 og § 26</a:t>
            </a:r>
          </a:p>
        </p:txBody>
      </p:sp>
      <p:sp>
        <p:nvSpPr>
          <p:cNvPr id="3" name="Plassholder for innhold 2">
            <a:extLst>
              <a:ext uri="{FF2B5EF4-FFF2-40B4-BE49-F238E27FC236}">
                <a16:creationId xmlns:a16="http://schemas.microsoft.com/office/drawing/2014/main" id="{BE84F275-C6BD-4DB8-B0A2-D811A35C5BCE}"/>
              </a:ext>
            </a:extLst>
          </p:cNvPr>
          <p:cNvSpPr>
            <a:spLocks noGrp="1"/>
          </p:cNvSpPr>
          <p:nvPr>
            <p:ph idx="1"/>
          </p:nvPr>
        </p:nvSpPr>
        <p:spPr>
          <a:xfrm>
            <a:off x="628650" y="1089330"/>
            <a:ext cx="7886700" cy="5510254"/>
          </a:xfrm>
        </p:spPr>
        <p:txBody>
          <a:bodyPr>
            <a:normAutofit fontScale="70000" lnSpcReduction="20000"/>
          </a:bodyPr>
          <a:lstStyle/>
          <a:p>
            <a:pPr marL="0" indent="0">
              <a:buNone/>
            </a:pPr>
            <a:r>
              <a:rPr lang="nn-NO" dirty="0">
                <a:latin typeface="Arial" panose="020B0604020202020204" pitchFamily="34" charset="0"/>
                <a:cs typeface="Arial" panose="020B0604020202020204" pitchFamily="34" charset="0"/>
              </a:rPr>
              <a:t>§ 115</a:t>
            </a:r>
          </a:p>
          <a:p>
            <a:pPr marL="0" indent="0">
              <a:buNone/>
            </a:pPr>
            <a:r>
              <a:rPr lang="nn-NO" dirty="0">
                <a:latin typeface="Arial" panose="020B0604020202020204" pitchFamily="34" charset="0"/>
                <a:cs typeface="Arial" panose="020B0604020202020204" pitchFamily="34" charset="0"/>
              </a:rPr>
              <a:t>For å sikre internasjonal fred og tryggleik eller fremje internasjonal rettsorden og samarbeid kan Stortinget med tre fjerdedels fleirtal gje samtykke til at ein internasjonal samskipnad som </a:t>
            </a:r>
            <a:r>
              <a:rPr lang="nn-NO" b="1" u="sng" dirty="0">
                <a:latin typeface="Arial" panose="020B0604020202020204" pitchFamily="34" charset="0"/>
                <a:cs typeface="Arial" panose="020B0604020202020204" pitchFamily="34" charset="0"/>
              </a:rPr>
              <a:t>Noreg er tilslutta eller sluttar seg til</a:t>
            </a:r>
            <a:r>
              <a:rPr lang="nn-NO" dirty="0">
                <a:latin typeface="Arial" panose="020B0604020202020204" pitchFamily="34" charset="0"/>
                <a:cs typeface="Arial" panose="020B0604020202020204" pitchFamily="34" charset="0"/>
              </a:rPr>
              <a:t>, på eit sakleg avgrensa område får råderett som elles ligg hjå dei statlege styresmaktene etter denne grunnlova, men likevel ikkje rett til å endre denne grunnlova. Når Stortinget skal gje sitt samtykke, skal minst to tredjedelar av medlemmene vere til stades, som ved behandling av grunnlovsframlegg.</a:t>
            </a:r>
          </a:p>
          <a:p>
            <a:pPr marL="0" indent="0">
              <a:buNone/>
            </a:pPr>
            <a:r>
              <a:rPr lang="nn-NO" dirty="0">
                <a:latin typeface="Arial" panose="020B0604020202020204" pitchFamily="34" charset="0"/>
                <a:cs typeface="Arial" panose="020B0604020202020204" pitchFamily="34" charset="0"/>
              </a:rPr>
              <a:t>Føresegnene i denne paragrafen gjeld ikkje deltaking i ein internasjonal samskipnad der avgjerdene berre har reint folkerettsleg verknad for Noreg</a:t>
            </a:r>
          </a:p>
          <a:p>
            <a:pPr marL="0" indent="0">
              <a:buNone/>
            </a:pPr>
            <a:r>
              <a:rPr lang="nn-NO" dirty="0">
                <a:latin typeface="Arial" panose="020B0604020202020204" pitchFamily="34" charset="0"/>
                <a:cs typeface="Arial" panose="020B0604020202020204" pitchFamily="34" charset="0"/>
              </a:rPr>
              <a:t>§ 26</a:t>
            </a:r>
          </a:p>
          <a:p>
            <a:pPr marL="0" indent="0">
              <a:buNone/>
            </a:pPr>
            <a:r>
              <a:rPr lang="nn-NO" dirty="0">
                <a:latin typeface="Arial" panose="020B0604020202020204" pitchFamily="34" charset="0"/>
                <a:cs typeface="Arial" panose="020B0604020202020204" pitchFamily="34" charset="0"/>
              </a:rPr>
              <a:t>Kongen har rett til å kalle saman troppar, byrje krig til forsvar av landet og slutte fred, </a:t>
            </a:r>
            <a:r>
              <a:rPr lang="nn-NO" b="1" u="sng" dirty="0">
                <a:latin typeface="Arial" panose="020B0604020202020204" pitchFamily="34" charset="0"/>
                <a:cs typeface="Arial" panose="020B0604020202020204" pitchFamily="34" charset="0"/>
              </a:rPr>
              <a:t>inngå og seie opp folkerettslege avtaler </a:t>
            </a:r>
            <a:r>
              <a:rPr lang="nn-NO" dirty="0">
                <a:latin typeface="Arial" panose="020B0604020202020204" pitchFamily="34" charset="0"/>
                <a:cs typeface="Arial" panose="020B0604020202020204" pitchFamily="34" charset="0"/>
              </a:rPr>
              <a:t>og sende og ta imot sendemenn.</a:t>
            </a:r>
          </a:p>
          <a:p>
            <a:pPr marL="0" indent="0">
              <a:buNone/>
            </a:pPr>
            <a:r>
              <a:rPr lang="nn-NO" dirty="0">
                <a:latin typeface="Arial" panose="020B0604020202020204" pitchFamily="34" charset="0"/>
                <a:cs typeface="Arial" panose="020B0604020202020204" pitchFamily="34" charset="0"/>
              </a:rPr>
              <a:t>Traktatar om særleg viktige saker blir fyrst bindande når Stortinget har gjeve samtykke til det. Det same gjeld alle traktatar som etter konstitusjonen ikkje kan setjast i verk utan ei ny lov eller eit nytt stortingsvedtak.</a:t>
            </a:r>
          </a:p>
          <a:p>
            <a:pPr marL="0" indent="0">
              <a:buNone/>
            </a:pPr>
            <a:r>
              <a:rPr lang="nb-NO" b="1" dirty="0">
                <a:latin typeface="Arial" panose="020B0604020202020204" pitchFamily="34" charset="0"/>
                <a:cs typeface="Arial" panose="020B0604020202020204" pitchFamily="34" charset="0"/>
              </a:rPr>
              <a:t>(mine uthevinger GR)</a:t>
            </a:r>
          </a:p>
          <a:p>
            <a:pPr marL="0" indent="0">
              <a:buNone/>
            </a:pPr>
            <a:endParaRPr lang="nb-N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60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075696-DCA8-4678-BAA7-8A1596E86F5F}"/>
              </a:ext>
            </a:extLst>
          </p:cNvPr>
          <p:cNvSpPr>
            <a:spLocks noGrp="1"/>
          </p:cNvSpPr>
          <p:nvPr>
            <p:ph type="title"/>
          </p:nvPr>
        </p:nvSpPr>
        <p:spPr>
          <a:xfrm>
            <a:off x="628650" y="263277"/>
            <a:ext cx="7886700" cy="807534"/>
          </a:xfrm>
        </p:spPr>
        <p:txBody>
          <a:bodyPr>
            <a:normAutofit/>
          </a:bodyPr>
          <a:lstStyle/>
          <a:p>
            <a:r>
              <a:rPr lang="nb-NO" b="1" dirty="0"/>
              <a:t>På vei mot en føderal stat?</a:t>
            </a:r>
          </a:p>
        </p:txBody>
      </p:sp>
      <p:sp>
        <p:nvSpPr>
          <p:cNvPr id="3" name="Plassholder for innhold 2">
            <a:extLst>
              <a:ext uri="{FF2B5EF4-FFF2-40B4-BE49-F238E27FC236}">
                <a16:creationId xmlns:a16="http://schemas.microsoft.com/office/drawing/2014/main" id="{CBD4DCB5-F494-4FDF-8BC2-CBD16C9BFEAB}"/>
              </a:ext>
            </a:extLst>
          </p:cNvPr>
          <p:cNvSpPr>
            <a:spLocks noGrp="1"/>
          </p:cNvSpPr>
          <p:nvPr>
            <p:ph idx="1"/>
          </p:nvPr>
        </p:nvSpPr>
        <p:spPr>
          <a:xfrm>
            <a:off x="628650" y="1070812"/>
            <a:ext cx="7886700" cy="5106152"/>
          </a:xfrm>
        </p:spPr>
        <p:txBody>
          <a:bodyPr/>
          <a:lstStyle/>
          <a:p>
            <a:pPr marL="0" indent="0">
              <a:buNone/>
            </a:pPr>
            <a:r>
              <a:rPr lang="nb-NO" dirty="0">
                <a:solidFill>
                  <a:srgbClr val="000000"/>
                </a:solidFill>
                <a:latin typeface="Arial" panose="020B0604020202020204" pitchFamily="34" charset="0"/>
                <a:cs typeface="Arial" panose="020B0604020202020204" pitchFamily="34" charset="0"/>
              </a:rPr>
              <a:t>EUs praksis med å overlate direkte myndighet til over­nasjonale organer kan ses på som en del av en utvikling i retning en føderal europeisk stat. Sterke krefter i EU ønsker en slik utvikling, mens der i en del EU-land er stor motstand mot denne utviklingen.</a:t>
            </a:r>
          </a:p>
          <a:p>
            <a:pPr marL="0" indent="0">
              <a:buNone/>
            </a:pPr>
            <a:r>
              <a:rPr lang="nb-NO" dirty="0">
                <a:solidFill>
                  <a:srgbClr val="000000"/>
                </a:solidFill>
                <a:latin typeface="Arial" panose="020B0604020202020204" pitchFamily="34" charset="0"/>
                <a:cs typeface="Arial" panose="020B0604020202020204" pitchFamily="34" charset="0"/>
              </a:rPr>
              <a:t>Når Norge på område etter område blir en del av systemet med overnasjonale byråer, mister vi mer og mer av vår nasjonale suverenitet. Nasjonale hensyn blir underordnet, stikk i strid med Grunnloven, to folkeavstemninger om EU og intensjonen i EØS-avtalen</a:t>
            </a:r>
            <a:endParaRPr lang="nb-NO" dirty="0"/>
          </a:p>
        </p:txBody>
      </p:sp>
    </p:spTree>
    <p:extLst>
      <p:ext uri="{BB962C8B-B14F-4D97-AF65-F5344CB8AC3E}">
        <p14:creationId xmlns:p14="http://schemas.microsoft.com/office/powerpoint/2010/main" val="3507793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19E94BB-F1AF-41C0-901E-BD68FC3CAF81}"/>
              </a:ext>
            </a:extLst>
          </p:cNvPr>
          <p:cNvSpPr>
            <a:spLocks noGrp="1"/>
          </p:cNvSpPr>
          <p:nvPr>
            <p:ph type="title"/>
          </p:nvPr>
        </p:nvSpPr>
        <p:spPr>
          <a:xfrm>
            <a:off x="628650" y="172622"/>
            <a:ext cx="7886700" cy="620836"/>
          </a:xfrm>
        </p:spPr>
        <p:txBody>
          <a:bodyPr>
            <a:normAutofit fontScale="90000"/>
          </a:bodyPr>
          <a:lstStyle/>
          <a:p>
            <a:r>
              <a:rPr lang="nb-NO" b="1" dirty="0"/>
              <a:t>De overnasjonale byråene</a:t>
            </a:r>
          </a:p>
        </p:txBody>
      </p:sp>
      <p:sp>
        <p:nvSpPr>
          <p:cNvPr id="3" name="Plassholder for innhold 2">
            <a:extLst>
              <a:ext uri="{FF2B5EF4-FFF2-40B4-BE49-F238E27FC236}">
                <a16:creationId xmlns:a16="http://schemas.microsoft.com/office/drawing/2014/main" id="{001CF909-57EF-4ADA-9C0F-8D61B2E5C22D}"/>
              </a:ext>
            </a:extLst>
          </p:cNvPr>
          <p:cNvSpPr>
            <a:spLocks noGrp="1"/>
          </p:cNvSpPr>
          <p:nvPr>
            <p:ph idx="1"/>
          </p:nvPr>
        </p:nvSpPr>
        <p:spPr>
          <a:xfrm>
            <a:off x="628650" y="793458"/>
            <a:ext cx="7886700" cy="5799847"/>
          </a:xfrm>
        </p:spPr>
        <p:txBody>
          <a:bodyPr>
            <a:noAutofit/>
          </a:bodyPr>
          <a:lstStyle/>
          <a:p>
            <a:r>
              <a:rPr lang="nb-NO" sz="2000" dirty="0">
                <a:latin typeface="Arial" panose="020B0604020202020204" pitchFamily="34" charset="0"/>
                <a:cs typeface="Arial" panose="020B0604020202020204" pitchFamily="34" charset="0"/>
              </a:rPr>
              <a:t>På en rekke felt er det de siste årene opprettet </a:t>
            </a:r>
            <a:r>
              <a:rPr lang="nb-NO" sz="2000" dirty="0">
                <a:solidFill>
                  <a:srgbClr val="000000"/>
                </a:solidFill>
                <a:latin typeface="Arial" panose="020B0604020202020204" pitchFamily="34" charset="0"/>
                <a:cs typeface="Arial" panose="020B0604020202020204" pitchFamily="34" charset="0"/>
              </a:rPr>
              <a:t>selvstendige forvaltningsorganer</a:t>
            </a:r>
            <a:r>
              <a:rPr lang="nb-NO" sz="2000" dirty="0">
                <a:latin typeface="Arial" panose="020B0604020202020204" pitchFamily="34" charset="0"/>
                <a:cs typeface="Arial" panose="020B0604020202020204" pitchFamily="34" charset="0"/>
              </a:rPr>
              <a:t> i EU</a:t>
            </a:r>
            <a:r>
              <a:rPr lang="nb-NO" sz="2000" dirty="0">
                <a:solidFill>
                  <a:srgbClr val="000000"/>
                </a:solidFill>
                <a:latin typeface="Arial" panose="020B0604020202020204" pitchFamily="34" charset="0"/>
                <a:cs typeface="Arial" panose="020B0604020202020204" pitchFamily="34" charset="0"/>
              </a:rPr>
              <a:t>. Disse kalles byråer. Det varierer hvilken myndighet de har. Noe dreier seg om informasjonsutveksling, men mange byrå gis direkte rett til å håndheve sine egne vedtak. </a:t>
            </a:r>
          </a:p>
          <a:p>
            <a:r>
              <a:rPr lang="nb-NO" sz="2000" dirty="0">
                <a:solidFill>
                  <a:srgbClr val="000000"/>
                </a:solidFill>
                <a:latin typeface="Arial" panose="020B0604020202020204" pitchFamily="34" charset="0"/>
                <a:cs typeface="Arial" panose="020B0604020202020204" pitchFamily="34" charset="0"/>
              </a:rPr>
              <a:t>Det er ulike alternativer for hvordan Norge kan knytte seg til slike organer. Når det gjelder </a:t>
            </a:r>
            <a:r>
              <a:rPr lang="nb-NO" sz="2000" dirty="0" err="1">
                <a:solidFill>
                  <a:srgbClr val="000000"/>
                </a:solidFill>
                <a:latin typeface="Arial" panose="020B0604020202020204" pitchFamily="34" charset="0"/>
                <a:cs typeface="Arial" panose="020B0604020202020204" pitchFamily="34" charset="0"/>
              </a:rPr>
              <a:t>finansbyråene</a:t>
            </a:r>
            <a:r>
              <a:rPr lang="nb-NO" sz="2000" dirty="0">
                <a:solidFill>
                  <a:srgbClr val="000000"/>
                </a:solidFill>
                <a:latin typeface="Arial" panose="020B0604020202020204" pitchFamily="34" charset="0"/>
                <a:cs typeface="Arial" panose="020B0604020202020204" pitchFamily="34" charset="0"/>
              </a:rPr>
              <a:t> har Norge fremforhandlet en tilknytningsmodell som innebærer myndighetsoverføring til </a:t>
            </a:r>
            <a:r>
              <a:rPr lang="nb-NO" sz="2000" dirty="0" err="1">
                <a:solidFill>
                  <a:srgbClr val="000000"/>
                </a:solidFill>
                <a:latin typeface="Arial" panose="020B0604020202020204" pitchFamily="34" charset="0"/>
                <a:cs typeface="Arial" panose="020B0604020202020204" pitchFamily="34" charset="0"/>
              </a:rPr>
              <a:t>EFTAs</a:t>
            </a:r>
            <a:r>
              <a:rPr lang="nb-NO" sz="2000" dirty="0">
                <a:solidFill>
                  <a:srgbClr val="000000"/>
                </a:solidFill>
                <a:latin typeface="Arial" panose="020B0604020202020204" pitchFamily="34" charset="0"/>
                <a:cs typeface="Arial" panose="020B0604020202020204" pitchFamily="34" charset="0"/>
              </a:rPr>
              <a:t> overvåkingsorgan, ESA, og EFTA-domstolen, istedenfor til EU-byråene og EU-domstolen. Da overføres myndighet </a:t>
            </a:r>
            <a:r>
              <a:rPr lang="nb-NO" sz="2000" b="1" i="1" dirty="0">
                <a:solidFill>
                  <a:srgbClr val="000000"/>
                </a:solidFill>
                <a:latin typeface="Arial" panose="020B0604020202020204" pitchFamily="34" charset="0"/>
                <a:cs typeface="Arial" panose="020B0604020202020204" pitchFamily="34" charset="0"/>
              </a:rPr>
              <a:t>tilsynelatende</a:t>
            </a:r>
            <a:r>
              <a:rPr lang="nb-NO" sz="2000" dirty="0">
                <a:solidFill>
                  <a:srgbClr val="000000"/>
                </a:solidFill>
                <a:latin typeface="Arial" panose="020B0604020202020204" pitchFamily="34" charset="0"/>
                <a:cs typeface="Arial" panose="020B0604020202020204" pitchFamily="34" charset="0"/>
              </a:rPr>
              <a:t> ikke direkte til </a:t>
            </a:r>
            <a:r>
              <a:rPr lang="nb-NO" sz="2000" dirty="0" err="1">
                <a:solidFill>
                  <a:srgbClr val="000000"/>
                </a:solidFill>
                <a:latin typeface="Arial" panose="020B0604020202020204" pitchFamily="34" charset="0"/>
                <a:cs typeface="Arial" panose="020B0604020202020204" pitchFamily="34" charset="0"/>
              </a:rPr>
              <a:t>finansbyråene</a:t>
            </a:r>
            <a:r>
              <a:rPr lang="nb-NO" sz="2000" dirty="0">
                <a:solidFill>
                  <a:srgbClr val="000000"/>
                </a:solidFill>
                <a:latin typeface="Arial" panose="020B0604020202020204" pitchFamily="34" charset="0"/>
                <a:cs typeface="Arial" panose="020B0604020202020204" pitchFamily="34" charset="0"/>
              </a:rPr>
              <a:t>. Modellen innebærer blant annet at ESA får myndighet til å fatte rettslig bindende beslutninger overfor aktører i Norge. ESA kan også i mange tilfeller ilegge straffer i form av bøter eller tvangsmulkter.</a:t>
            </a:r>
          </a:p>
          <a:p>
            <a:r>
              <a:rPr lang="nb-NO" sz="2000" dirty="0">
                <a:solidFill>
                  <a:srgbClr val="000000"/>
                </a:solidFill>
                <a:latin typeface="Arial" panose="020B0604020202020204" pitchFamily="34" charset="0"/>
                <a:cs typeface="Arial" panose="020B0604020202020204" pitchFamily="34" charset="0"/>
              </a:rPr>
              <a:t>Når jeg sier «</a:t>
            </a:r>
            <a:r>
              <a:rPr lang="nb-NO" sz="2000" b="1" i="1" dirty="0">
                <a:solidFill>
                  <a:srgbClr val="000000"/>
                </a:solidFill>
                <a:latin typeface="Arial" panose="020B0604020202020204" pitchFamily="34" charset="0"/>
                <a:cs typeface="Arial" panose="020B0604020202020204" pitchFamily="34" charset="0"/>
              </a:rPr>
              <a:t>tilsynelatende</a:t>
            </a:r>
            <a:r>
              <a:rPr lang="nb-NO" sz="2000" dirty="0">
                <a:solidFill>
                  <a:srgbClr val="000000"/>
                </a:solidFill>
                <a:latin typeface="Arial" panose="020B0604020202020204" pitchFamily="34" charset="0"/>
                <a:cs typeface="Arial" panose="020B0604020202020204" pitchFamily="34" charset="0"/>
              </a:rPr>
              <a:t>» så er det fordi en er enige om at ESA skal fatte vedtak som er kopier av dem som fattes i </a:t>
            </a:r>
            <a:r>
              <a:rPr lang="nb-NO" sz="2000" dirty="0" err="1">
                <a:solidFill>
                  <a:srgbClr val="000000"/>
                </a:solidFill>
                <a:latin typeface="Arial" panose="020B0604020202020204" pitchFamily="34" charset="0"/>
                <a:cs typeface="Arial" panose="020B0604020202020204" pitchFamily="34" charset="0"/>
              </a:rPr>
              <a:t>Eus</a:t>
            </a:r>
            <a:r>
              <a:rPr lang="nb-NO" sz="2000" dirty="0">
                <a:solidFill>
                  <a:srgbClr val="000000"/>
                </a:solidFill>
                <a:latin typeface="Arial" panose="020B0604020202020204" pitchFamily="34" charset="0"/>
                <a:cs typeface="Arial" panose="020B0604020202020204" pitchFamily="34" charset="0"/>
              </a:rPr>
              <a:t> </a:t>
            </a:r>
            <a:r>
              <a:rPr lang="nb-NO" sz="2000" dirty="0" err="1">
                <a:solidFill>
                  <a:srgbClr val="000000"/>
                </a:solidFill>
                <a:latin typeface="Arial" panose="020B0604020202020204" pitchFamily="34" charset="0"/>
                <a:cs typeface="Arial" panose="020B0604020202020204" pitchFamily="34" charset="0"/>
              </a:rPr>
              <a:t>finansbyråer</a:t>
            </a:r>
            <a:endParaRPr lang="nb-NO" sz="2000" dirty="0">
              <a:solidFill>
                <a:srgbClr val="000000"/>
              </a:solidFill>
              <a:latin typeface="Arial" panose="020B0604020202020204" pitchFamily="34" charset="0"/>
              <a:cs typeface="Arial" panose="020B0604020202020204" pitchFamily="34" charset="0"/>
            </a:endParaRPr>
          </a:p>
          <a:p>
            <a:r>
              <a:rPr lang="nn-NO" sz="2000" b="1" dirty="0">
                <a:solidFill>
                  <a:srgbClr val="FF0000"/>
                </a:solidFill>
                <a:latin typeface="Arial" panose="020B0604020202020204" pitchFamily="34" charset="0"/>
                <a:cs typeface="Arial" panose="020B0604020202020204" pitchFamily="34" charset="0"/>
              </a:rPr>
              <a:t>Byråene er også dynamiske, de får </a:t>
            </a:r>
            <a:r>
              <a:rPr lang="nn-NO" sz="2000" b="1" dirty="0" err="1">
                <a:solidFill>
                  <a:srgbClr val="FF0000"/>
                </a:solidFill>
                <a:latin typeface="Arial" panose="020B0604020202020204" pitchFamily="34" charset="0"/>
                <a:cs typeface="Arial" panose="020B0604020202020204" pitchFamily="34" charset="0"/>
              </a:rPr>
              <a:t>mer</a:t>
            </a:r>
            <a:r>
              <a:rPr lang="nn-NO" sz="2000" b="1" dirty="0">
                <a:solidFill>
                  <a:srgbClr val="FF0000"/>
                </a:solidFill>
                <a:latin typeface="Arial" panose="020B0604020202020204" pitchFamily="34" charset="0"/>
                <a:cs typeface="Arial" panose="020B0604020202020204" pitchFamily="34" charset="0"/>
              </a:rPr>
              <a:t> makt, og har vi først sagt ja til å være med, så må vi også henge med når de blir tildelt </a:t>
            </a:r>
            <a:r>
              <a:rPr lang="nn-NO" sz="2000" b="1" dirty="0" err="1">
                <a:solidFill>
                  <a:srgbClr val="FF0000"/>
                </a:solidFill>
                <a:latin typeface="Arial" panose="020B0604020202020204" pitchFamily="34" charset="0"/>
                <a:cs typeface="Arial" panose="020B0604020202020204" pitchFamily="34" charset="0"/>
              </a:rPr>
              <a:t>mer</a:t>
            </a:r>
            <a:r>
              <a:rPr lang="nn-NO" sz="2000" b="1" dirty="0">
                <a:solidFill>
                  <a:srgbClr val="FF0000"/>
                </a:solidFill>
                <a:latin typeface="Arial" panose="020B0604020202020204" pitchFamily="34" charset="0"/>
                <a:cs typeface="Arial" panose="020B0604020202020204" pitchFamily="34" charset="0"/>
              </a:rPr>
              <a:t> makt</a:t>
            </a:r>
            <a:endParaRPr lang="nb-NO"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52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674E56-5284-4B87-A68E-7BEE2AC7AB07}"/>
              </a:ext>
            </a:extLst>
          </p:cNvPr>
          <p:cNvSpPr>
            <a:spLocks noGrp="1"/>
          </p:cNvSpPr>
          <p:nvPr>
            <p:ph type="title"/>
          </p:nvPr>
        </p:nvSpPr>
        <p:spPr>
          <a:xfrm>
            <a:off x="276726" y="196684"/>
            <a:ext cx="8325853" cy="1030537"/>
          </a:xfrm>
        </p:spPr>
        <p:txBody>
          <a:bodyPr>
            <a:noAutofit/>
          </a:bodyPr>
          <a:lstStyle/>
          <a:p>
            <a:r>
              <a:rPr lang="nb-NO" sz="3600" b="1" dirty="0"/>
              <a:t>Her følger en oversikt over de 31 byråene vi hadde sluttet oss til pr 7.6.2017</a:t>
            </a:r>
          </a:p>
        </p:txBody>
      </p:sp>
      <p:sp>
        <p:nvSpPr>
          <p:cNvPr id="3" name="Plassholder for innhold 2">
            <a:extLst>
              <a:ext uri="{FF2B5EF4-FFF2-40B4-BE49-F238E27FC236}">
                <a16:creationId xmlns:a16="http://schemas.microsoft.com/office/drawing/2014/main" id="{96AEB72B-299A-495E-B31B-F442C6294007}"/>
              </a:ext>
            </a:extLst>
          </p:cNvPr>
          <p:cNvSpPr>
            <a:spLocks noGrp="1"/>
          </p:cNvSpPr>
          <p:nvPr>
            <p:ph idx="1"/>
          </p:nvPr>
        </p:nvSpPr>
        <p:spPr>
          <a:xfrm>
            <a:off x="628650" y="1383632"/>
            <a:ext cx="7886700" cy="5109241"/>
          </a:xfrm>
        </p:spPr>
        <p:txBody>
          <a:bodyPr>
            <a:normAutofit fontScale="70000" lnSpcReduction="20000"/>
          </a:bodyPr>
          <a:lstStyle/>
          <a:p>
            <a:pPr marL="0" indent="0">
              <a:buNone/>
            </a:pPr>
            <a:r>
              <a:rPr lang="nb-NO" dirty="0"/>
              <a:t>Det gjelder områdene: (</a:t>
            </a:r>
            <a:r>
              <a:rPr lang="nb-NO" b="1" dirty="0">
                <a:solidFill>
                  <a:srgbClr val="FF0000"/>
                </a:solidFill>
              </a:rPr>
              <a:t>rødt – nye saker på gang</a:t>
            </a:r>
            <a:r>
              <a:rPr lang="nb-NO" dirty="0"/>
              <a:t>):</a:t>
            </a:r>
          </a:p>
          <a:p>
            <a:r>
              <a:rPr lang="nb-NO" dirty="0"/>
              <a:t>Arbeidsliv – </a:t>
            </a:r>
            <a:r>
              <a:rPr lang="nb-NO" b="1" dirty="0">
                <a:solidFill>
                  <a:srgbClr val="FF0000"/>
                </a:solidFill>
              </a:rPr>
              <a:t>nytt byrå: European Labour </a:t>
            </a:r>
            <a:r>
              <a:rPr lang="nb-NO" b="1" dirty="0" err="1">
                <a:solidFill>
                  <a:srgbClr val="FF0000"/>
                </a:solidFill>
              </a:rPr>
              <a:t>Authority</a:t>
            </a:r>
            <a:r>
              <a:rPr lang="nb-NO" b="1" dirty="0">
                <a:solidFill>
                  <a:srgbClr val="FF0000"/>
                </a:solidFill>
              </a:rPr>
              <a:t> (ELA)</a:t>
            </a:r>
          </a:p>
          <a:p>
            <a:r>
              <a:rPr lang="nb-NO" dirty="0"/>
              <a:t>Finans – </a:t>
            </a:r>
            <a:r>
              <a:rPr lang="nb-NO" b="1" dirty="0">
                <a:solidFill>
                  <a:srgbClr val="FF0000"/>
                </a:solidFill>
              </a:rPr>
              <a:t>planer om å utvide myndigheten til </a:t>
            </a:r>
            <a:r>
              <a:rPr lang="nb-NO" b="1" dirty="0" err="1">
                <a:solidFill>
                  <a:srgbClr val="FF0000"/>
                </a:solidFill>
              </a:rPr>
              <a:t>finansbyråene</a:t>
            </a:r>
            <a:endParaRPr lang="nb-NO" b="1" dirty="0">
              <a:solidFill>
                <a:srgbClr val="FF0000"/>
              </a:solidFill>
            </a:endParaRPr>
          </a:p>
          <a:p>
            <a:r>
              <a:rPr lang="nb-NO" dirty="0"/>
              <a:t>Forsvar og sikkerhet</a:t>
            </a:r>
          </a:p>
          <a:p>
            <a:r>
              <a:rPr lang="nb-NO" dirty="0"/>
              <a:t>Helse</a:t>
            </a:r>
          </a:p>
          <a:p>
            <a:r>
              <a:rPr lang="nb-NO" dirty="0"/>
              <a:t>Informasjonssamfunnet – </a:t>
            </a:r>
            <a:r>
              <a:rPr lang="nb-NO" b="1" dirty="0">
                <a:solidFill>
                  <a:srgbClr val="FF0000"/>
                </a:solidFill>
              </a:rPr>
              <a:t>Nytt byrå: EUs cybersikkerhetsbyrå </a:t>
            </a:r>
            <a:endParaRPr lang="nb-NO" dirty="0"/>
          </a:p>
          <a:p>
            <a:r>
              <a:rPr lang="nb-NO" dirty="0"/>
              <a:t>Innovasjon og teknologi</a:t>
            </a:r>
          </a:p>
          <a:p>
            <a:r>
              <a:rPr lang="nb-NO" dirty="0"/>
              <a:t>Justis</a:t>
            </a:r>
            <a:endParaRPr lang="nb-NO" b="1" dirty="0">
              <a:solidFill>
                <a:srgbClr val="FF0000"/>
              </a:solidFill>
            </a:endParaRPr>
          </a:p>
          <a:p>
            <a:r>
              <a:rPr lang="nb-NO" dirty="0"/>
              <a:t>Miljø</a:t>
            </a:r>
          </a:p>
          <a:p>
            <a:r>
              <a:rPr lang="nb-NO" dirty="0"/>
              <a:t>Samferdsel – </a:t>
            </a:r>
            <a:r>
              <a:rPr lang="nb-NO" b="1" dirty="0">
                <a:solidFill>
                  <a:srgbClr val="FF0000"/>
                </a:solidFill>
              </a:rPr>
              <a:t>planer om å slutte oss til jernbanebyrået ERA</a:t>
            </a:r>
          </a:p>
          <a:p>
            <a:r>
              <a:rPr lang="nb-NO" dirty="0"/>
              <a:t>Utdanning og opplæring</a:t>
            </a:r>
          </a:p>
          <a:p>
            <a:r>
              <a:rPr lang="nb-NO" dirty="0"/>
              <a:t>Forvaltningsbyråer</a:t>
            </a:r>
          </a:p>
          <a:p>
            <a:pPr marL="0" indent="0">
              <a:buNone/>
            </a:pPr>
            <a:r>
              <a:rPr lang="nb-NO" b="1" dirty="0"/>
              <a:t>Nytt etter 7.6.2017:</a:t>
            </a:r>
          </a:p>
          <a:p>
            <a:r>
              <a:rPr lang="nb-NO" b="1" dirty="0">
                <a:solidFill>
                  <a:srgbClr val="FF0000"/>
                </a:solidFill>
              </a:rPr>
              <a:t>Energi er ikke med her – ACER sluttet vi oss til i vår</a:t>
            </a:r>
          </a:p>
          <a:p>
            <a:r>
              <a:rPr lang="nb-NO" b="1" dirty="0">
                <a:solidFill>
                  <a:srgbClr val="FF0000"/>
                </a:solidFill>
              </a:rPr>
              <a:t>Et nytt personvernbyrå er også på gang</a:t>
            </a:r>
          </a:p>
        </p:txBody>
      </p:sp>
    </p:spTree>
    <p:extLst>
      <p:ext uri="{BB962C8B-B14F-4D97-AF65-F5344CB8AC3E}">
        <p14:creationId xmlns:p14="http://schemas.microsoft.com/office/powerpoint/2010/main" val="115062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152401"/>
            <a:ext cx="7886700" cy="750609"/>
          </a:xfrm>
        </p:spPr>
        <p:txBody>
          <a:bodyPr/>
          <a:lstStyle/>
          <a:p>
            <a:r>
              <a:rPr lang="nb-NO" dirty="0"/>
              <a:t>Arbeidsliv</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805344"/>
            <a:ext cx="7886700" cy="3405930"/>
          </a:xfrm>
        </p:spPr>
        <p:txBody>
          <a:bodyPr>
            <a:normAutofit fontScale="62500" lnSpcReduction="20000"/>
          </a:bodyPr>
          <a:lstStyle/>
          <a:p>
            <a:pPr marL="0" indent="0">
              <a:buNone/>
            </a:pPr>
            <a:r>
              <a:rPr lang="nb-NO" sz="3100" b="1" dirty="0"/>
              <a:t>Det europeiske arbeidsmiljøorganet (EU-OSHA</a:t>
            </a:r>
            <a:r>
              <a:rPr lang="nb-NO" dirty="0"/>
              <a:t>) </a:t>
            </a:r>
          </a:p>
          <a:p>
            <a:pPr marL="0" indent="0">
              <a:lnSpc>
                <a:spcPct val="110000"/>
              </a:lnSpc>
              <a:buNone/>
            </a:pPr>
            <a:r>
              <a:rPr lang="nb-NO" sz="3200" dirty="0"/>
              <a:t>Byrået har ansvar for å innhente, analysere og formidle informasjon knyttet til arbeidsrelatert sikkerhet og helse på europeiske arbeidsplasser. Formålet er å øke bevisstheten rundt sikkerhet og helse på arbeidsplassen. En viktig målsetning er å redusere arbeidsulykker. Arbeidstilsynet er norsk kontaktpunkt. </a:t>
            </a:r>
          </a:p>
          <a:p>
            <a:pPr marL="0" indent="0">
              <a:buNone/>
            </a:pPr>
            <a:r>
              <a:rPr lang="nb-NO" sz="3100" b="1" dirty="0"/>
              <a:t>European Foundation for </a:t>
            </a:r>
            <a:r>
              <a:rPr lang="nb-NO" sz="3100" b="1" dirty="0" err="1"/>
              <a:t>the</a:t>
            </a:r>
            <a:r>
              <a:rPr lang="nb-NO" sz="3100" b="1" dirty="0"/>
              <a:t> </a:t>
            </a:r>
            <a:r>
              <a:rPr lang="nb-NO" sz="3100" b="1" dirty="0" err="1"/>
              <a:t>Improvement</a:t>
            </a:r>
            <a:r>
              <a:rPr lang="nb-NO" sz="3100" b="1" dirty="0"/>
              <a:t> </a:t>
            </a:r>
            <a:r>
              <a:rPr lang="nb-NO" sz="3100" b="1" dirty="0" err="1"/>
              <a:t>of</a:t>
            </a:r>
            <a:r>
              <a:rPr lang="nb-NO" sz="3100" b="1" dirty="0"/>
              <a:t> </a:t>
            </a:r>
            <a:r>
              <a:rPr lang="nb-NO" sz="3100" b="1" dirty="0" err="1"/>
              <a:t>Living</a:t>
            </a:r>
            <a:r>
              <a:rPr lang="nb-NO" sz="3100" b="1" dirty="0"/>
              <a:t> and </a:t>
            </a:r>
            <a:r>
              <a:rPr lang="nb-NO" sz="3100" b="1" dirty="0" err="1"/>
              <a:t>Working</a:t>
            </a:r>
            <a:r>
              <a:rPr lang="nb-NO" sz="3100" b="1" dirty="0"/>
              <a:t> </a:t>
            </a:r>
            <a:r>
              <a:rPr lang="nb-NO" sz="3100" b="1" dirty="0" err="1"/>
              <a:t>Conditions</a:t>
            </a:r>
            <a:r>
              <a:rPr lang="nb-NO" sz="3100" b="1" dirty="0"/>
              <a:t> (Eurofond)</a:t>
            </a:r>
          </a:p>
          <a:p>
            <a:pPr marL="0" indent="0">
              <a:lnSpc>
                <a:spcPct val="110000"/>
              </a:lnSpc>
              <a:buNone/>
            </a:pPr>
            <a:r>
              <a:rPr lang="nb-NO" sz="3200" dirty="0"/>
              <a:t>Instituttets hovedoppgave er å bidra med informasjon, råd og ekspertise i planleggingen og utformingen av bedre leve- og arbeidsvilkår i Europa. Kalles også Dublin-instituttet. </a:t>
            </a:r>
          </a:p>
        </p:txBody>
      </p:sp>
      <p:sp>
        <p:nvSpPr>
          <p:cNvPr id="5" name="Plassholder for innhold 2">
            <a:extLst>
              <a:ext uri="{FF2B5EF4-FFF2-40B4-BE49-F238E27FC236}">
                <a16:creationId xmlns:a16="http://schemas.microsoft.com/office/drawing/2014/main" id="{13B8FEA8-A91E-4366-BCA1-89D470CC59C7}"/>
              </a:ext>
            </a:extLst>
          </p:cNvPr>
          <p:cNvSpPr txBox="1">
            <a:spLocks/>
          </p:cNvSpPr>
          <p:nvPr/>
        </p:nvSpPr>
        <p:spPr>
          <a:xfrm>
            <a:off x="628650" y="4211274"/>
            <a:ext cx="7886700" cy="2583809"/>
          </a:xfrm>
          <a:prstGeom prst="rect">
            <a:avLst/>
          </a:prstGeom>
          <a:solidFill>
            <a:srgbClr val="FFFF00"/>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3100" b="1" dirty="0"/>
              <a:t>EU byrå på arbeidslivsområdet – nytt byrå </a:t>
            </a:r>
          </a:p>
          <a:p>
            <a:pPr marL="0" indent="0">
              <a:lnSpc>
                <a:spcPct val="110000"/>
              </a:lnSpc>
              <a:buNone/>
            </a:pPr>
            <a:r>
              <a:rPr lang="nb-NO" dirty="0"/>
              <a:t>Kommisjonen la i mars 2018 fram forslag til en forordning om opprettelsen av et nytt EU-byrå: The European Labour </a:t>
            </a:r>
            <a:r>
              <a:rPr lang="nb-NO" dirty="0" err="1"/>
              <a:t>Authority</a:t>
            </a:r>
            <a:r>
              <a:rPr lang="nb-NO" dirty="0"/>
              <a:t> (ELA). Formålet er å sørge for at EUs regler om arbeidsmobilitet håndheves på en rettferdig, enkel og effektiv måte. EU-byrået skal blant annet megle og avgjøre tvister i grensekryssende konflikter. </a:t>
            </a:r>
          </a:p>
          <a:p>
            <a:pPr marL="0" indent="0">
              <a:lnSpc>
                <a:spcPct val="110000"/>
              </a:lnSpc>
              <a:buNone/>
            </a:pPr>
            <a:r>
              <a:rPr lang="nb-NO" dirty="0"/>
              <a:t>Dette er en av de viktige sakene på dagens seminar – så jeg sier ikke mer om det her</a:t>
            </a:r>
          </a:p>
        </p:txBody>
      </p:sp>
    </p:spTree>
    <p:extLst>
      <p:ext uri="{BB962C8B-B14F-4D97-AF65-F5344CB8AC3E}">
        <p14:creationId xmlns:p14="http://schemas.microsoft.com/office/powerpoint/2010/main" val="36759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557213" y="80296"/>
            <a:ext cx="7886700" cy="657558"/>
          </a:xfrm>
        </p:spPr>
        <p:txBody>
          <a:bodyPr>
            <a:normAutofit fontScale="90000"/>
          </a:bodyPr>
          <a:lstStyle/>
          <a:p>
            <a:r>
              <a:rPr lang="nb-NO" dirty="0"/>
              <a:t>Finans</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737854"/>
            <a:ext cx="7886700" cy="5881060"/>
          </a:xfrm>
        </p:spPr>
        <p:txBody>
          <a:bodyPr>
            <a:noAutofit/>
          </a:bodyPr>
          <a:lstStyle/>
          <a:p>
            <a:pPr marL="0" indent="0">
              <a:buNone/>
            </a:pPr>
            <a:r>
              <a:rPr lang="nb-NO" sz="1800" dirty="0"/>
              <a:t>I kjølvannet av finanskrisen, etablerte EU i 2011 et nytt og mer omfattende system for samarbeid om finanstilsyn, overvåking av finansiell stabilitet og et velfungerende finansmarked. Det nye europeiske finanstilsynssystemet består av de nasjonale finanstilsynene sammen med fire nye institusjoner – eller byrå: </a:t>
            </a:r>
          </a:p>
          <a:p>
            <a:r>
              <a:rPr lang="nb-NO" sz="1800" dirty="0"/>
              <a:t>Den europeiske banktilsynsmyndighet (EBA)</a:t>
            </a:r>
          </a:p>
          <a:p>
            <a:r>
              <a:rPr lang="nb-NO" sz="1800" dirty="0"/>
              <a:t>Den europeiske tilsynsmyndighet for forsikring og tjenestepensjon (EIOPA)</a:t>
            </a:r>
          </a:p>
          <a:p>
            <a:r>
              <a:rPr lang="nb-NO" sz="1800" dirty="0"/>
              <a:t>Den europeiske verdipapir- og markedstilsynsmyndighet (ESBR)</a:t>
            </a:r>
          </a:p>
          <a:p>
            <a:r>
              <a:rPr lang="nb-NO" sz="1800" dirty="0"/>
              <a:t>Det europeiske råd for systemrisiko (ESRB). </a:t>
            </a:r>
          </a:p>
          <a:p>
            <a:pPr marL="0" indent="0">
              <a:buNone/>
            </a:pPr>
            <a:r>
              <a:rPr lang="nb-NO" sz="1800" dirty="0"/>
              <a:t>EØS/</a:t>
            </a:r>
            <a:r>
              <a:rPr lang="nb-NO" sz="1800" dirty="0" err="1"/>
              <a:t>Efta-landene</a:t>
            </a:r>
            <a:r>
              <a:rPr lang="nb-NO" sz="1800" dirty="0"/>
              <a:t> har siden høsten 2016 vært tilknyttet finanstilsynssystemet. Det ble banket gjennom av stortingsflertallet etter en hastebehandling i mai 2016</a:t>
            </a:r>
          </a:p>
          <a:p>
            <a:pPr marL="0" indent="0">
              <a:buNone/>
            </a:pPr>
            <a:r>
              <a:rPr lang="nb-NO" sz="1800" b="1" dirty="0"/>
              <a:t>«At Stortinget hastebehandler en så stor sak, så stor at man for første gang siden 1992 må bruke Grunnlovens §115 som krever tre fjerdedels flertall, er helt useriøst. Og den kommer til å få presedens for energi, telekom og data. Dette kommer til å få store ringvirkninger.»</a:t>
            </a:r>
          </a:p>
          <a:p>
            <a:pPr marL="0" indent="0">
              <a:buNone/>
            </a:pPr>
            <a:r>
              <a:rPr lang="nb-NO" sz="1800" dirty="0"/>
              <a:t>Europarettsjurist, Professor Halvard Haukeland Fredriksen ved Universitetet i Bergen, etter en høring i Stortingets finanskomité avholdt med halvannet døgns varsel</a:t>
            </a:r>
          </a:p>
        </p:txBody>
      </p:sp>
    </p:spTree>
    <p:extLst>
      <p:ext uri="{BB962C8B-B14F-4D97-AF65-F5344CB8AC3E}">
        <p14:creationId xmlns:p14="http://schemas.microsoft.com/office/powerpoint/2010/main" val="4027003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163586"/>
            <a:ext cx="7886700" cy="717258"/>
          </a:xfrm>
          <a:solidFill>
            <a:srgbClr val="FFFF00"/>
          </a:solidFill>
        </p:spPr>
        <p:txBody>
          <a:bodyPr>
            <a:normAutofit/>
          </a:bodyPr>
          <a:lstStyle/>
          <a:p>
            <a:r>
              <a:rPr lang="nb-NO" dirty="0"/>
              <a:t>EU finanstilsyn – utvidet rolle </a:t>
            </a:r>
          </a:p>
        </p:txBody>
      </p:sp>
      <p:sp>
        <p:nvSpPr>
          <p:cNvPr id="4" name="Plassholder for innhold 2">
            <a:extLst>
              <a:ext uri="{FF2B5EF4-FFF2-40B4-BE49-F238E27FC236}">
                <a16:creationId xmlns:a16="http://schemas.microsoft.com/office/drawing/2014/main" id="{1E41E329-6644-4F6E-8A51-A65D3E44C86E}"/>
              </a:ext>
            </a:extLst>
          </p:cNvPr>
          <p:cNvSpPr txBox="1">
            <a:spLocks/>
          </p:cNvSpPr>
          <p:nvPr/>
        </p:nvSpPr>
        <p:spPr>
          <a:xfrm>
            <a:off x="628650" y="981511"/>
            <a:ext cx="7886700" cy="5712903"/>
          </a:xfrm>
          <a:prstGeom prst="rect">
            <a:avLst/>
          </a:prstGeom>
          <a:solidFill>
            <a:srgbClr val="FFFF00"/>
          </a:solidFill>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nb-NO" dirty="0"/>
              <a:t>Som så ofte i EU, er unionen i ferd med å tillegge sine overnasjonale organer, denne gang finanstilsynet, ytterligere myndighet.</a:t>
            </a:r>
          </a:p>
          <a:p>
            <a:pPr>
              <a:lnSpc>
                <a:spcPct val="110000"/>
              </a:lnSpc>
            </a:pPr>
            <a:r>
              <a:rPr lang="nb-NO" b="1" dirty="0"/>
              <a:t>Bare to år etter tilslutningen til </a:t>
            </a:r>
            <a:r>
              <a:rPr lang="nb-NO" b="1" dirty="0" err="1"/>
              <a:t>finansbyråene</a:t>
            </a:r>
            <a:r>
              <a:rPr lang="nb-NO" b="1" dirty="0"/>
              <a:t> kan suverenitetstapet for Norge, Island og Liechtenstein bli enda større:</a:t>
            </a:r>
          </a:p>
          <a:p>
            <a:pPr>
              <a:lnSpc>
                <a:spcPct val="110000"/>
              </a:lnSpc>
            </a:pPr>
            <a:r>
              <a:rPr lang="nb-NO" dirty="0"/>
              <a:t>I september 2017 la EU fram forslag til endringer i forordningen om EUs tre finanstilsyn for banker, verdipapirer og forsikring. I følge regjeringen er det EØS-rettslige utfordringer knyttet til </a:t>
            </a:r>
            <a:r>
              <a:rPr lang="nb-NO" b="1" dirty="0"/>
              <a:t>overnasjonale tilsynsplaner, deltakelse i beslutningsorganer og utvidet direkte tilsyn i ESMA (verdipapirer)</a:t>
            </a:r>
            <a:r>
              <a:rPr lang="nb-NO" dirty="0"/>
              <a:t>. </a:t>
            </a:r>
          </a:p>
          <a:p>
            <a:pPr fontAlgn="base">
              <a:lnSpc>
                <a:spcPct val="110000"/>
              </a:lnSpc>
            </a:pPr>
            <a:r>
              <a:rPr lang="nb-NO" dirty="0"/>
              <a:t>EØS-landene er bekymret over at vedtaksmyndighet flyttes:</a:t>
            </a:r>
          </a:p>
          <a:p>
            <a:pPr fontAlgn="base">
              <a:lnSpc>
                <a:spcPct val="110000"/>
              </a:lnSpc>
            </a:pPr>
            <a:r>
              <a:rPr lang="nb-NO" dirty="0"/>
              <a:t>«I kommisjonens forslag til å overføre viktig vedtaksmakt fra styret for forsamlingene av finanstilsynene til et nytt «administrerende styre», er det vanskelig å se hvordan balansen kan opprettholdes, hvis ikke EFTA-statene gis tilstrekkelig deltakelse i et slikt administrerende styre.», heter det i et skriv fra EØS-landenes tre finansministre.</a:t>
            </a:r>
          </a:p>
          <a:p>
            <a:pPr fontAlgn="base">
              <a:lnSpc>
                <a:spcPct val="110000"/>
              </a:lnSpc>
            </a:pPr>
            <a:r>
              <a:rPr lang="nb-NO" dirty="0"/>
              <a:t>EFTA-landene Norge, Island og Liechtenstein som deltar i EØS-avtalen med EU, har nå møte-, men ikke stemmerett i EUs finanstilsynsorganer. Ingenting tyder på at kravet til finansministerne vil få noen betydning når vi først sa ja til å være med i </a:t>
            </a:r>
            <a:r>
              <a:rPr lang="nn-NO" dirty="0"/>
              <a:t>finanstilsynsbyrået</a:t>
            </a:r>
          </a:p>
          <a:p>
            <a:pPr fontAlgn="base">
              <a:lnSpc>
                <a:spcPct val="110000"/>
              </a:lnSpc>
            </a:pPr>
            <a:endParaRPr lang="nb-NO" dirty="0"/>
          </a:p>
          <a:p>
            <a:pPr>
              <a:lnSpc>
                <a:spcPct val="110000"/>
              </a:lnSpc>
            </a:pPr>
            <a:endParaRPr lang="nb-NO" dirty="0"/>
          </a:p>
        </p:txBody>
      </p:sp>
    </p:spTree>
    <p:extLst>
      <p:ext uri="{BB962C8B-B14F-4D97-AF65-F5344CB8AC3E}">
        <p14:creationId xmlns:p14="http://schemas.microsoft.com/office/powerpoint/2010/main" val="244114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628650" y="130235"/>
            <a:ext cx="7886700" cy="777874"/>
          </a:xfrm>
        </p:spPr>
        <p:txBody>
          <a:bodyPr/>
          <a:lstStyle/>
          <a:p>
            <a:r>
              <a:rPr lang="nb-NO" dirty="0"/>
              <a:t>Forsvar og sikkerhet</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813733"/>
            <a:ext cx="7886700" cy="4901268"/>
          </a:xfrm>
        </p:spPr>
        <p:txBody>
          <a:bodyPr>
            <a:normAutofit fontScale="77500" lnSpcReduction="20000"/>
          </a:bodyPr>
          <a:lstStyle/>
          <a:p>
            <a:pPr marL="0" indent="0">
              <a:lnSpc>
                <a:spcPct val="110000"/>
              </a:lnSpc>
              <a:buNone/>
            </a:pPr>
            <a:r>
              <a:rPr lang="nb-NO" sz="3100" b="1" dirty="0"/>
              <a:t>Det europeiske forsvarsbyrået (EDA)</a:t>
            </a:r>
          </a:p>
          <a:p>
            <a:pPr marL="0" indent="0">
              <a:lnSpc>
                <a:spcPct val="110000"/>
              </a:lnSpc>
              <a:buNone/>
            </a:pPr>
            <a:r>
              <a:rPr lang="nb-NO" dirty="0"/>
              <a:t>EDA er et mellomstatlig EU-byrå for har­monisering og utvikling av militære ka­pasiteter, forskning og teknologiutvikling, </a:t>
            </a:r>
            <a:r>
              <a:rPr lang="nb-NO" dirty="0" err="1"/>
              <a:t>materiellanskaﬀelser</a:t>
            </a:r>
            <a:r>
              <a:rPr lang="nb-NO" dirty="0"/>
              <a:t>, i tillegg til forsvar­sindustriell og markedsmessig utvikling. Norge har en særskilt samarbeidsavtale med EDA som ble inngått i mars 2006. Forsvarsdepartementet er ansvarlig for oppfølging av samarbeidet med EDA.</a:t>
            </a:r>
          </a:p>
          <a:p>
            <a:pPr marL="0" indent="0">
              <a:lnSpc>
                <a:spcPct val="110000"/>
              </a:lnSpc>
              <a:buNone/>
            </a:pPr>
            <a:r>
              <a:rPr lang="nb-NO" sz="3100" b="1" dirty="0"/>
              <a:t>Det europeiske satellittsenter (EUSC)</a:t>
            </a:r>
          </a:p>
          <a:p>
            <a:pPr marL="0" indent="0">
              <a:lnSpc>
                <a:spcPct val="110000"/>
              </a:lnSpc>
              <a:buNone/>
            </a:pPr>
            <a:r>
              <a:rPr lang="nb-NO" dirty="0"/>
              <a:t>Byrået er et viktig instrument når det gjelder å styrke EUs felles utenriks- og sikkerhetspolitikk, spesielt i forbindelse med EUs krisehåndteringsoperasjoner gjennom å produsere informasjon som primært er hentet fra analyser av satellitt­bilder og innsamlet data. Forsvarsdepar­tementet har ansvaret for den norske deltakelsen. Avtalen om deltakelse er en bilateral avtale.</a:t>
            </a:r>
          </a:p>
        </p:txBody>
      </p:sp>
      <p:sp>
        <p:nvSpPr>
          <p:cNvPr id="5" name="Plassholder for innhold 2">
            <a:extLst>
              <a:ext uri="{FF2B5EF4-FFF2-40B4-BE49-F238E27FC236}">
                <a16:creationId xmlns:a16="http://schemas.microsoft.com/office/drawing/2014/main" id="{5792DA47-C4D5-4462-8A5E-1E51355AB854}"/>
              </a:ext>
            </a:extLst>
          </p:cNvPr>
          <p:cNvSpPr txBox="1">
            <a:spLocks/>
          </p:cNvSpPr>
          <p:nvPr/>
        </p:nvSpPr>
        <p:spPr>
          <a:xfrm>
            <a:off x="628650" y="5715000"/>
            <a:ext cx="7886700" cy="733927"/>
          </a:xfrm>
          <a:prstGeom prst="rect">
            <a:avLst/>
          </a:prstGeom>
          <a:solidFill>
            <a:srgbClr val="FFFF00"/>
          </a:solidFill>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b-NO" sz="3100" b="1" dirty="0"/>
              <a:t>Her blir det spennende å se hva som blir konsekvensene av det økte militære samarbeidet og planene om en </a:t>
            </a:r>
            <a:r>
              <a:rPr lang="nb-NO" sz="3100" b="1" dirty="0" err="1"/>
              <a:t>europahær</a:t>
            </a:r>
            <a:r>
              <a:rPr lang="nb-NO" sz="3100" b="1" dirty="0"/>
              <a:t> </a:t>
            </a:r>
            <a:endParaRPr lang="nb-NO" dirty="0"/>
          </a:p>
        </p:txBody>
      </p:sp>
    </p:spTree>
    <p:extLst>
      <p:ext uri="{BB962C8B-B14F-4D97-AF65-F5344CB8AC3E}">
        <p14:creationId xmlns:p14="http://schemas.microsoft.com/office/powerpoint/2010/main" val="120168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E216D9-F8AA-4442-9931-F5DF427048AB}"/>
              </a:ext>
            </a:extLst>
          </p:cNvPr>
          <p:cNvSpPr>
            <a:spLocks noGrp="1"/>
          </p:cNvSpPr>
          <p:nvPr>
            <p:ph type="title"/>
          </p:nvPr>
        </p:nvSpPr>
        <p:spPr>
          <a:xfrm>
            <a:off x="592138" y="131763"/>
            <a:ext cx="7886700" cy="549274"/>
          </a:xfrm>
        </p:spPr>
        <p:txBody>
          <a:bodyPr>
            <a:normAutofit fontScale="90000"/>
          </a:bodyPr>
          <a:lstStyle/>
          <a:p>
            <a:r>
              <a:rPr lang="nb-NO" dirty="0"/>
              <a:t>Helse</a:t>
            </a:r>
          </a:p>
        </p:txBody>
      </p:sp>
      <p:sp>
        <p:nvSpPr>
          <p:cNvPr id="3" name="Plassholder for innhold 2">
            <a:extLst>
              <a:ext uri="{FF2B5EF4-FFF2-40B4-BE49-F238E27FC236}">
                <a16:creationId xmlns:a16="http://schemas.microsoft.com/office/drawing/2014/main" id="{A9D19C0E-7BDB-4C4B-B879-46821C5B0CC4}"/>
              </a:ext>
            </a:extLst>
          </p:cNvPr>
          <p:cNvSpPr>
            <a:spLocks noGrp="1"/>
          </p:cNvSpPr>
          <p:nvPr>
            <p:ph idx="1"/>
          </p:nvPr>
        </p:nvSpPr>
        <p:spPr>
          <a:xfrm>
            <a:off x="628650" y="806116"/>
            <a:ext cx="7886700" cy="5799220"/>
          </a:xfrm>
        </p:spPr>
        <p:txBody>
          <a:bodyPr>
            <a:normAutofit fontScale="55000" lnSpcReduction="20000"/>
          </a:bodyPr>
          <a:lstStyle/>
          <a:p>
            <a:pPr marL="0" indent="0">
              <a:buNone/>
            </a:pPr>
            <a:r>
              <a:rPr lang="nb-NO" sz="4400" dirty="0"/>
              <a:t>Den europeiske myndighet for næringsmiddeltrygghet (</a:t>
            </a:r>
            <a:r>
              <a:rPr lang="nb-NO" sz="4400" dirty="0" err="1"/>
              <a:t>Efsa</a:t>
            </a:r>
            <a:r>
              <a:rPr lang="nb-NO" sz="4400" dirty="0"/>
              <a:t>)</a:t>
            </a:r>
          </a:p>
          <a:p>
            <a:pPr marL="0" indent="0">
              <a:buNone/>
            </a:pPr>
            <a:r>
              <a:rPr lang="nb-NO" dirty="0" err="1"/>
              <a:t>Efsas</a:t>
            </a:r>
            <a:r>
              <a:rPr lang="nb-NO" dirty="0"/>
              <a:t> hovedoppgave er å være et vitenskapelig sentrum for fremskaffelse av uavhengige vitenskapelige risikovurderinger i saker som har en direkte eller indirekte virkning på næringsmiddeltryggheten; herunder risikovurderinger knyttet til dyrehelse, dyrevelferd og plantehelse. </a:t>
            </a:r>
            <a:r>
              <a:rPr lang="nb-NO" dirty="0" err="1"/>
              <a:t>Efsa</a:t>
            </a:r>
            <a:r>
              <a:rPr lang="nb-NO" dirty="0"/>
              <a:t> skal også foreta risikovurderinger knyttet til genmodifisert mat, og på ernæringsmessige spørsmål knyttet til fellesskapslovgivningen. Vitenskapskomiteen for mattrygghet er kontaktpunkt i Norge. </a:t>
            </a:r>
          </a:p>
          <a:p>
            <a:pPr marL="0" indent="0">
              <a:buNone/>
            </a:pPr>
            <a:r>
              <a:rPr lang="nb-NO" sz="4400" dirty="0"/>
              <a:t>Det europeiske byrå for legemiddelvurdering (EMA)</a:t>
            </a:r>
          </a:p>
          <a:p>
            <a:pPr marL="0" indent="0">
              <a:buNone/>
            </a:pPr>
            <a:r>
              <a:rPr lang="nb-NO" dirty="0"/>
              <a:t>Det europeiske byrå for legemiddelvurdering har ansvaret for å koordinere samarbeidet mellom medlemslandenes myndigheter. To vitenskapelige komiteer under EMA, én for legemidler til mennesker og én for legemidler til dyr, er ansvarlige for vurdering av legemidlene som benyttes. Helse- og omsorgsdepartementet har hovedansvaret for norsk deltakelse i byrået. </a:t>
            </a:r>
          </a:p>
          <a:p>
            <a:pPr marL="0" indent="0">
              <a:buNone/>
            </a:pPr>
            <a:r>
              <a:rPr lang="nb-NO" sz="4400" dirty="0"/>
              <a:t>Det europeiske overvåkingssenter for narkotika og narkotikamisbruk (EMCDDA)</a:t>
            </a:r>
          </a:p>
          <a:p>
            <a:pPr marL="0" indent="0">
              <a:buNone/>
            </a:pPr>
            <a:r>
              <a:rPr lang="nb-NO" dirty="0"/>
              <a:t>Senterets oppgaver er å samle, analysere og formidle informasjon og kunnskap om narkotika og narkotikapolitiske spørsmål. Formålet er å sette medlemsstatene bedre i stand til å utforme effektive tiltak mot narkotika og narkotikarelaterte problemer innen en nasjonal eller en felles ramme, herunder å legge til rette for utvikling av narkotikapolitiske strategier og tiltak for å redusere etterspørselen. Helse- og omsorgsdepartementet har hovedansvaret for norsk deltakelse i byrået som er en bilateral avtale. </a:t>
            </a:r>
          </a:p>
          <a:p>
            <a:pPr marL="0" indent="0">
              <a:buNone/>
            </a:pPr>
            <a:r>
              <a:rPr lang="nb-NO" sz="4400" dirty="0"/>
              <a:t>Det europeiske smittevernbyrået (ECDC)</a:t>
            </a:r>
          </a:p>
          <a:p>
            <a:pPr marL="0" indent="0">
              <a:buNone/>
            </a:pPr>
            <a:r>
              <a:rPr lang="nb-NO" dirty="0"/>
              <a:t>Byrået har som hovedoppgaver å </a:t>
            </a:r>
            <a:r>
              <a:rPr lang="nb-NO" dirty="0" err="1"/>
              <a:t>identi­ﬁsere</a:t>
            </a:r>
            <a:r>
              <a:rPr lang="nb-NO" dirty="0"/>
              <a:t>, vurdere og varsle om smittsomme sykdommer og andre helsetrusler, og samarbeider nært med EFSA, EMA og Verdens helseorganisasjon. Byrået skal ikke erstatte nasjonale folkehelseinsti­tusjoner, men samordne og formalisere samarbeidet mellom disse. Helse- og om­sorgsdepartementet har hovedansvaret for norsk deltakelse i byrået..</a:t>
            </a:r>
          </a:p>
          <a:p>
            <a:pPr marL="0" indent="0">
              <a:buNone/>
            </a:pPr>
            <a:endParaRPr lang="nb-NO" dirty="0"/>
          </a:p>
        </p:txBody>
      </p:sp>
    </p:spTree>
    <p:extLst>
      <p:ext uri="{BB962C8B-B14F-4D97-AF65-F5344CB8AC3E}">
        <p14:creationId xmlns:p14="http://schemas.microsoft.com/office/powerpoint/2010/main" val="9079407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5999</TotalTime>
  <Words>3595</Words>
  <Application>Microsoft Office PowerPoint</Application>
  <PresentationFormat>Skjermfremvisning (4:3)</PresentationFormat>
  <Paragraphs>200</Paragraphs>
  <Slides>22</Slides>
  <Notes>20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22</vt:i4>
      </vt:variant>
    </vt:vector>
  </HeadingPairs>
  <TitlesOfParts>
    <vt:vector size="27" baseType="lpstr">
      <vt:lpstr>Arial</vt:lpstr>
      <vt:lpstr>Arial</vt:lpstr>
      <vt:lpstr>Calibri</vt:lpstr>
      <vt:lpstr>Calibri Light</vt:lpstr>
      <vt:lpstr>Office-tema</vt:lpstr>
      <vt:lpstr>Om EU-byråene </vt:lpstr>
      <vt:lpstr>EØS-avtalen endrer karakter</vt:lpstr>
      <vt:lpstr>De overnasjonale byråene</vt:lpstr>
      <vt:lpstr>Her følger en oversikt over de 31 byråene vi hadde sluttet oss til pr 7.6.2017</vt:lpstr>
      <vt:lpstr>Arbeidsliv</vt:lpstr>
      <vt:lpstr>Finans</vt:lpstr>
      <vt:lpstr>EU finanstilsyn – utvidet rolle </vt:lpstr>
      <vt:lpstr>Forsvar og sikkerhet</vt:lpstr>
      <vt:lpstr>Helse</vt:lpstr>
      <vt:lpstr>Informasjonssamfunnet</vt:lpstr>
      <vt:lpstr>Innovasjon og teknologi</vt:lpstr>
      <vt:lpstr>Justis (mest bilaterale avtaler)</vt:lpstr>
      <vt:lpstr>Miljø</vt:lpstr>
      <vt:lpstr>Samferdsel</vt:lpstr>
      <vt:lpstr>Turøy-ulykken og EASA</vt:lpstr>
      <vt:lpstr>Utdanning og opplæring</vt:lpstr>
      <vt:lpstr>Forvaltningsbyråer</vt:lpstr>
      <vt:lpstr>Persondata – ny personvernforordning </vt:lpstr>
      <vt:lpstr>ACER – EUs Energibyrå</vt:lpstr>
      <vt:lpstr>Omgåelse av Grunnloven</vt:lpstr>
      <vt:lpstr>Grunnlovens § 115 og § 26</vt:lpstr>
      <vt:lpstr>På vei mot en føderal stat?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EØS og de overnasjonale byråene</dc:title>
  <dc:creator>Gunnar Rutle</dc:creator>
  <cp:lastModifiedBy>Gunnar Rutle</cp:lastModifiedBy>
  <cp:revision>84</cp:revision>
  <dcterms:created xsi:type="dcterms:W3CDTF">2018-04-16T09:47:54Z</dcterms:created>
  <dcterms:modified xsi:type="dcterms:W3CDTF">2018-09-11T14:15:51Z</dcterms:modified>
</cp:coreProperties>
</file>