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8" r:id="rId10"/>
    <p:sldId id="267" r:id="rId11"/>
    <p:sldId id="259" r:id="rId12"/>
    <p:sldId id="261" r:id="rId13"/>
    <p:sldId id="258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79"/>
  </p:normalViewPr>
  <p:slideViewPr>
    <p:cSldViewPr snapToGrid="0" snapToObjects="1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CF58D-95EA-9F4C-BF8F-0BD7CB76E2D4}" type="datetimeFigureOut">
              <a:rPr lang="nb-NO" smtClean="0"/>
              <a:t>11.09.2018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06099-F5F8-E44C-90F3-1314CC2383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255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2BB90-24A5-47C9-9D6E-0A9D0A0D47F1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669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E75-ABAF-F147-BD50-0F0D3101136B}" type="datetimeFigureOut">
              <a:rPr lang="nb-NO" smtClean="0"/>
              <a:t>11.09.2018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EF22-FB89-1948-B34D-E0FE7FF4AA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375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E75-ABAF-F147-BD50-0F0D3101136B}" type="datetimeFigureOut">
              <a:rPr lang="nb-NO" smtClean="0"/>
              <a:t>11.09.2018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EF22-FB89-1948-B34D-E0FE7FF4AA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796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E75-ABAF-F147-BD50-0F0D3101136B}" type="datetimeFigureOut">
              <a:rPr lang="nb-NO" smtClean="0"/>
              <a:t>11.09.2018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EF22-FB89-1948-B34D-E0FE7FF4AA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80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E75-ABAF-F147-BD50-0F0D3101136B}" type="datetimeFigureOut">
              <a:rPr lang="nb-NO" smtClean="0"/>
              <a:t>11.09.2018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EF22-FB89-1948-B34D-E0FE7FF4AA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832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E75-ABAF-F147-BD50-0F0D3101136B}" type="datetimeFigureOut">
              <a:rPr lang="nb-NO" smtClean="0"/>
              <a:t>11.09.2018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EF22-FB89-1948-B34D-E0FE7FF4AA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200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E75-ABAF-F147-BD50-0F0D3101136B}" type="datetimeFigureOut">
              <a:rPr lang="nb-NO" smtClean="0"/>
              <a:t>11.09.2018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EF22-FB89-1948-B34D-E0FE7FF4AA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813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E75-ABAF-F147-BD50-0F0D3101136B}" type="datetimeFigureOut">
              <a:rPr lang="nb-NO" smtClean="0"/>
              <a:t>11.09.2018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EF22-FB89-1948-B34D-E0FE7FF4AA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309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E75-ABAF-F147-BD50-0F0D3101136B}" type="datetimeFigureOut">
              <a:rPr lang="nb-NO" smtClean="0"/>
              <a:t>11.09.2018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EF22-FB89-1948-B34D-E0FE7FF4AA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89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E75-ABAF-F147-BD50-0F0D3101136B}" type="datetimeFigureOut">
              <a:rPr lang="nb-NO" smtClean="0"/>
              <a:t>11.09.2018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EF22-FB89-1948-B34D-E0FE7FF4AA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98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E75-ABAF-F147-BD50-0F0D3101136B}" type="datetimeFigureOut">
              <a:rPr lang="nb-NO" smtClean="0"/>
              <a:t>11.09.2018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EF22-FB89-1948-B34D-E0FE7FF4AA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312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E75-ABAF-F147-BD50-0F0D3101136B}" type="datetimeFigureOut">
              <a:rPr lang="nb-NO" smtClean="0"/>
              <a:t>11.09.2018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EF22-FB89-1948-B34D-E0FE7FF4AA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024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5FE75-ABAF-F147-BD50-0F0D3101136B}" type="datetimeFigureOut">
              <a:rPr lang="nb-NO" smtClean="0"/>
              <a:t>11.09.2018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FEF22-FB89-1948-B34D-E0FE7FF4AAF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68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EUs Jernbanepakker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5400" dirty="0" smtClean="0"/>
              <a:t>Jernbanepakke IV</a:t>
            </a:r>
            <a:endParaRPr lang="nb-NO" sz="5400" dirty="0"/>
          </a:p>
        </p:txBody>
      </p:sp>
    </p:spTree>
    <p:extLst>
      <p:ext uri="{BB962C8B-B14F-4D97-AF65-F5344CB8AC3E}">
        <p14:creationId xmlns:p14="http://schemas.microsoft.com/office/powerpoint/2010/main" val="1067089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Harmonisering av regelverk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Virksomhetsoverdragelse </a:t>
            </a:r>
            <a:r>
              <a:rPr lang="nb-NO" i="1" dirty="0" smtClean="0"/>
              <a:t>kan</a:t>
            </a:r>
            <a:r>
              <a:rPr lang="nb-NO" dirty="0" smtClean="0"/>
              <a:t> gjøres gjeldende, men er ikke påkrevd.</a:t>
            </a:r>
          </a:p>
          <a:p>
            <a:r>
              <a:rPr lang="nb-NO" dirty="0" smtClean="0"/>
              <a:t>Forverring av lønninger, pensjoner og sikkerhet?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7042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91544" y="836712"/>
            <a:ext cx="8229600" cy="1066130"/>
          </a:xfrm>
        </p:spPr>
        <p:txBody>
          <a:bodyPr/>
          <a:lstStyle/>
          <a:p>
            <a:r>
              <a:rPr lang="nb-NO" sz="2400" dirty="0">
                <a:solidFill>
                  <a:srgbClr val="0000FF"/>
                </a:solidFill>
              </a:rPr>
              <a:t>            </a:t>
            </a:r>
            <a:r>
              <a:rPr lang="nb-NO" sz="2400" dirty="0"/>
              <a:t>Månedslønninger for lokførere i Europa (NOK)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sz="1600" dirty="0"/>
          </a:p>
          <a:p>
            <a:endParaRPr lang="nb-NO" sz="1600" dirty="0"/>
          </a:p>
          <a:p>
            <a:r>
              <a:rPr lang="nb-NO" sz="2000" dirty="0"/>
              <a:t>Typisk ”østblokk” land		10 000</a:t>
            </a:r>
          </a:p>
          <a:p>
            <a:r>
              <a:rPr lang="nb-NO" sz="2000" dirty="0"/>
              <a:t>Tyskland			20 000</a:t>
            </a:r>
          </a:p>
          <a:p>
            <a:r>
              <a:rPr lang="nb-NO" sz="2000" dirty="0"/>
              <a:t>Sverige			35 000</a:t>
            </a:r>
          </a:p>
          <a:p>
            <a:r>
              <a:rPr lang="nb-NO" sz="2000" dirty="0"/>
              <a:t>Finland			35 000</a:t>
            </a:r>
          </a:p>
          <a:p>
            <a:r>
              <a:rPr lang="nb-NO" sz="2000" dirty="0"/>
              <a:t>Spania			40 000</a:t>
            </a:r>
          </a:p>
          <a:p>
            <a:r>
              <a:rPr lang="nb-NO" sz="2000" dirty="0"/>
              <a:t>Storbritannia			40 000</a:t>
            </a:r>
          </a:p>
          <a:p>
            <a:r>
              <a:rPr lang="nb-NO" sz="2000" dirty="0"/>
              <a:t>Danmark			45 000</a:t>
            </a:r>
          </a:p>
          <a:p>
            <a:r>
              <a:rPr lang="nb-NO" sz="2000" dirty="0"/>
              <a:t>Norge			</a:t>
            </a:r>
            <a:r>
              <a:rPr lang="nb-NO" sz="2000" dirty="0" smtClean="0"/>
              <a:t>	50 </a:t>
            </a:r>
            <a:r>
              <a:rPr lang="nb-NO" sz="2000" dirty="0"/>
              <a:t>000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9C6BBE-6E27-477A-B46B-A9E6DBC7391D}" type="datetime1">
              <a:rPr lang="nb-NO" smtClean="0"/>
              <a:t>11.09.2018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70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88876"/>
            <a:ext cx="10515600" cy="1325563"/>
          </a:xfrm>
        </p:spPr>
        <p:txBody>
          <a:bodyPr/>
          <a:lstStyle/>
          <a:p>
            <a:r>
              <a:rPr lang="nb-NO" dirty="0"/>
              <a:t>Gods </a:t>
            </a:r>
            <a:r>
              <a:rPr lang="nb-NO"/>
              <a:t>på bane i krise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981200" y="1522554"/>
            <a:ext cx="8229600" cy="4603610"/>
          </a:xfrm>
        </p:spPr>
        <p:txBody>
          <a:bodyPr>
            <a:normAutofit/>
          </a:bodyPr>
          <a:lstStyle/>
          <a:p>
            <a:r>
              <a:rPr lang="nb-NO" sz="2000" dirty="0"/>
              <a:t>Avgifter og ytelsesordninger – en del av jernbanereformen</a:t>
            </a:r>
          </a:p>
          <a:p>
            <a:r>
              <a:rPr lang="nb-NO" sz="2000" dirty="0"/>
              <a:t>Skjerping av konkurransen</a:t>
            </a:r>
          </a:p>
          <a:p>
            <a:r>
              <a:rPr lang="nb-NO" sz="2000" dirty="0"/>
              <a:t>De store og seriøse overlever – Gjør </a:t>
            </a:r>
            <a:r>
              <a:rPr lang="nb-NO" sz="2000" dirty="0" smtClean="0"/>
              <a:t>de </a:t>
            </a:r>
            <a:r>
              <a:rPr lang="nb-NO" sz="2000" dirty="0"/>
              <a:t>det?</a:t>
            </a:r>
          </a:p>
          <a:p>
            <a:r>
              <a:rPr lang="nb-NO" sz="2000" dirty="0" err="1" smtClean="0"/>
              <a:t>CargoNet</a:t>
            </a:r>
            <a:r>
              <a:rPr lang="nb-NO" sz="2000" dirty="0" smtClean="0"/>
              <a:t>, Green Cargo Hector </a:t>
            </a:r>
            <a:r>
              <a:rPr lang="nb-NO" sz="2000" dirty="0"/>
              <a:t>Rail</a:t>
            </a:r>
          </a:p>
          <a:p>
            <a:r>
              <a:rPr lang="nb-NO" sz="2000" dirty="0"/>
              <a:t>Rammebetingelser går feil </a:t>
            </a:r>
            <a:r>
              <a:rPr lang="nb-NO" sz="2000" dirty="0" smtClean="0"/>
              <a:t>vei</a:t>
            </a:r>
          </a:p>
          <a:p>
            <a:r>
              <a:rPr lang="nb-NO" sz="2000" dirty="0" smtClean="0"/>
              <a:t>TX-logistikk?</a:t>
            </a:r>
            <a:endParaRPr lang="nb-NO" sz="2000" dirty="0"/>
          </a:p>
          <a:p>
            <a:endParaRPr lang="nb-NO" sz="2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CC49EB-E5DB-4D17-AB54-F00A71BA471B}" type="datetime1">
              <a:rPr lang="nb-NO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11.09.2018</a:t>
            </a:fld>
            <a:endParaRPr lang="nb-NO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003" y="4383587"/>
            <a:ext cx="4133462" cy="2485791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5466" y="4376850"/>
            <a:ext cx="5223473" cy="248115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6321" y="1856870"/>
            <a:ext cx="3366818" cy="252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49A5B3EB-A983-4C2D-B1C7-E2B4626A5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 Jernbanepakke IV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AE50A455-71F3-4FF5-9DEA-364501DF1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28800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nb-NO" sz="2000" dirty="0" smtClean="0"/>
              <a:t>Vedtatt </a:t>
            </a:r>
            <a:r>
              <a:rPr lang="nb-NO" sz="2000" dirty="0"/>
              <a:t>14. desember 2016. Gjeldende i EU fra </a:t>
            </a:r>
            <a:r>
              <a:rPr lang="nb-NO" sz="2000" dirty="0" smtClean="0"/>
              <a:t>24.des 2017</a:t>
            </a:r>
            <a:endParaRPr lang="nb-NO" sz="2000" dirty="0"/>
          </a:p>
          <a:p>
            <a:r>
              <a:rPr lang="nb-NO" sz="2000" dirty="0"/>
              <a:t>Pålegger anbud på togstrekninger og oppsplitting av </a:t>
            </a:r>
            <a:r>
              <a:rPr lang="nb-NO" sz="2000" dirty="0" smtClean="0"/>
              <a:t>NSB, </a:t>
            </a:r>
            <a:r>
              <a:rPr lang="nb-NO" sz="2000" dirty="0"/>
              <a:t>hvis den blir implementert i Norge </a:t>
            </a:r>
          </a:p>
          <a:p>
            <a:r>
              <a:rPr lang="nb-NO" sz="2000" dirty="0" smtClean="0"/>
              <a:t>Ikke kommet til Stortinget ennå. Forventet i 2018</a:t>
            </a:r>
            <a:endParaRPr lang="nb-NO" sz="2000" dirty="0"/>
          </a:p>
          <a:p>
            <a:r>
              <a:rPr lang="nb-NO" sz="2000" dirty="0"/>
              <a:t>Hvis </a:t>
            </a:r>
            <a:r>
              <a:rPr lang="nb-NO" sz="2000" dirty="0" smtClean="0"/>
              <a:t>pakken skal stoppes </a:t>
            </a:r>
            <a:r>
              <a:rPr lang="nb-NO" sz="2000" dirty="0"/>
              <a:t>må Stortinget reservere seg i henhold til EØS-avtalen </a:t>
            </a:r>
            <a:r>
              <a:rPr lang="nb-NO" sz="2000" dirty="0" err="1" smtClean="0"/>
              <a:t>evt</a:t>
            </a:r>
            <a:r>
              <a:rPr lang="nb-NO" sz="2000" dirty="0" smtClean="0"/>
              <a:t> si opp hele EØS-avtalen. </a:t>
            </a:r>
          </a:p>
          <a:p>
            <a:r>
              <a:rPr lang="nb-NO" sz="2000" dirty="0" smtClean="0"/>
              <a:t>Jernbanebakke IV </a:t>
            </a:r>
            <a:r>
              <a:rPr lang="nb-NO" sz="2000" dirty="0"/>
              <a:t>fra EU er </a:t>
            </a:r>
            <a:r>
              <a:rPr lang="nb-NO" sz="2000" dirty="0" smtClean="0"/>
              <a:t>”Jernbanereformen </a:t>
            </a:r>
            <a:r>
              <a:rPr lang="nb-NO" sz="2000" dirty="0"/>
              <a:t>på </a:t>
            </a:r>
            <a:r>
              <a:rPr lang="nb-NO" sz="2000" dirty="0" smtClean="0"/>
              <a:t>EU-nivå”</a:t>
            </a:r>
            <a:endParaRPr lang="nb-NO" sz="2000" dirty="0"/>
          </a:p>
          <a:p>
            <a:r>
              <a:rPr lang="nb-NO" sz="2000" dirty="0"/>
              <a:t>Hvordan bekjempe Jernbanepakke 4: </a:t>
            </a:r>
          </a:p>
          <a:p>
            <a:pPr indent="-69850">
              <a:buFont typeface="Wingdings" panose="05000000000000000000" pitchFamily="2" charset="2"/>
              <a:buChar char="Ø"/>
            </a:pPr>
            <a:r>
              <a:rPr lang="nb-NO" sz="2000" dirty="0"/>
              <a:t> Opparbeide </a:t>
            </a:r>
            <a:r>
              <a:rPr lang="nb-NO" sz="2000" dirty="0" smtClean="0"/>
              <a:t>kunnskap</a:t>
            </a:r>
          </a:p>
          <a:p>
            <a:pPr indent="-69850">
              <a:buFont typeface="Wingdings" panose="05000000000000000000" pitchFamily="2" charset="2"/>
              <a:buChar char="Ø"/>
            </a:pPr>
            <a:r>
              <a:rPr lang="nb-NO" sz="2000" dirty="0" smtClean="0"/>
              <a:t>Utforme strategi – lage en tidslinje      </a:t>
            </a:r>
            <a:endParaRPr lang="nb-NO" sz="2000" dirty="0"/>
          </a:p>
          <a:p>
            <a:pPr indent="-69850">
              <a:buFont typeface="Wingdings" panose="05000000000000000000" pitchFamily="2" charset="2"/>
              <a:buChar char="Ø"/>
            </a:pPr>
            <a:r>
              <a:rPr lang="nb-NO" sz="2000" dirty="0"/>
              <a:t>Bygge allianser</a:t>
            </a:r>
          </a:p>
          <a:p>
            <a:pPr indent="-69850">
              <a:buFont typeface="Wingdings" panose="05000000000000000000" pitchFamily="2" charset="2"/>
              <a:buChar char="Ø"/>
            </a:pPr>
            <a:r>
              <a:rPr lang="nb-NO" sz="2000" dirty="0"/>
              <a:t>Politiske og faglige aksjoner – politiske streiker</a:t>
            </a:r>
          </a:p>
          <a:p>
            <a:pPr indent="-69850">
              <a:buFont typeface="Wingdings" panose="05000000000000000000" pitchFamily="2" charset="2"/>
              <a:buChar char="Ø"/>
            </a:pPr>
            <a:r>
              <a:rPr lang="nb-NO" sz="2000" dirty="0"/>
              <a:t>Presse </a:t>
            </a:r>
            <a:r>
              <a:rPr lang="nb-NO" sz="2000" dirty="0" smtClean="0"/>
              <a:t>Arbeiderpartiet</a:t>
            </a:r>
            <a:r>
              <a:rPr lang="nb-NO" sz="2000" dirty="0"/>
              <a:t>, Krf og Venstre </a:t>
            </a:r>
          </a:p>
        </p:txBody>
      </p:sp>
    </p:spTree>
    <p:extLst>
      <p:ext uri="{BB962C8B-B14F-4D97-AF65-F5344CB8AC3E}">
        <p14:creationId xmlns:p14="http://schemas.microsoft.com/office/powerpoint/2010/main" val="195543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dato 3"/>
          <p:cNvSpPr>
            <a:spLocks noGrp="1"/>
          </p:cNvSpPr>
          <p:nvPr>
            <p:ph type="dt" sz="quarter" idx="4294967295"/>
          </p:nvPr>
        </p:nvSpPr>
        <p:spPr bwMode="auto">
          <a:xfrm>
            <a:off x="4656138" y="6381750"/>
            <a:ext cx="3384550" cy="3317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defTabSz="912813">
              <a:defRPr/>
            </a:pPr>
            <a:fld id="{6BDCA917-9B37-4214-BCAF-399057537E57}" type="datetime1">
              <a:rPr lang="nb-NO" sz="1400" b="1">
                <a:solidFill>
                  <a:prstClr val="black">
                    <a:tint val="75000"/>
                  </a:prstClr>
                </a:solidFill>
                <a:latin typeface="Calibri"/>
              </a:rPr>
              <a:pPr algn="ctr" defTabSz="912813">
                <a:defRPr/>
              </a:pPr>
              <a:t>11.09.2018</a:t>
            </a:fld>
            <a:endParaRPr lang="nb-NO" sz="1400" b="1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999657" y="980728"/>
            <a:ext cx="6923087" cy="850900"/>
          </a:xfrm>
        </p:spPr>
        <p:txBody>
          <a:bodyPr/>
          <a:lstStyle/>
          <a:p>
            <a:pPr defTabSz="912813"/>
            <a:r>
              <a:rPr lang="nb-NO" sz="2400" dirty="0"/>
              <a:t>Vedtatt/planlagt  EU-lovgivning med betydning for jernbanen (fra 1990)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628801"/>
            <a:ext cx="8229600" cy="5000625"/>
          </a:xfrm>
        </p:spPr>
        <p:txBody>
          <a:bodyPr>
            <a:normAutofit fontScale="85000" lnSpcReduction="20000"/>
          </a:bodyPr>
          <a:lstStyle/>
          <a:p>
            <a:pPr algn="ctr" defTabSz="912813">
              <a:lnSpc>
                <a:spcPct val="80000"/>
              </a:lnSpc>
              <a:buNone/>
            </a:pPr>
            <a:endParaRPr lang="nb-NO" sz="2000" b="1" dirty="0">
              <a:solidFill>
                <a:schemeClr val="accent2"/>
              </a:solidFill>
            </a:endParaRPr>
          </a:p>
          <a:p>
            <a:pPr algn="ctr" defTabSz="912813">
              <a:lnSpc>
                <a:spcPct val="80000"/>
              </a:lnSpc>
              <a:buNone/>
            </a:pPr>
            <a:r>
              <a:rPr lang="nb-NO" sz="1600" b="1" dirty="0"/>
              <a:t>Jernbanepakke 1 (1990</a:t>
            </a:r>
            <a:r>
              <a:rPr lang="nb-NO" sz="1600" b="1" dirty="0" smtClean="0"/>
              <a:t>) (Norge -96)</a:t>
            </a:r>
            <a:endParaRPr lang="nb-NO" sz="1600" b="1" dirty="0"/>
          </a:p>
          <a:p>
            <a:pPr defTabSz="912813">
              <a:lnSpc>
                <a:spcPct val="80000"/>
              </a:lnSpc>
            </a:pPr>
            <a:r>
              <a:rPr lang="nb-NO" sz="1400" dirty="0"/>
              <a:t>Skille mellom infrastrukturforvalter og operatør – tilrettelegging for konkurranse om- og på sporet</a:t>
            </a:r>
          </a:p>
          <a:p>
            <a:pPr algn="ctr" defTabSz="912813">
              <a:lnSpc>
                <a:spcPct val="80000"/>
              </a:lnSpc>
              <a:buNone/>
            </a:pPr>
            <a:endParaRPr lang="nb-NO" sz="2000" b="1" dirty="0"/>
          </a:p>
          <a:p>
            <a:pPr algn="ctr" defTabSz="912813">
              <a:lnSpc>
                <a:spcPct val="80000"/>
              </a:lnSpc>
              <a:buNone/>
            </a:pPr>
            <a:r>
              <a:rPr lang="nb-NO" sz="1600" b="1" dirty="0"/>
              <a:t>Jernbanepakke 2 (2007) </a:t>
            </a:r>
          </a:p>
          <a:p>
            <a:pPr defTabSz="912813">
              <a:lnSpc>
                <a:spcPct val="80000"/>
              </a:lnSpc>
            </a:pPr>
            <a:r>
              <a:rPr lang="nb-NO" sz="1400" dirty="0"/>
              <a:t>Direktiv om full liberalisering av godstrafikken			 </a:t>
            </a:r>
          </a:p>
          <a:p>
            <a:pPr defTabSz="912813">
              <a:lnSpc>
                <a:spcPct val="80000"/>
              </a:lnSpc>
            </a:pPr>
            <a:r>
              <a:rPr lang="nb-NO" sz="1400" dirty="0"/>
              <a:t>Direktiv om arbeidstid for lokførere ved grenseoverskridende kjøring	</a:t>
            </a:r>
            <a:r>
              <a:rPr lang="nb-NO" sz="1600" b="1" dirty="0"/>
              <a:t>						 </a:t>
            </a:r>
          </a:p>
          <a:p>
            <a:pPr defTabSz="912813">
              <a:lnSpc>
                <a:spcPct val="80000"/>
              </a:lnSpc>
              <a:buNone/>
            </a:pPr>
            <a:r>
              <a:rPr lang="nb-NO" sz="1000" b="1" dirty="0"/>
              <a:t>		         		</a:t>
            </a:r>
          </a:p>
          <a:p>
            <a:pPr algn="ctr" defTabSz="912813">
              <a:lnSpc>
                <a:spcPct val="80000"/>
              </a:lnSpc>
              <a:buNone/>
            </a:pPr>
            <a:r>
              <a:rPr lang="nb-NO" sz="1600" b="1" dirty="0"/>
              <a:t>Jernbanepakke 3 (2009)</a:t>
            </a:r>
          </a:p>
          <a:p>
            <a:pPr defTabSz="912813">
              <a:lnSpc>
                <a:spcPct val="80000"/>
              </a:lnSpc>
            </a:pPr>
            <a:r>
              <a:rPr lang="nb-NO" sz="1400" dirty="0"/>
              <a:t>Direktiv om full liberalisering av grenseoverskridende Persontrafikk.       </a:t>
            </a:r>
          </a:p>
          <a:p>
            <a:pPr defTabSz="912813">
              <a:lnSpc>
                <a:spcPct val="80000"/>
              </a:lnSpc>
            </a:pPr>
            <a:r>
              <a:rPr lang="nb-NO" sz="1400" dirty="0"/>
              <a:t>Direktiv om sertifisering av lokomotivførere</a:t>
            </a:r>
          </a:p>
          <a:p>
            <a:pPr defTabSz="912813">
              <a:lnSpc>
                <a:spcPct val="80000"/>
              </a:lnSpc>
            </a:pPr>
            <a:endParaRPr lang="nb-NO" sz="1600" dirty="0"/>
          </a:p>
          <a:p>
            <a:pPr lvl="2" defTabSz="912813">
              <a:lnSpc>
                <a:spcPct val="80000"/>
              </a:lnSpc>
            </a:pPr>
            <a:endParaRPr lang="nb-NO" sz="800" dirty="0"/>
          </a:p>
          <a:p>
            <a:pPr algn="ctr" defTabSz="912813">
              <a:lnSpc>
                <a:spcPct val="80000"/>
              </a:lnSpc>
              <a:buNone/>
            </a:pPr>
            <a:r>
              <a:rPr lang="nb-NO" sz="1600" b="1" dirty="0"/>
              <a:t>Revisjon av Jernbanepakke 1 (2012)</a:t>
            </a:r>
          </a:p>
          <a:p>
            <a:pPr defTabSz="912813">
              <a:lnSpc>
                <a:spcPct val="80000"/>
              </a:lnSpc>
            </a:pPr>
            <a:r>
              <a:rPr lang="nb-NO" sz="1400" dirty="0"/>
              <a:t>Ytterligere obligatorisk oppsplitting av de ”gamle” jernbaneselskapene</a:t>
            </a:r>
          </a:p>
          <a:p>
            <a:pPr defTabSz="912813">
              <a:lnSpc>
                <a:spcPct val="80000"/>
              </a:lnSpc>
            </a:pPr>
            <a:r>
              <a:rPr lang="nb-NO" sz="1400" dirty="0"/>
              <a:t>Pålagt adgang for nye selskaper til verksteder og terminaler</a:t>
            </a:r>
          </a:p>
          <a:p>
            <a:pPr defTabSz="912813">
              <a:lnSpc>
                <a:spcPct val="80000"/>
              </a:lnSpc>
            </a:pPr>
            <a:r>
              <a:rPr lang="nb-NO" sz="1400" dirty="0"/>
              <a:t>Andre enn </a:t>
            </a:r>
            <a:r>
              <a:rPr lang="nb-NO" sz="1400" dirty="0" err="1"/>
              <a:t>togselskaper</a:t>
            </a:r>
            <a:r>
              <a:rPr lang="nb-NO" sz="1400" dirty="0"/>
              <a:t> kan søke om ruteleier (godstrafikken)</a:t>
            </a:r>
          </a:p>
          <a:p>
            <a:pPr algn="ctr" defTabSz="912813">
              <a:lnSpc>
                <a:spcPct val="80000"/>
              </a:lnSpc>
              <a:buNone/>
            </a:pPr>
            <a:endParaRPr lang="nb-NO" sz="2000" b="1" dirty="0"/>
          </a:p>
          <a:p>
            <a:pPr algn="ctr" defTabSz="912813">
              <a:lnSpc>
                <a:spcPct val="80000"/>
              </a:lnSpc>
              <a:buNone/>
            </a:pPr>
            <a:r>
              <a:rPr lang="nb-NO" sz="1600" b="1" dirty="0"/>
              <a:t>Jernbanepakke 4 (</a:t>
            </a:r>
            <a:r>
              <a:rPr lang="nb-NO" sz="1600" b="1" dirty="0" smtClean="0"/>
              <a:t>2018?) </a:t>
            </a:r>
            <a:endParaRPr lang="nb-NO" sz="1600" b="1" dirty="0"/>
          </a:p>
          <a:p>
            <a:pPr defTabSz="912813">
              <a:lnSpc>
                <a:spcPct val="80000"/>
              </a:lnSpc>
            </a:pPr>
            <a:r>
              <a:rPr lang="nb-NO" sz="1400" dirty="0"/>
              <a:t>Full liberalisering av all innenlands persontrafikk</a:t>
            </a:r>
          </a:p>
          <a:p>
            <a:pPr defTabSz="912813">
              <a:lnSpc>
                <a:spcPct val="80000"/>
              </a:lnSpc>
              <a:buNone/>
            </a:pPr>
            <a:endParaRPr lang="nb-NO" sz="1600" b="1" dirty="0"/>
          </a:p>
          <a:p>
            <a:pPr algn="ctr" defTabSz="912813">
              <a:lnSpc>
                <a:spcPct val="80000"/>
              </a:lnSpc>
              <a:buNone/>
            </a:pPr>
            <a:endParaRPr lang="nb-NO" sz="1600" b="1" dirty="0">
              <a:solidFill>
                <a:schemeClr val="accent2"/>
              </a:solidFill>
            </a:endParaRPr>
          </a:p>
          <a:p>
            <a:pPr defTabSz="912813">
              <a:lnSpc>
                <a:spcPct val="80000"/>
              </a:lnSpc>
            </a:pPr>
            <a:endParaRPr lang="nb-NO" sz="1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745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55C4883C-F130-4B32-B4AB-198C08898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Norge er underlagt </a:t>
            </a:r>
            <a:r>
              <a:rPr lang="nb-NO" dirty="0" smtClean="0"/>
              <a:t>EU-rett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0F217015-F0E1-4B86-8A3F-72789BEE9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504" y="1602906"/>
            <a:ext cx="8435280" cy="5118569"/>
          </a:xfrm>
        </p:spPr>
        <p:txBody>
          <a:bodyPr>
            <a:normAutofit lnSpcReduction="10000"/>
          </a:bodyPr>
          <a:lstStyle/>
          <a:p>
            <a:r>
              <a:rPr lang="nb-NO" sz="2100" dirty="0"/>
              <a:t>Norge blir pålagt å gjennomføre jernbanepakkene fra EU, blant annet den kommende jernbanepakke </a:t>
            </a:r>
            <a:r>
              <a:rPr lang="nb-NO" sz="2100" dirty="0" smtClean="0"/>
              <a:t>IV, </a:t>
            </a:r>
            <a:r>
              <a:rPr lang="nb-NO" sz="2100" dirty="0"/>
              <a:t>som pålegger konkurranse innen persontrafikken. Årsak: EØS-avtalen.</a:t>
            </a:r>
          </a:p>
          <a:p>
            <a:r>
              <a:rPr lang="nb-NO" sz="2100" dirty="0" smtClean="0"/>
              <a:t>Norge </a:t>
            </a:r>
            <a:r>
              <a:rPr lang="nb-NO" sz="2100" dirty="0"/>
              <a:t>er pålagt å ha fri konkurranse for godstrafikk på jernbanen. </a:t>
            </a:r>
            <a:r>
              <a:rPr lang="nb-NO" sz="2100" dirty="0" smtClean="0"/>
              <a:t>Veiene </a:t>
            </a:r>
            <a:r>
              <a:rPr lang="nb-NO" sz="2100" dirty="0"/>
              <a:t>oversvømmes av vogntog med underbetalte sjåfører og </a:t>
            </a:r>
            <a:r>
              <a:rPr lang="nb-NO" sz="2100" dirty="0" smtClean="0"/>
              <a:t>fører til at gods </a:t>
            </a:r>
            <a:r>
              <a:rPr lang="nb-NO" sz="2100" dirty="0"/>
              <a:t>blir overført fra bane til vei. Årsak: EØS-avtalen</a:t>
            </a:r>
            <a:r>
              <a:rPr lang="nb-NO" sz="2100" dirty="0" smtClean="0"/>
              <a:t>.</a:t>
            </a:r>
            <a:endParaRPr lang="nb-NO" sz="2100" dirty="0"/>
          </a:p>
          <a:p>
            <a:r>
              <a:rPr lang="nb-NO" sz="2100" dirty="0" smtClean="0"/>
              <a:t>Norge har </a:t>
            </a:r>
            <a:r>
              <a:rPr lang="nb-NO" sz="2100" dirty="0"/>
              <a:t>ikke rett til å innføre egne </a:t>
            </a:r>
            <a:r>
              <a:rPr lang="nb-NO" sz="2100" dirty="0" smtClean="0"/>
              <a:t>juridiske krav </a:t>
            </a:r>
            <a:r>
              <a:rPr lang="nb-NO" sz="2100" dirty="0"/>
              <a:t>til lokomotivførerkompetanse: Årsak: EØS-avtalen.</a:t>
            </a:r>
          </a:p>
          <a:p>
            <a:r>
              <a:rPr lang="nb-NO" sz="2100" dirty="0" smtClean="0"/>
              <a:t>Det </a:t>
            </a:r>
            <a:r>
              <a:rPr lang="nb-NO" sz="2100" dirty="0"/>
              <a:t>etableres bemanningsselskaper som undergraver retten til faste ansettelser i </a:t>
            </a:r>
            <a:r>
              <a:rPr lang="nb-NO" sz="2100" dirty="0" smtClean="0"/>
              <a:t>togselskaper, og som legger </a:t>
            </a:r>
            <a:r>
              <a:rPr lang="nb-NO" sz="2100" dirty="0"/>
              <a:t>p</a:t>
            </a:r>
            <a:r>
              <a:rPr lang="nb-NO" sz="2100" dirty="0" smtClean="0"/>
              <a:t>ress </a:t>
            </a:r>
            <a:r>
              <a:rPr lang="nb-NO" sz="2100" dirty="0"/>
              <a:t>på tariffavtaler og sosial dumping: Årsak EØS-avtalen.</a:t>
            </a:r>
          </a:p>
          <a:p>
            <a:r>
              <a:rPr lang="nb-NO" sz="2100" dirty="0" smtClean="0"/>
              <a:t>NLFs </a:t>
            </a:r>
            <a:r>
              <a:rPr lang="nb-NO" sz="2100" dirty="0"/>
              <a:t>representantskap tok konsekvensene av at </a:t>
            </a:r>
            <a:r>
              <a:rPr lang="nb-NO" sz="2100" dirty="0" smtClean="0"/>
              <a:t>vi </a:t>
            </a:r>
            <a:r>
              <a:rPr lang="nb-NO" sz="2100" dirty="0"/>
              <a:t>i alle enkeltsaker kommer i kollisjon med EØS-avtalen og vedtok enstemmig</a:t>
            </a:r>
            <a:r>
              <a:rPr lang="nb-NO" sz="2100" dirty="0" smtClean="0"/>
              <a:t>: NLF </a:t>
            </a:r>
            <a:r>
              <a:rPr lang="nb-NO" sz="2100" dirty="0"/>
              <a:t>vil arbeide for at Norge sier opp dagens EØS-avtale fordi den pålegger tvungen konkurranse på jernbanen både i gods- og persontrafikken, og gir EUs lover og regler forrang foran både norsk arbeidslivslovgivning, norske tariffavtaler og ILO-konvensjoner.</a:t>
            </a: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2DC8497E-C6D4-4EF2-AD7B-F8499483B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CE503A-ACEF-4CFE-906A-47E7606A4978}" type="datetime1">
              <a:rPr lang="nb-NO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11.09.2018</a:t>
            </a:fld>
            <a:endParaRPr lang="nb-NO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55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Jernbanepakke IV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b="1" dirty="0" smtClean="0"/>
              <a:t>Teknisk pilar</a:t>
            </a:r>
            <a:endParaRPr lang="nb-NO" b="1" dirty="0"/>
          </a:p>
          <a:p>
            <a:r>
              <a:rPr lang="nb-NO" dirty="0" smtClean="0"/>
              <a:t>Overføring av myndighet fra SJT til ERA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b="1" dirty="0" smtClean="0"/>
              <a:t>Politisk pilar</a:t>
            </a:r>
          </a:p>
          <a:p>
            <a:r>
              <a:rPr lang="nb-NO" dirty="0" smtClean="0"/>
              <a:t>Endring av regelverk om offentlig kjøp av persontrafikk på jernbane.</a:t>
            </a:r>
          </a:p>
          <a:p>
            <a:r>
              <a:rPr lang="nb-NO" dirty="0" smtClean="0"/>
              <a:t>Obligatorisk anbud</a:t>
            </a:r>
          </a:p>
          <a:p>
            <a:r>
              <a:rPr lang="nb-NO" dirty="0" smtClean="0"/>
              <a:t>Fri konkurranse</a:t>
            </a:r>
          </a:p>
          <a:p>
            <a:r>
              <a:rPr lang="nb-NO" dirty="0" smtClean="0"/>
              <a:t>Hensikten med pakken: avskaffe tekniske, administrative, og juridiske hindringer for adgang til jernbanemarkedet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2981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Knappe frister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Siste mulighet for direktekjøpskontrakter er i 2019. Maks løpetid 10 år.</a:t>
            </a:r>
          </a:p>
          <a:p>
            <a:r>
              <a:rPr lang="nb-NO" dirty="0" smtClean="0"/>
              <a:t>Dagens direktekjøpsavtale i NSB går til 2022, men alt er anbudsplanlagt til 2025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2201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Snevre unntaksregler direktekontrakter kan tildeles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Lokale og regionale myndigheter som ivaretar integrert transport (både infrastruktur+ togtransport) kan bruke direktekjøp. (Må ikke være landsdekkende).(Vil for eksempel gjelde for Oslo Sporveier)</a:t>
            </a:r>
          </a:p>
          <a:p>
            <a:r>
              <a:rPr lang="nb-NO" dirty="0" smtClean="0"/>
              <a:t>Hvis det kun finnes én interessert operatør.</a:t>
            </a:r>
          </a:p>
          <a:p>
            <a:r>
              <a:rPr lang="nb-NO" dirty="0" smtClean="0"/>
              <a:t>Midlertidig tildeling ved </a:t>
            </a:r>
            <a:r>
              <a:rPr lang="nb-NO" dirty="0" err="1" smtClean="0"/>
              <a:t>f.eks</a:t>
            </a:r>
            <a:r>
              <a:rPr lang="nb-NO" dirty="0" smtClean="0"/>
              <a:t> konkurser, nært forestå endeendringer i konkurransegrunnlag, mangle kontraktsoppfylling o.a.(maks 2-5 år).</a:t>
            </a:r>
          </a:p>
          <a:p>
            <a:r>
              <a:rPr lang="nb-NO" dirty="0" smtClean="0"/>
              <a:t>I land som 24.12.17 har en statlig jernbane som kjører mindre enn 23 </a:t>
            </a:r>
            <a:r>
              <a:rPr lang="nb-NO" dirty="0" err="1" smtClean="0"/>
              <a:t>mill</a:t>
            </a:r>
            <a:r>
              <a:rPr lang="nb-NO" dirty="0" smtClean="0"/>
              <a:t> </a:t>
            </a:r>
            <a:r>
              <a:rPr lang="nb-NO" dirty="0" err="1" smtClean="0"/>
              <a:t>togkm</a:t>
            </a:r>
            <a:r>
              <a:rPr lang="nb-NO" dirty="0" smtClean="0"/>
              <a:t>) (Nord-Irland)</a:t>
            </a:r>
          </a:p>
          <a:p>
            <a:r>
              <a:rPr lang="nb-NO" dirty="0" smtClean="0"/>
              <a:t>Hvis det er billigere og bedre kvalitet med direkte kjøp </a:t>
            </a:r>
            <a:r>
              <a:rPr lang="nb-NO" dirty="0" err="1" smtClean="0"/>
              <a:t>p.g.a</a:t>
            </a:r>
            <a:r>
              <a:rPr lang="nb-NO" dirty="0" smtClean="0"/>
              <a:t> lokale forhold på små kontrakter under 8 millioner kroner. Eller når årlig transport er mindre enn 300 000 </a:t>
            </a:r>
            <a:r>
              <a:rPr lang="nb-NO" dirty="0" err="1" smtClean="0"/>
              <a:t>togkm</a:t>
            </a:r>
            <a:r>
              <a:rPr lang="nb-NO" dirty="0" smtClean="0"/>
              <a:t>. (NSB kjører </a:t>
            </a:r>
            <a:r>
              <a:rPr lang="nb-NO" dirty="0" err="1" smtClean="0"/>
              <a:t>ca</a:t>
            </a:r>
            <a:r>
              <a:rPr lang="nb-NO" dirty="0" smtClean="0"/>
              <a:t> 31 </a:t>
            </a:r>
            <a:r>
              <a:rPr lang="nb-NO" dirty="0" err="1" smtClean="0"/>
              <a:t>mill</a:t>
            </a:r>
            <a:r>
              <a:rPr lang="nb-NO" dirty="0" smtClean="0"/>
              <a:t> </a:t>
            </a:r>
            <a:r>
              <a:rPr lang="nb-NO" dirty="0" err="1" smtClean="0"/>
              <a:t>togkm</a:t>
            </a:r>
            <a:r>
              <a:rPr lang="nb-NO" dirty="0" smtClean="0"/>
              <a:t>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8070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Tilsynsoppoppgaver</a:t>
            </a:r>
            <a:r>
              <a:rPr lang="nb-NO" dirty="0" smtClean="0"/>
              <a:t> endres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SJT får i ansvar å etterse at det ikke gjøres unntak i strid med EUs regler. (konkurransetilsyn)</a:t>
            </a:r>
          </a:p>
          <a:p>
            <a:r>
              <a:rPr lang="nb-NO" dirty="0" smtClean="0"/>
              <a:t>ERA vil overta deler at </a:t>
            </a:r>
            <a:r>
              <a:rPr lang="nb-NO" dirty="0" err="1" smtClean="0"/>
              <a:t>SJTs</a:t>
            </a:r>
            <a:r>
              <a:rPr lang="nb-NO" dirty="0" smtClean="0"/>
              <a:t> sikkerhetsansvar</a:t>
            </a:r>
          </a:p>
          <a:p>
            <a:endParaRPr lang="nb-NO" dirty="0" smtClean="0"/>
          </a:p>
          <a:p>
            <a:r>
              <a:rPr lang="nb-NO" dirty="0" smtClean="0"/>
              <a:t>Lik materielltilgang for alle (Gjennomført i Jernbanereformen)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31605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Nasjonal standard på lokføreropplæring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Nasjonal standard for lokføreropplæringen er i strid med EUs regelverk.</a:t>
            </a:r>
          </a:p>
          <a:p>
            <a:r>
              <a:rPr lang="nb-NO" dirty="0" smtClean="0"/>
              <a:t>Solvik Olsen løste </a:t>
            </a:r>
            <a:r>
              <a:rPr lang="nb-NO" dirty="0" err="1" smtClean="0"/>
              <a:t>togstreiken</a:t>
            </a:r>
            <a:r>
              <a:rPr lang="nb-NO" dirty="0" smtClean="0"/>
              <a:t> med lovnad om denne standarden.</a:t>
            </a:r>
          </a:p>
          <a:p>
            <a:r>
              <a:rPr lang="nb-NO" dirty="0" smtClean="0"/>
              <a:t>SJT sier den ikke er forpliktende, men frivillig</a:t>
            </a:r>
          </a:p>
          <a:p>
            <a:r>
              <a:rPr lang="nb-NO" dirty="0" smtClean="0"/>
              <a:t>Må tariffestes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681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 sier nei til Jernbanepakke IV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LO-kongressen sa nei til Jernbanepakke IV i 2017</a:t>
            </a:r>
          </a:p>
          <a:p>
            <a:r>
              <a:rPr lang="nb-NO" dirty="0" smtClean="0"/>
              <a:t>Jernbanereformen i Europeisk skala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914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677</Words>
  <Application>Microsoft Office PowerPoint</Application>
  <PresentationFormat>Widescreen</PresentationFormat>
  <Paragraphs>99</Paragraphs>
  <Slides>13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Office-tema</vt:lpstr>
      <vt:lpstr>EUs Jernbanepakker</vt:lpstr>
      <vt:lpstr>Vedtatt/planlagt  EU-lovgivning med betydning for jernbanen (fra 1990)</vt:lpstr>
      <vt:lpstr>Norge er underlagt EU-rett</vt:lpstr>
      <vt:lpstr>Jernbanepakke IV</vt:lpstr>
      <vt:lpstr>Knappe frister</vt:lpstr>
      <vt:lpstr>Snevre unntaksregler direktekontrakter kan tildeles</vt:lpstr>
      <vt:lpstr>Tilsynsoppoppgaver endres</vt:lpstr>
      <vt:lpstr>Nasjonal standard på lokføreropplæring</vt:lpstr>
      <vt:lpstr>LO sier nei til Jernbanepakke IV</vt:lpstr>
      <vt:lpstr>Harmonisering av regelverk</vt:lpstr>
      <vt:lpstr>            Månedslønninger for lokførere i Europa (NOK)</vt:lpstr>
      <vt:lpstr>Gods på bane i krise</vt:lpstr>
      <vt:lpstr>Oppsummering Jernbanepakke IV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EUs Jernbanepakker</dc:title>
  <dc:creator>Microsoft Office-bruker</dc:creator>
  <cp:lastModifiedBy>janne</cp:lastModifiedBy>
  <cp:revision>8</cp:revision>
  <dcterms:created xsi:type="dcterms:W3CDTF">2018-04-07T05:08:48Z</dcterms:created>
  <dcterms:modified xsi:type="dcterms:W3CDTF">2018-09-11T12:07:50Z</dcterms:modified>
</cp:coreProperties>
</file>