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88" r:id="rId4"/>
    <p:sldId id="280" r:id="rId5"/>
    <p:sldId id="281" r:id="rId6"/>
    <p:sldId id="257" r:id="rId7"/>
    <p:sldId id="284" r:id="rId8"/>
    <p:sldId id="261" r:id="rId9"/>
    <p:sldId id="290" r:id="rId10"/>
    <p:sldId id="259" r:id="rId11"/>
    <p:sldId id="278" r:id="rId12"/>
    <p:sldId id="287" r:id="rId13"/>
    <p:sldId id="293" r:id="rId14"/>
    <p:sldId id="294" r:id="rId15"/>
    <p:sldId id="263" r:id="rId16"/>
    <p:sldId id="265" r:id="rId17"/>
    <p:sldId id="291" r:id="rId18"/>
    <p:sldId id="292" r:id="rId19"/>
    <p:sldId id="277" r:id="rId20"/>
    <p:sldId id="266" r:id="rId21"/>
    <p:sldId id="273" r:id="rId22"/>
    <p:sldId id="274" r:id="rId23"/>
    <p:sldId id="275" r:id="rId24"/>
    <p:sldId id="268" r:id="rId25"/>
    <p:sldId id="270" r:id="rId26"/>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114" d="100"/>
          <a:sy n="114" d="100"/>
        </p:scale>
        <p:origin x="414" y="114"/>
      </p:cViewPr>
      <p:guideLst>
        <p:guide orient="horz" pos="2160"/>
        <p:guide pos="3840"/>
      </p:guideLst>
    </p:cSldViewPr>
  </p:slideViewPr>
  <p:notesTextViewPr>
    <p:cViewPr>
      <p:scale>
        <a:sx n="1" d="1"/>
        <a:sy n="1" d="1"/>
      </p:scale>
      <p:origin x="0" y="0"/>
    </p:cViewPr>
  </p:notesTextViewPr>
  <p:sorterViewPr>
    <p:cViewPr>
      <p:scale>
        <a:sx n="170" d="100"/>
        <a:sy n="17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B74076B-FF1D-4273-BBC7-5EF7F53499B1}"/>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3A2C7A4B-67CE-4E52-9787-7A3DB571BF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9B92CBA6-5B91-4029-8B63-1D4DBC01C83D}"/>
              </a:ext>
            </a:extLst>
          </p:cNvPr>
          <p:cNvSpPr>
            <a:spLocks noGrp="1"/>
          </p:cNvSpPr>
          <p:nvPr>
            <p:ph type="dt" sz="half" idx="10"/>
          </p:nvPr>
        </p:nvSpPr>
        <p:spPr/>
        <p:txBody>
          <a:bodyPr/>
          <a:lstStyle/>
          <a:p>
            <a:fld id="{F572DAA3-6C03-46E4-B3EE-F8253D82E0C4}" type="datetimeFigureOut">
              <a:rPr lang="nb-NO" smtClean="0"/>
              <a:t>15.03.2019</a:t>
            </a:fld>
            <a:endParaRPr lang="nb-NO"/>
          </a:p>
        </p:txBody>
      </p:sp>
      <p:sp>
        <p:nvSpPr>
          <p:cNvPr id="5" name="Plassholder for bunntekst 4">
            <a:extLst>
              <a:ext uri="{FF2B5EF4-FFF2-40B4-BE49-F238E27FC236}">
                <a16:creationId xmlns:a16="http://schemas.microsoft.com/office/drawing/2014/main" id="{85AA37EB-1DFD-4CFF-9C3E-5C87C0F3443D}"/>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5F3E7162-C1BB-470C-A526-9060312F731D}"/>
              </a:ext>
            </a:extLst>
          </p:cNvPr>
          <p:cNvSpPr>
            <a:spLocks noGrp="1"/>
          </p:cNvSpPr>
          <p:nvPr>
            <p:ph type="sldNum" sz="quarter" idx="12"/>
          </p:nvPr>
        </p:nvSpPr>
        <p:spPr/>
        <p:txBody>
          <a:bodyPr/>
          <a:lstStyle/>
          <a:p>
            <a:fld id="{2B5EDD17-B3BD-4DDB-8FEB-F858C9017DE7}" type="slidenum">
              <a:rPr lang="nb-NO" smtClean="0"/>
              <a:t>‹#›</a:t>
            </a:fld>
            <a:endParaRPr lang="nb-NO"/>
          </a:p>
        </p:txBody>
      </p:sp>
    </p:spTree>
    <p:extLst>
      <p:ext uri="{BB962C8B-B14F-4D97-AF65-F5344CB8AC3E}">
        <p14:creationId xmlns:p14="http://schemas.microsoft.com/office/powerpoint/2010/main" val="3358863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F363A97-F426-4B55-B332-40FE40C11022}"/>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2CC67CD2-3B7B-4FD5-877C-3D49A4AED80E}"/>
              </a:ext>
            </a:extLst>
          </p:cNvPr>
          <p:cNvSpPr>
            <a:spLocks noGrp="1"/>
          </p:cNvSpPr>
          <p:nvPr>
            <p:ph type="body" orient="vert" idx="1"/>
          </p:nvPr>
        </p:nvSpPr>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59DC57B5-A9AE-4EBA-AAF0-8500AB386D76}"/>
              </a:ext>
            </a:extLst>
          </p:cNvPr>
          <p:cNvSpPr>
            <a:spLocks noGrp="1"/>
          </p:cNvSpPr>
          <p:nvPr>
            <p:ph type="dt" sz="half" idx="10"/>
          </p:nvPr>
        </p:nvSpPr>
        <p:spPr/>
        <p:txBody>
          <a:bodyPr/>
          <a:lstStyle/>
          <a:p>
            <a:fld id="{F572DAA3-6C03-46E4-B3EE-F8253D82E0C4}" type="datetimeFigureOut">
              <a:rPr lang="nb-NO" smtClean="0"/>
              <a:t>15.03.2019</a:t>
            </a:fld>
            <a:endParaRPr lang="nb-NO"/>
          </a:p>
        </p:txBody>
      </p:sp>
      <p:sp>
        <p:nvSpPr>
          <p:cNvPr id="5" name="Plassholder for bunntekst 4">
            <a:extLst>
              <a:ext uri="{FF2B5EF4-FFF2-40B4-BE49-F238E27FC236}">
                <a16:creationId xmlns:a16="http://schemas.microsoft.com/office/drawing/2014/main" id="{15141F23-7C8E-4F9A-AF88-48250A8524D1}"/>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40B6876D-87B9-449F-8AD0-223964303448}"/>
              </a:ext>
            </a:extLst>
          </p:cNvPr>
          <p:cNvSpPr>
            <a:spLocks noGrp="1"/>
          </p:cNvSpPr>
          <p:nvPr>
            <p:ph type="sldNum" sz="quarter" idx="12"/>
          </p:nvPr>
        </p:nvSpPr>
        <p:spPr/>
        <p:txBody>
          <a:bodyPr/>
          <a:lstStyle/>
          <a:p>
            <a:fld id="{2B5EDD17-B3BD-4DDB-8FEB-F858C9017DE7}" type="slidenum">
              <a:rPr lang="nb-NO" smtClean="0"/>
              <a:t>‹#›</a:t>
            </a:fld>
            <a:endParaRPr lang="nb-NO"/>
          </a:p>
        </p:txBody>
      </p:sp>
    </p:spTree>
    <p:extLst>
      <p:ext uri="{BB962C8B-B14F-4D97-AF65-F5344CB8AC3E}">
        <p14:creationId xmlns:p14="http://schemas.microsoft.com/office/powerpoint/2010/main" val="3445540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A21904B1-A702-42A2-9A36-49F8D3B8D663}"/>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71004B14-4760-4D35-AB1E-114B49478F84}"/>
              </a:ext>
            </a:extLst>
          </p:cNvPr>
          <p:cNvSpPr>
            <a:spLocks noGrp="1"/>
          </p:cNvSpPr>
          <p:nvPr>
            <p:ph type="body" orient="vert" idx="1"/>
          </p:nvPr>
        </p:nvSpPr>
        <p:spPr>
          <a:xfrm>
            <a:off x="838200" y="365125"/>
            <a:ext cx="7734300" cy="5811838"/>
          </a:xfrm>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B47C0053-1E6D-4126-B632-3C47BD74203B}"/>
              </a:ext>
            </a:extLst>
          </p:cNvPr>
          <p:cNvSpPr>
            <a:spLocks noGrp="1"/>
          </p:cNvSpPr>
          <p:nvPr>
            <p:ph type="dt" sz="half" idx="10"/>
          </p:nvPr>
        </p:nvSpPr>
        <p:spPr/>
        <p:txBody>
          <a:bodyPr/>
          <a:lstStyle/>
          <a:p>
            <a:fld id="{F572DAA3-6C03-46E4-B3EE-F8253D82E0C4}" type="datetimeFigureOut">
              <a:rPr lang="nb-NO" smtClean="0"/>
              <a:t>15.03.2019</a:t>
            </a:fld>
            <a:endParaRPr lang="nb-NO"/>
          </a:p>
        </p:txBody>
      </p:sp>
      <p:sp>
        <p:nvSpPr>
          <p:cNvPr id="5" name="Plassholder for bunntekst 4">
            <a:extLst>
              <a:ext uri="{FF2B5EF4-FFF2-40B4-BE49-F238E27FC236}">
                <a16:creationId xmlns:a16="http://schemas.microsoft.com/office/drawing/2014/main" id="{4DA6A9CA-4F81-489F-9A33-AA2DCEF9EDC8}"/>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F0369287-3E9E-456C-934D-522BCF6A24BB}"/>
              </a:ext>
            </a:extLst>
          </p:cNvPr>
          <p:cNvSpPr>
            <a:spLocks noGrp="1"/>
          </p:cNvSpPr>
          <p:nvPr>
            <p:ph type="sldNum" sz="quarter" idx="12"/>
          </p:nvPr>
        </p:nvSpPr>
        <p:spPr/>
        <p:txBody>
          <a:bodyPr/>
          <a:lstStyle/>
          <a:p>
            <a:fld id="{2B5EDD17-B3BD-4DDB-8FEB-F858C9017DE7}" type="slidenum">
              <a:rPr lang="nb-NO" smtClean="0"/>
              <a:t>‹#›</a:t>
            </a:fld>
            <a:endParaRPr lang="nb-NO"/>
          </a:p>
        </p:txBody>
      </p:sp>
    </p:spTree>
    <p:extLst>
      <p:ext uri="{BB962C8B-B14F-4D97-AF65-F5344CB8AC3E}">
        <p14:creationId xmlns:p14="http://schemas.microsoft.com/office/powerpoint/2010/main" val="1579071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AC34466-1425-440E-B1EE-6FC1EA8EA05F}"/>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7AE8BBDD-2301-4E5D-9869-CAE3E06CFBE9}"/>
              </a:ext>
            </a:extLst>
          </p:cNvPr>
          <p:cNvSpPr>
            <a:spLocks noGrp="1"/>
          </p:cNvSpPr>
          <p:nvPr>
            <p:ph idx="1"/>
          </p:nvPr>
        </p:nvSpPr>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EC4894CF-48B2-4C98-9E20-124A080496EF}"/>
              </a:ext>
            </a:extLst>
          </p:cNvPr>
          <p:cNvSpPr>
            <a:spLocks noGrp="1"/>
          </p:cNvSpPr>
          <p:nvPr>
            <p:ph type="dt" sz="half" idx="10"/>
          </p:nvPr>
        </p:nvSpPr>
        <p:spPr/>
        <p:txBody>
          <a:bodyPr/>
          <a:lstStyle/>
          <a:p>
            <a:fld id="{F572DAA3-6C03-46E4-B3EE-F8253D82E0C4}" type="datetimeFigureOut">
              <a:rPr lang="nb-NO" smtClean="0"/>
              <a:t>15.03.2019</a:t>
            </a:fld>
            <a:endParaRPr lang="nb-NO"/>
          </a:p>
        </p:txBody>
      </p:sp>
      <p:sp>
        <p:nvSpPr>
          <p:cNvPr id="5" name="Plassholder for bunntekst 4">
            <a:extLst>
              <a:ext uri="{FF2B5EF4-FFF2-40B4-BE49-F238E27FC236}">
                <a16:creationId xmlns:a16="http://schemas.microsoft.com/office/drawing/2014/main" id="{4004BA7C-F72A-4B52-99A8-CD039AFAC30F}"/>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C29813E5-C81A-4FEF-924F-344BA451859D}"/>
              </a:ext>
            </a:extLst>
          </p:cNvPr>
          <p:cNvSpPr>
            <a:spLocks noGrp="1"/>
          </p:cNvSpPr>
          <p:nvPr>
            <p:ph type="sldNum" sz="quarter" idx="12"/>
          </p:nvPr>
        </p:nvSpPr>
        <p:spPr/>
        <p:txBody>
          <a:bodyPr/>
          <a:lstStyle/>
          <a:p>
            <a:fld id="{2B5EDD17-B3BD-4DDB-8FEB-F858C9017DE7}" type="slidenum">
              <a:rPr lang="nb-NO" smtClean="0"/>
              <a:t>‹#›</a:t>
            </a:fld>
            <a:endParaRPr lang="nb-NO"/>
          </a:p>
        </p:txBody>
      </p:sp>
    </p:spTree>
    <p:extLst>
      <p:ext uri="{BB962C8B-B14F-4D97-AF65-F5344CB8AC3E}">
        <p14:creationId xmlns:p14="http://schemas.microsoft.com/office/powerpoint/2010/main" val="2997815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0F76A86-8865-4E5B-8EB9-6E7F94582920}"/>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15777365-8D85-4527-AE9F-364883D373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Rediger tekststiler i malen</a:t>
            </a:r>
          </a:p>
        </p:txBody>
      </p:sp>
      <p:sp>
        <p:nvSpPr>
          <p:cNvPr id="4" name="Plassholder for dato 3">
            <a:extLst>
              <a:ext uri="{FF2B5EF4-FFF2-40B4-BE49-F238E27FC236}">
                <a16:creationId xmlns:a16="http://schemas.microsoft.com/office/drawing/2014/main" id="{95FB3869-2A61-4C10-8C51-D0D71142F7DC}"/>
              </a:ext>
            </a:extLst>
          </p:cNvPr>
          <p:cNvSpPr>
            <a:spLocks noGrp="1"/>
          </p:cNvSpPr>
          <p:nvPr>
            <p:ph type="dt" sz="half" idx="10"/>
          </p:nvPr>
        </p:nvSpPr>
        <p:spPr/>
        <p:txBody>
          <a:bodyPr/>
          <a:lstStyle/>
          <a:p>
            <a:fld id="{F572DAA3-6C03-46E4-B3EE-F8253D82E0C4}" type="datetimeFigureOut">
              <a:rPr lang="nb-NO" smtClean="0"/>
              <a:t>15.03.2019</a:t>
            </a:fld>
            <a:endParaRPr lang="nb-NO"/>
          </a:p>
        </p:txBody>
      </p:sp>
      <p:sp>
        <p:nvSpPr>
          <p:cNvPr id="5" name="Plassholder for bunntekst 4">
            <a:extLst>
              <a:ext uri="{FF2B5EF4-FFF2-40B4-BE49-F238E27FC236}">
                <a16:creationId xmlns:a16="http://schemas.microsoft.com/office/drawing/2014/main" id="{64E48B3D-D08B-4207-B7F4-D8B62436BBD1}"/>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10088E4B-1FE7-4802-9B69-F62CB3C07AF4}"/>
              </a:ext>
            </a:extLst>
          </p:cNvPr>
          <p:cNvSpPr>
            <a:spLocks noGrp="1"/>
          </p:cNvSpPr>
          <p:nvPr>
            <p:ph type="sldNum" sz="quarter" idx="12"/>
          </p:nvPr>
        </p:nvSpPr>
        <p:spPr/>
        <p:txBody>
          <a:bodyPr/>
          <a:lstStyle/>
          <a:p>
            <a:fld id="{2B5EDD17-B3BD-4DDB-8FEB-F858C9017DE7}" type="slidenum">
              <a:rPr lang="nb-NO" smtClean="0"/>
              <a:t>‹#›</a:t>
            </a:fld>
            <a:endParaRPr lang="nb-NO"/>
          </a:p>
        </p:txBody>
      </p:sp>
    </p:spTree>
    <p:extLst>
      <p:ext uri="{BB962C8B-B14F-4D97-AF65-F5344CB8AC3E}">
        <p14:creationId xmlns:p14="http://schemas.microsoft.com/office/powerpoint/2010/main" val="3265756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5A52805-D8BE-471D-B5FA-D84C11E492AA}"/>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D16375AA-557C-4318-8199-821BC65775D0}"/>
              </a:ext>
            </a:extLst>
          </p:cNvPr>
          <p:cNvSpPr>
            <a:spLocks noGrp="1"/>
          </p:cNvSpPr>
          <p:nvPr>
            <p:ph sz="half" idx="1"/>
          </p:nvPr>
        </p:nvSpPr>
        <p:spPr>
          <a:xfrm>
            <a:off x="838200" y="1825625"/>
            <a:ext cx="5181600" cy="435133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22C58FA0-4FF2-46F1-A84D-3CEED9FB5FD0}"/>
              </a:ext>
            </a:extLst>
          </p:cNvPr>
          <p:cNvSpPr>
            <a:spLocks noGrp="1"/>
          </p:cNvSpPr>
          <p:nvPr>
            <p:ph sz="half" idx="2"/>
          </p:nvPr>
        </p:nvSpPr>
        <p:spPr>
          <a:xfrm>
            <a:off x="6172200" y="1825625"/>
            <a:ext cx="5181600" cy="435133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FBA42E8A-FF8F-4A7C-9CEA-AF768F58EBB7}"/>
              </a:ext>
            </a:extLst>
          </p:cNvPr>
          <p:cNvSpPr>
            <a:spLocks noGrp="1"/>
          </p:cNvSpPr>
          <p:nvPr>
            <p:ph type="dt" sz="half" idx="10"/>
          </p:nvPr>
        </p:nvSpPr>
        <p:spPr/>
        <p:txBody>
          <a:bodyPr/>
          <a:lstStyle/>
          <a:p>
            <a:fld id="{F572DAA3-6C03-46E4-B3EE-F8253D82E0C4}" type="datetimeFigureOut">
              <a:rPr lang="nb-NO" smtClean="0"/>
              <a:t>15.03.2019</a:t>
            </a:fld>
            <a:endParaRPr lang="nb-NO"/>
          </a:p>
        </p:txBody>
      </p:sp>
      <p:sp>
        <p:nvSpPr>
          <p:cNvPr id="6" name="Plassholder for bunntekst 5">
            <a:extLst>
              <a:ext uri="{FF2B5EF4-FFF2-40B4-BE49-F238E27FC236}">
                <a16:creationId xmlns:a16="http://schemas.microsoft.com/office/drawing/2014/main" id="{3BCDA64C-E489-4549-9FE5-7BB4AE27FF79}"/>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5DE97231-AC04-4CAF-A972-4ECBEC273503}"/>
              </a:ext>
            </a:extLst>
          </p:cNvPr>
          <p:cNvSpPr>
            <a:spLocks noGrp="1"/>
          </p:cNvSpPr>
          <p:nvPr>
            <p:ph type="sldNum" sz="quarter" idx="12"/>
          </p:nvPr>
        </p:nvSpPr>
        <p:spPr/>
        <p:txBody>
          <a:bodyPr/>
          <a:lstStyle/>
          <a:p>
            <a:fld id="{2B5EDD17-B3BD-4DDB-8FEB-F858C9017DE7}" type="slidenum">
              <a:rPr lang="nb-NO" smtClean="0"/>
              <a:t>‹#›</a:t>
            </a:fld>
            <a:endParaRPr lang="nb-NO"/>
          </a:p>
        </p:txBody>
      </p:sp>
    </p:spTree>
    <p:extLst>
      <p:ext uri="{BB962C8B-B14F-4D97-AF65-F5344CB8AC3E}">
        <p14:creationId xmlns:p14="http://schemas.microsoft.com/office/powerpoint/2010/main" val="2417392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878B8F5-7B74-4988-8899-9B7561E661BF}"/>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35178F36-3A69-47FC-AC6A-1AD08C92AC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Rediger tekststiler i malen</a:t>
            </a:r>
          </a:p>
        </p:txBody>
      </p:sp>
      <p:sp>
        <p:nvSpPr>
          <p:cNvPr id="4" name="Plassholder for innhold 3">
            <a:extLst>
              <a:ext uri="{FF2B5EF4-FFF2-40B4-BE49-F238E27FC236}">
                <a16:creationId xmlns:a16="http://schemas.microsoft.com/office/drawing/2014/main" id="{91AE1A02-7095-41DB-A292-286463A4250C}"/>
              </a:ext>
            </a:extLst>
          </p:cNvPr>
          <p:cNvSpPr>
            <a:spLocks noGrp="1"/>
          </p:cNvSpPr>
          <p:nvPr>
            <p:ph sz="half" idx="2"/>
          </p:nvPr>
        </p:nvSpPr>
        <p:spPr>
          <a:xfrm>
            <a:off x="839788" y="2505075"/>
            <a:ext cx="5157787" cy="368458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246A03DD-F84F-43D6-A743-60304C01E3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Rediger tekststiler i malen</a:t>
            </a:r>
          </a:p>
        </p:txBody>
      </p:sp>
      <p:sp>
        <p:nvSpPr>
          <p:cNvPr id="6" name="Plassholder for innhold 5">
            <a:extLst>
              <a:ext uri="{FF2B5EF4-FFF2-40B4-BE49-F238E27FC236}">
                <a16:creationId xmlns:a16="http://schemas.microsoft.com/office/drawing/2014/main" id="{B2866280-EDE1-4914-A508-45022E9CAA0A}"/>
              </a:ext>
            </a:extLst>
          </p:cNvPr>
          <p:cNvSpPr>
            <a:spLocks noGrp="1"/>
          </p:cNvSpPr>
          <p:nvPr>
            <p:ph sz="quarter" idx="4"/>
          </p:nvPr>
        </p:nvSpPr>
        <p:spPr>
          <a:xfrm>
            <a:off x="6172200" y="2505075"/>
            <a:ext cx="5183188" cy="368458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58CAD2BD-0BB3-450E-861F-0CC2BCD160AE}"/>
              </a:ext>
            </a:extLst>
          </p:cNvPr>
          <p:cNvSpPr>
            <a:spLocks noGrp="1"/>
          </p:cNvSpPr>
          <p:nvPr>
            <p:ph type="dt" sz="half" idx="10"/>
          </p:nvPr>
        </p:nvSpPr>
        <p:spPr/>
        <p:txBody>
          <a:bodyPr/>
          <a:lstStyle/>
          <a:p>
            <a:fld id="{F572DAA3-6C03-46E4-B3EE-F8253D82E0C4}" type="datetimeFigureOut">
              <a:rPr lang="nb-NO" smtClean="0"/>
              <a:t>15.03.2019</a:t>
            </a:fld>
            <a:endParaRPr lang="nb-NO"/>
          </a:p>
        </p:txBody>
      </p:sp>
      <p:sp>
        <p:nvSpPr>
          <p:cNvPr id="8" name="Plassholder for bunntekst 7">
            <a:extLst>
              <a:ext uri="{FF2B5EF4-FFF2-40B4-BE49-F238E27FC236}">
                <a16:creationId xmlns:a16="http://schemas.microsoft.com/office/drawing/2014/main" id="{1DFC16D5-E690-4D90-9387-2CC7125234E5}"/>
              </a:ext>
            </a:extLst>
          </p:cNvPr>
          <p:cNvSpPr>
            <a:spLocks noGrp="1"/>
          </p:cNvSpPr>
          <p:nvPr>
            <p:ph type="ftr" sz="quarter" idx="11"/>
          </p:nvPr>
        </p:nvSpPr>
        <p:spPr/>
        <p:txBody>
          <a:bodyPr/>
          <a:lstStyle/>
          <a:p>
            <a:endParaRPr lang="nb-NO"/>
          </a:p>
        </p:txBody>
      </p:sp>
      <p:sp>
        <p:nvSpPr>
          <p:cNvPr id="9" name="Plassholder for lysbildenummer 8">
            <a:extLst>
              <a:ext uri="{FF2B5EF4-FFF2-40B4-BE49-F238E27FC236}">
                <a16:creationId xmlns:a16="http://schemas.microsoft.com/office/drawing/2014/main" id="{E475E558-A126-442F-AA2F-AF89BF79FB37}"/>
              </a:ext>
            </a:extLst>
          </p:cNvPr>
          <p:cNvSpPr>
            <a:spLocks noGrp="1"/>
          </p:cNvSpPr>
          <p:nvPr>
            <p:ph type="sldNum" sz="quarter" idx="12"/>
          </p:nvPr>
        </p:nvSpPr>
        <p:spPr/>
        <p:txBody>
          <a:bodyPr/>
          <a:lstStyle/>
          <a:p>
            <a:fld id="{2B5EDD17-B3BD-4DDB-8FEB-F858C9017DE7}" type="slidenum">
              <a:rPr lang="nb-NO" smtClean="0"/>
              <a:t>‹#›</a:t>
            </a:fld>
            <a:endParaRPr lang="nb-NO"/>
          </a:p>
        </p:txBody>
      </p:sp>
    </p:spTree>
    <p:extLst>
      <p:ext uri="{BB962C8B-B14F-4D97-AF65-F5344CB8AC3E}">
        <p14:creationId xmlns:p14="http://schemas.microsoft.com/office/powerpoint/2010/main" val="2906822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2417455-C9B6-449B-A03B-C15984C5C287}"/>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0343563A-D89D-4987-AC77-37B7BC44075B}"/>
              </a:ext>
            </a:extLst>
          </p:cNvPr>
          <p:cNvSpPr>
            <a:spLocks noGrp="1"/>
          </p:cNvSpPr>
          <p:nvPr>
            <p:ph type="dt" sz="half" idx="10"/>
          </p:nvPr>
        </p:nvSpPr>
        <p:spPr/>
        <p:txBody>
          <a:bodyPr/>
          <a:lstStyle/>
          <a:p>
            <a:fld id="{F572DAA3-6C03-46E4-B3EE-F8253D82E0C4}" type="datetimeFigureOut">
              <a:rPr lang="nb-NO" smtClean="0"/>
              <a:t>15.03.2019</a:t>
            </a:fld>
            <a:endParaRPr lang="nb-NO"/>
          </a:p>
        </p:txBody>
      </p:sp>
      <p:sp>
        <p:nvSpPr>
          <p:cNvPr id="4" name="Plassholder for bunntekst 3">
            <a:extLst>
              <a:ext uri="{FF2B5EF4-FFF2-40B4-BE49-F238E27FC236}">
                <a16:creationId xmlns:a16="http://schemas.microsoft.com/office/drawing/2014/main" id="{D9092BCE-2C36-4FF4-B21E-4B099716AB5E}"/>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947C1904-29A0-4D3B-B268-81218D2A4901}"/>
              </a:ext>
            </a:extLst>
          </p:cNvPr>
          <p:cNvSpPr>
            <a:spLocks noGrp="1"/>
          </p:cNvSpPr>
          <p:nvPr>
            <p:ph type="sldNum" sz="quarter" idx="12"/>
          </p:nvPr>
        </p:nvSpPr>
        <p:spPr/>
        <p:txBody>
          <a:bodyPr/>
          <a:lstStyle/>
          <a:p>
            <a:fld id="{2B5EDD17-B3BD-4DDB-8FEB-F858C9017DE7}" type="slidenum">
              <a:rPr lang="nb-NO" smtClean="0"/>
              <a:t>‹#›</a:t>
            </a:fld>
            <a:endParaRPr lang="nb-NO"/>
          </a:p>
        </p:txBody>
      </p:sp>
    </p:spTree>
    <p:extLst>
      <p:ext uri="{BB962C8B-B14F-4D97-AF65-F5344CB8AC3E}">
        <p14:creationId xmlns:p14="http://schemas.microsoft.com/office/powerpoint/2010/main" val="2733198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0CC55730-3EF8-473D-B2B7-D101A7D8793A}"/>
              </a:ext>
            </a:extLst>
          </p:cNvPr>
          <p:cNvSpPr>
            <a:spLocks noGrp="1"/>
          </p:cNvSpPr>
          <p:nvPr>
            <p:ph type="dt" sz="half" idx="10"/>
          </p:nvPr>
        </p:nvSpPr>
        <p:spPr/>
        <p:txBody>
          <a:bodyPr/>
          <a:lstStyle/>
          <a:p>
            <a:fld id="{F572DAA3-6C03-46E4-B3EE-F8253D82E0C4}" type="datetimeFigureOut">
              <a:rPr lang="nb-NO" smtClean="0"/>
              <a:t>15.03.2019</a:t>
            </a:fld>
            <a:endParaRPr lang="nb-NO"/>
          </a:p>
        </p:txBody>
      </p:sp>
      <p:sp>
        <p:nvSpPr>
          <p:cNvPr id="3" name="Plassholder for bunntekst 2">
            <a:extLst>
              <a:ext uri="{FF2B5EF4-FFF2-40B4-BE49-F238E27FC236}">
                <a16:creationId xmlns:a16="http://schemas.microsoft.com/office/drawing/2014/main" id="{0805C1FD-6A68-434C-9C6D-7B098B3E3340}"/>
              </a:ext>
            </a:extLst>
          </p:cNvPr>
          <p:cNvSpPr>
            <a:spLocks noGrp="1"/>
          </p:cNvSpPr>
          <p:nvPr>
            <p:ph type="ftr" sz="quarter" idx="11"/>
          </p:nvPr>
        </p:nvSpPr>
        <p:spPr/>
        <p:txBody>
          <a:bodyPr/>
          <a:lstStyle/>
          <a:p>
            <a:endParaRPr lang="nb-NO"/>
          </a:p>
        </p:txBody>
      </p:sp>
      <p:sp>
        <p:nvSpPr>
          <p:cNvPr id="4" name="Plassholder for lysbildenummer 3">
            <a:extLst>
              <a:ext uri="{FF2B5EF4-FFF2-40B4-BE49-F238E27FC236}">
                <a16:creationId xmlns:a16="http://schemas.microsoft.com/office/drawing/2014/main" id="{A1CBF904-7457-4A74-AF5A-3624E609A59E}"/>
              </a:ext>
            </a:extLst>
          </p:cNvPr>
          <p:cNvSpPr>
            <a:spLocks noGrp="1"/>
          </p:cNvSpPr>
          <p:nvPr>
            <p:ph type="sldNum" sz="quarter" idx="12"/>
          </p:nvPr>
        </p:nvSpPr>
        <p:spPr/>
        <p:txBody>
          <a:bodyPr/>
          <a:lstStyle/>
          <a:p>
            <a:fld id="{2B5EDD17-B3BD-4DDB-8FEB-F858C9017DE7}" type="slidenum">
              <a:rPr lang="nb-NO" smtClean="0"/>
              <a:t>‹#›</a:t>
            </a:fld>
            <a:endParaRPr lang="nb-NO"/>
          </a:p>
        </p:txBody>
      </p:sp>
    </p:spTree>
    <p:extLst>
      <p:ext uri="{BB962C8B-B14F-4D97-AF65-F5344CB8AC3E}">
        <p14:creationId xmlns:p14="http://schemas.microsoft.com/office/powerpoint/2010/main" val="35711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A7A966C-5B48-4304-8AD9-0376CF4A3BDB}"/>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EC1EB0D1-196D-4887-AF5A-177F3EBC4F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4510E2D9-DD96-4073-B96A-E832F3B28F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Rediger tekststiler i malen</a:t>
            </a:r>
          </a:p>
        </p:txBody>
      </p:sp>
      <p:sp>
        <p:nvSpPr>
          <p:cNvPr id="5" name="Plassholder for dato 4">
            <a:extLst>
              <a:ext uri="{FF2B5EF4-FFF2-40B4-BE49-F238E27FC236}">
                <a16:creationId xmlns:a16="http://schemas.microsoft.com/office/drawing/2014/main" id="{9972F0A9-B8B8-40DF-8EDA-F463E2715BC9}"/>
              </a:ext>
            </a:extLst>
          </p:cNvPr>
          <p:cNvSpPr>
            <a:spLocks noGrp="1"/>
          </p:cNvSpPr>
          <p:nvPr>
            <p:ph type="dt" sz="half" idx="10"/>
          </p:nvPr>
        </p:nvSpPr>
        <p:spPr/>
        <p:txBody>
          <a:bodyPr/>
          <a:lstStyle/>
          <a:p>
            <a:fld id="{F572DAA3-6C03-46E4-B3EE-F8253D82E0C4}" type="datetimeFigureOut">
              <a:rPr lang="nb-NO" smtClean="0"/>
              <a:t>15.03.2019</a:t>
            </a:fld>
            <a:endParaRPr lang="nb-NO"/>
          </a:p>
        </p:txBody>
      </p:sp>
      <p:sp>
        <p:nvSpPr>
          <p:cNvPr id="6" name="Plassholder for bunntekst 5">
            <a:extLst>
              <a:ext uri="{FF2B5EF4-FFF2-40B4-BE49-F238E27FC236}">
                <a16:creationId xmlns:a16="http://schemas.microsoft.com/office/drawing/2014/main" id="{61DF1CC7-1DA2-4C81-B332-8813EDB780EC}"/>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60599125-47BB-43FC-A40E-2FACA22EA9B3}"/>
              </a:ext>
            </a:extLst>
          </p:cNvPr>
          <p:cNvSpPr>
            <a:spLocks noGrp="1"/>
          </p:cNvSpPr>
          <p:nvPr>
            <p:ph type="sldNum" sz="quarter" idx="12"/>
          </p:nvPr>
        </p:nvSpPr>
        <p:spPr/>
        <p:txBody>
          <a:bodyPr/>
          <a:lstStyle/>
          <a:p>
            <a:fld id="{2B5EDD17-B3BD-4DDB-8FEB-F858C9017DE7}" type="slidenum">
              <a:rPr lang="nb-NO" smtClean="0"/>
              <a:t>‹#›</a:t>
            </a:fld>
            <a:endParaRPr lang="nb-NO"/>
          </a:p>
        </p:txBody>
      </p:sp>
    </p:spTree>
    <p:extLst>
      <p:ext uri="{BB962C8B-B14F-4D97-AF65-F5344CB8AC3E}">
        <p14:creationId xmlns:p14="http://schemas.microsoft.com/office/powerpoint/2010/main" val="1842610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6A88936-C5A5-4671-A815-A1A9E887AD31}"/>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985B9EA2-BCA9-4DE1-B5C7-0FA0BC22A1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a:extLst>
              <a:ext uri="{FF2B5EF4-FFF2-40B4-BE49-F238E27FC236}">
                <a16:creationId xmlns:a16="http://schemas.microsoft.com/office/drawing/2014/main" id="{67F8F743-6D2B-4537-9B82-064586BBDD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Rediger tekststiler i malen</a:t>
            </a:r>
          </a:p>
        </p:txBody>
      </p:sp>
      <p:sp>
        <p:nvSpPr>
          <p:cNvPr id="5" name="Plassholder for dato 4">
            <a:extLst>
              <a:ext uri="{FF2B5EF4-FFF2-40B4-BE49-F238E27FC236}">
                <a16:creationId xmlns:a16="http://schemas.microsoft.com/office/drawing/2014/main" id="{35D94B4E-F41B-4228-8D0C-C436B72E283B}"/>
              </a:ext>
            </a:extLst>
          </p:cNvPr>
          <p:cNvSpPr>
            <a:spLocks noGrp="1"/>
          </p:cNvSpPr>
          <p:nvPr>
            <p:ph type="dt" sz="half" idx="10"/>
          </p:nvPr>
        </p:nvSpPr>
        <p:spPr/>
        <p:txBody>
          <a:bodyPr/>
          <a:lstStyle/>
          <a:p>
            <a:fld id="{F572DAA3-6C03-46E4-B3EE-F8253D82E0C4}" type="datetimeFigureOut">
              <a:rPr lang="nb-NO" smtClean="0"/>
              <a:t>15.03.2019</a:t>
            </a:fld>
            <a:endParaRPr lang="nb-NO"/>
          </a:p>
        </p:txBody>
      </p:sp>
      <p:sp>
        <p:nvSpPr>
          <p:cNvPr id="6" name="Plassholder for bunntekst 5">
            <a:extLst>
              <a:ext uri="{FF2B5EF4-FFF2-40B4-BE49-F238E27FC236}">
                <a16:creationId xmlns:a16="http://schemas.microsoft.com/office/drawing/2014/main" id="{36CB3188-7889-4F30-8F79-324865EA34EA}"/>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FA5C5FAE-A5F0-49DD-8093-7036B36BA417}"/>
              </a:ext>
            </a:extLst>
          </p:cNvPr>
          <p:cNvSpPr>
            <a:spLocks noGrp="1"/>
          </p:cNvSpPr>
          <p:nvPr>
            <p:ph type="sldNum" sz="quarter" idx="12"/>
          </p:nvPr>
        </p:nvSpPr>
        <p:spPr/>
        <p:txBody>
          <a:bodyPr/>
          <a:lstStyle/>
          <a:p>
            <a:fld id="{2B5EDD17-B3BD-4DDB-8FEB-F858C9017DE7}" type="slidenum">
              <a:rPr lang="nb-NO" smtClean="0"/>
              <a:t>‹#›</a:t>
            </a:fld>
            <a:endParaRPr lang="nb-NO"/>
          </a:p>
        </p:txBody>
      </p:sp>
    </p:spTree>
    <p:extLst>
      <p:ext uri="{BB962C8B-B14F-4D97-AF65-F5344CB8AC3E}">
        <p14:creationId xmlns:p14="http://schemas.microsoft.com/office/powerpoint/2010/main" val="2968137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075D51B0-CF1D-48EE-9D17-D7EEE37EB3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0D3F7637-0317-4FC9-87B7-2E691807CF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626BF5F4-C165-48FB-9EBF-8486B4920A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72DAA3-6C03-46E4-B3EE-F8253D82E0C4}" type="datetimeFigureOut">
              <a:rPr lang="nb-NO" smtClean="0"/>
              <a:t>15.03.2019</a:t>
            </a:fld>
            <a:endParaRPr lang="nb-NO"/>
          </a:p>
        </p:txBody>
      </p:sp>
      <p:sp>
        <p:nvSpPr>
          <p:cNvPr id="5" name="Plassholder for bunntekst 4">
            <a:extLst>
              <a:ext uri="{FF2B5EF4-FFF2-40B4-BE49-F238E27FC236}">
                <a16:creationId xmlns:a16="http://schemas.microsoft.com/office/drawing/2014/main" id="{AD1CAB47-6030-4BB9-AFAF-FC0EEE8C73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a:extLst>
              <a:ext uri="{FF2B5EF4-FFF2-40B4-BE49-F238E27FC236}">
                <a16:creationId xmlns:a16="http://schemas.microsoft.com/office/drawing/2014/main" id="{455740AD-5F2D-4039-9572-6E04913F30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5EDD17-B3BD-4DDB-8FEB-F858C9017DE7}" type="slidenum">
              <a:rPr lang="nb-NO" smtClean="0"/>
              <a:t>‹#›</a:t>
            </a:fld>
            <a:endParaRPr lang="nb-NO"/>
          </a:p>
        </p:txBody>
      </p:sp>
    </p:spTree>
    <p:extLst>
      <p:ext uri="{BB962C8B-B14F-4D97-AF65-F5344CB8AC3E}">
        <p14:creationId xmlns:p14="http://schemas.microsoft.com/office/powerpoint/2010/main" val="776820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s://www.abcnyheter.no/penger/naeringsliv/2018/05/09/195394355/virke-og-esa-vil-gi-dyrere-tjenester-for-innbyggerne" TargetMode="External"/><Relationship Id="rId3" Type="http://schemas.openxmlformats.org/officeDocument/2006/relationships/hyperlink" Target="https://www.regjeringen.no/contentassets/951cf2eca98f4fe594f6713641ee38b0/like-konkurransevilkar--mandat.pdf" TargetMode="External"/><Relationship Id="rId7" Type="http://schemas.openxmlformats.org/officeDocument/2006/relationships/hyperlink" Target="https://www.abcnyheter.no/nyheter/politikk/2018/01/18/195364632/regjeringen-legger-seg-pa-rygg-for-esa" TargetMode="External"/><Relationship Id="rId12" Type="http://schemas.openxmlformats.org/officeDocument/2006/relationships/hyperlink" Target="https://www.friheten.no/component/cobalt/bruker-artikler/749-bjarne-herold-johansen/15-politikk-samfunn/339-sunt-med-nadelosemarkedskrefter?Itemid=122" TargetMode="External"/><Relationship Id="rId2" Type="http://schemas.openxmlformats.org/officeDocument/2006/relationships/hyperlink" Target="https://neitileu.no/aktuelt/horingsuttalelse-fra-nei-til-eu-om-hjelmengutvalgets-innstilling" TargetMode="External"/><Relationship Id="rId1" Type="http://schemas.openxmlformats.org/officeDocument/2006/relationships/slideLayout" Target="../slideLayouts/slideLayout2.xml"/><Relationship Id="rId6" Type="http://schemas.openxmlformats.org/officeDocument/2006/relationships/hyperlink" Target="https://www.ks.no/globalassets/fagomrader/forskning-og-utvikling/nyhetssaker/konkurranse-pa-like-vilkar.pdf" TargetMode="External"/><Relationship Id="rId11" Type="http://schemas.openxmlformats.org/officeDocument/2006/relationships/hyperlink" Target="https://www.nationen.no/motkultur/kommentar/en-ordforers-mareritt/" TargetMode="External"/><Relationship Id="rId5" Type="http://schemas.openxmlformats.org/officeDocument/2006/relationships/hyperlink" Target="https://www.samfunnsokonomene.no/content/uploads/2019/01/Samfunns%C3%B8konomen-nr-3-2018.pdf" TargetMode="External"/><Relationship Id="rId10" Type="http://schemas.openxmlformats.org/officeDocument/2006/relationships/hyperlink" Target="https://ep-static.fagforbundet.no/file/6cfcf2e4c2f277520c54ad94ce87ee72/Kommersialisering-av-fellesgodene.pdfr-3-2018.pdf" TargetMode="External"/><Relationship Id="rId4" Type="http://schemas.openxmlformats.org/officeDocument/2006/relationships/hyperlink" Target="https://www.regjeringen.no/contentassets/0c36c9f9c1ca4ecebecc7142b2420511/rapprt-like-konkurransevilkar-for-offentlige-og-private-aktorer.pdf" TargetMode="External"/><Relationship Id="rId9" Type="http://schemas.openxmlformats.org/officeDocument/2006/relationships/hyperlink" Target="https://tankesmienagenda.no/notater/statsstotteregler-pa-avvei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B3DF0A3-C8F8-46D8-BDFE-99853B199372}"/>
              </a:ext>
            </a:extLst>
          </p:cNvPr>
          <p:cNvSpPr>
            <a:spLocks noGrp="1"/>
          </p:cNvSpPr>
          <p:nvPr>
            <p:ph type="ctrTitle"/>
          </p:nvPr>
        </p:nvSpPr>
        <p:spPr>
          <a:xfrm>
            <a:off x="1229710" y="554804"/>
            <a:ext cx="9995338" cy="3304132"/>
          </a:xfrm>
        </p:spPr>
        <p:txBody>
          <a:bodyPr>
            <a:normAutofit fontScale="90000"/>
          </a:bodyPr>
          <a:lstStyle/>
          <a:p>
            <a:r>
              <a:rPr lang="nb-NO" b="1" dirty="0" err="1"/>
              <a:t>Hjelmengutvalget</a:t>
            </a:r>
            <a:r>
              <a:rPr lang="nb-NO" b="1" dirty="0"/>
              <a:t>:</a:t>
            </a:r>
            <a:r>
              <a:rPr lang="nb-NO" dirty="0"/>
              <a:t> </a:t>
            </a:r>
            <a:br>
              <a:rPr lang="nb-NO" dirty="0"/>
            </a:br>
            <a:r>
              <a:rPr lang="nb-NO" sz="4400" dirty="0"/>
              <a:t>Konkurranse på like vilkår:</a:t>
            </a:r>
            <a:br>
              <a:rPr lang="nb-NO" dirty="0"/>
            </a:br>
            <a:r>
              <a:rPr lang="nb-NO" sz="4400" dirty="0"/>
              <a:t>Rapport fra regjeringas arbeidsgruppe om like konkurransevilkår for offentlige og private aktører</a:t>
            </a:r>
          </a:p>
        </p:txBody>
      </p:sp>
      <p:sp>
        <p:nvSpPr>
          <p:cNvPr id="3" name="Undertittel 2">
            <a:extLst>
              <a:ext uri="{FF2B5EF4-FFF2-40B4-BE49-F238E27FC236}">
                <a16:creationId xmlns:a16="http://schemas.microsoft.com/office/drawing/2014/main" id="{C8B62759-83FC-4EAE-9A1B-62A8035E3F86}"/>
              </a:ext>
            </a:extLst>
          </p:cNvPr>
          <p:cNvSpPr>
            <a:spLocks noGrp="1"/>
          </p:cNvSpPr>
          <p:nvPr>
            <p:ph type="subTitle" idx="1"/>
          </p:nvPr>
        </p:nvSpPr>
        <p:spPr>
          <a:xfrm>
            <a:off x="1524000" y="4395831"/>
            <a:ext cx="9144000" cy="805344"/>
          </a:xfrm>
        </p:spPr>
        <p:txBody>
          <a:bodyPr>
            <a:normAutofit fontScale="92500" lnSpcReduction="20000"/>
          </a:bodyPr>
          <a:lstStyle/>
          <a:p>
            <a:r>
              <a:rPr lang="nb-NO" sz="2800" dirty="0"/>
              <a:t>Nei til EU sitt årsmøteseminar 16.3.2019</a:t>
            </a:r>
          </a:p>
          <a:p>
            <a:r>
              <a:rPr lang="nb-NO" sz="2800"/>
              <a:t>Gunnar Rutle</a:t>
            </a:r>
            <a:endParaRPr lang="nb-NO" sz="2800" dirty="0"/>
          </a:p>
        </p:txBody>
      </p:sp>
    </p:spTree>
    <p:extLst>
      <p:ext uri="{BB962C8B-B14F-4D97-AF65-F5344CB8AC3E}">
        <p14:creationId xmlns:p14="http://schemas.microsoft.com/office/powerpoint/2010/main" val="2999714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C4D1DBE-73A3-4BCF-8683-DA68AB976DEA}"/>
              </a:ext>
            </a:extLst>
          </p:cNvPr>
          <p:cNvSpPr>
            <a:spLocks noGrp="1"/>
          </p:cNvSpPr>
          <p:nvPr>
            <p:ph type="title"/>
          </p:nvPr>
        </p:nvSpPr>
        <p:spPr>
          <a:xfrm>
            <a:off x="478172" y="365125"/>
            <a:ext cx="11274804" cy="738461"/>
          </a:xfrm>
        </p:spPr>
        <p:txBody>
          <a:bodyPr>
            <a:normAutofit/>
          </a:bodyPr>
          <a:lstStyle/>
          <a:p>
            <a:pPr algn="ctr"/>
            <a:r>
              <a:rPr lang="nb-NO" sz="3600" b="1" dirty="0" err="1"/>
              <a:t>Hjelmengutvalget</a:t>
            </a:r>
            <a:r>
              <a:rPr lang="nb-NO" sz="3600" b="1" dirty="0"/>
              <a:t> sin definisjon av økonomisk aktivitet?</a:t>
            </a:r>
          </a:p>
        </p:txBody>
      </p:sp>
      <p:sp>
        <p:nvSpPr>
          <p:cNvPr id="3" name="Plassholder for innhold 2">
            <a:extLst>
              <a:ext uri="{FF2B5EF4-FFF2-40B4-BE49-F238E27FC236}">
                <a16:creationId xmlns:a16="http://schemas.microsoft.com/office/drawing/2014/main" id="{C10DF970-957D-4928-9D18-B78450C561AE}"/>
              </a:ext>
            </a:extLst>
          </p:cNvPr>
          <p:cNvSpPr>
            <a:spLocks noGrp="1"/>
          </p:cNvSpPr>
          <p:nvPr>
            <p:ph idx="1"/>
          </p:nvPr>
        </p:nvSpPr>
        <p:spPr>
          <a:xfrm>
            <a:off x="838200" y="1195865"/>
            <a:ext cx="10515600" cy="5389289"/>
          </a:xfrm>
        </p:spPr>
        <p:txBody>
          <a:bodyPr>
            <a:normAutofit fontScale="92500" lnSpcReduction="20000"/>
          </a:bodyPr>
          <a:lstStyle/>
          <a:p>
            <a:r>
              <a:rPr lang="nb-NO" dirty="0"/>
              <a:t>I brevet som dannet utgangspunkt for saken sier ESA ingenting om hva de regner som økonomisk aktivitet. </a:t>
            </a:r>
          </a:p>
          <a:p>
            <a:r>
              <a:rPr lang="nb-NO" dirty="0"/>
              <a:t>Men </a:t>
            </a:r>
            <a:r>
              <a:rPr lang="nb-NO" dirty="0" err="1"/>
              <a:t>Hjelmengutvalget</a:t>
            </a:r>
            <a:r>
              <a:rPr lang="nb-NO" dirty="0"/>
              <a:t> sin rapport går – i tråd med del 2 av mandatet – lenger enn den vanlige EØS-definisjonen: De hevder at hvis enheten tilbyr en tjeneste i konkurranse med private eller offentlige aktører, vil tjenesten normalt måtte anses som en EØS-rettslig økonomisk aktivitet som er omfattet av statsstøttereglene i EØS. </a:t>
            </a:r>
          </a:p>
          <a:p>
            <a:r>
              <a:rPr lang="nn-NO" dirty="0"/>
              <a:t>Regelverket som var ment å forhindre subsidiering av </a:t>
            </a:r>
            <a:r>
              <a:rPr lang="nn-NO" b="1" dirty="0"/>
              <a:t>nasjonal industri</a:t>
            </a:r>
            <a:r>
              <a:rPr lang="nn-NO" dirty="0"/>
              <a:t>, </a:t>
            </a:r>
            <a:r>
              <a:rPr lang="nn-NO" dirty="0" err="1"/>
              <a:t>brukes</a:t>
            </a:r>
            <a:r>
              <a:rPr lang="nn-NO" dirty="0"/>
              <a:t> her til å gripe inn mot finansiering som i liten grad </a:t>
            </a:r>
            <a:r>
              <a:rPr lang="nn-NO" dirty="0" err="1"/>
              <a:t>påvirker</a:t>
            </a:r>
            <a:r>
              <a:rPr lang="nn-NO" dirty="0"/>
              <a:t> samhandelen og for å </a:t>
            </a:r>
            <a:r>
              <a:rPr lang="nn-NO" dirty="0" err="1"/>
              <a:t>åpne</a:t>
            </a:r>
            <a:r>
              <a:rPr lang="nn-NO" dirty="0"/>
              <a:t> for liberalisering av </a:t>
            </a:r>
            <a:r>
              <a:rPr lang="nn-NO" dirty="0" err="1"/>
              <a:t>offentlige</a:t>
            </a:r>
            <a:r>
              <a:rPr lang="nn-NO" dirty="0"/>
              <a:t> sektor</a:t>
            </a:r>
            <a:r>
              <a:rPr lang="nb-NO" dirty="0"/>
              <a:t>. Her ønsker utvalget altså å gå lenger enn ESA krever.</a:t>
            </a:r>
          </a:p>
          <a:p>
            <a:r>
              <a:rPr lang="nb-NO" dirty="0"/>
              <a:t>I tillegg til at definisjonen er vid, så er den også dynamisk. Utvalget sier at spesialisthelsetjenesten i Norge ikke er en økonomisk aktivitet, mens den er en økonomisk aktivitet i Belgia. Det betyr at dersom privatisering er kommet langt, så trer EUs regler for offentlig støtte inn. Det betyr at det blir umulig å reversere privatisering.</a:t>
            </a:r>
          </a:p>
          <a:p>
            <a:endParaRPr lang="nb-NO" dirty="0"/>
          </a:p>
        </p:txBody>
      </p:sp>
    </p:spTree>
    <p:extLst>
      <p:ext uri="{BB962C8B-B14F-4D97-AF65-F5344CB8AC3E}">
        <p14:creationId xmlns:p14="http://schemas.microsoft.com/office/powerpoint/2010/main" val="2255201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5AE4FB7-53DA-4935-A879-B4ACE30BF991}"/>
              </a:ext>
            </a:extLst>
          </p:cNvPr>
          <p:cNvSpPr>
            <a:spLocks noGrp="1"/>
          </p:cNvSpPr>
          <p:nvPr>
            <p:ph type="title"/>
          </p:nvPr>
        </p:nvSpPr>
        <p:spPr/>
        <p:txBody>
          <a:bodyPr/>
          <a:lstStyle/>
          <a:p>
            <a:r>
              <a:rPr lang="nb-NO" b="1" dirty="0"/>
              <a:t>Markedsaktørprinsippet – et asosialt prinsipp</a:t>
            </a:r>
          </a:p>
        </p:txBody>
      </p:sp>
      <p:sp>
        <p:nvSpPr>
          <p:cNvPr id="3" name="Plassholder for innhold 2">
            <a:extLst>
              <a:ext uri="{FF2B5EF4-FFF2-40B4-BE49-F238E27FC236}">
                <a16:creationId xmlns:a16="http://schemas.microsoft.com/office/drawing/2014/main" id="{B78BF2DF-6717-469D-A537-CA7FA5B8E760}"/>
              </a:ext>
            </a:extLst>
          </p:cNvPr>
          <p:cNvSpPr>
            <a:spLocks noGrp="1"/>
          </p:cNvSpPr>
          <p:nvPr>
            <p:ph idx="1"/>
          </p:nvPr>
        </p:nvSpPr>
        <p:spPr/>
        <p:txBody>
          <a:bodyPr>
            <a:normAutofit/>
          </a:bodyPr>
          <a:lstStyle/>
          <a:p>
            <a:pPr marL="0" indent="0">
              <a:buNone/>
            </a:pPr>
            <a:r>
              <a:rPr lang="nb-NO" dirty="0"/>
              <a:t>Å følge markedsaktørprinsippet innebærer at det offentlige må ha utsikter til å oppnå fortjeneste på linje med det en hypotetisk profittorientert privat aktør ville kreve:</a:t>
            </a:r>
          </a:p>
          <a:p>
            <a:pPr marL="514350" indent="-514350">
              <a:buFont typeface="+mj-lt"/>
              <a:buAutoNum type="alphaLcParenR"/>
            </a:pPr>
            <a:r>
              <a:rPr lang="nb-NO" dirty="0"/>
              <a:t>Det betyr bl.a. at å subsidiere tjenester – slik en rekke kommuner f.eks. gjør for SFO-tilbudene og sosialboligene sine – aldri vil være i samsvar med markedsaktørprinsippet. </a:t>
            </a:r>
          </a:p>
          <a:p>
            <a:pPr marL="514350" indent="-514350">
              <a:buFont typeface="+mj-lt"/>
              <a:buAutoNum type="alphaLcParenR"/>
            </a:pPr>
            <a:r>
              <a:rPr lang="nb-NO" dirty="0"/>
              <a:t>Det vil heller ikke selvkostprising, som vi kjenner bl.a. fra husholdningsavfall- og VA-sektorene, være. </a:t>
            </a:r>
          </a:p>
          <a:p>
            <a:pPr marL="514350" indent="-514350">
              <a:buFont typeface="+mj-lt"/>
              <a:buAutoNum type="alphaLcParenR"/>
            </a:pPr>
            <a:r>
              <a:rPr lang="nb-NO" dirty="0"/>
              <a:t>Markedsaktørprinsippet gir heller ikke mulighet for å vektlegge fordelingseffekter – priser justert etter betalingsevne. </a:t>
            </a:r>
          </a:p>
          <a:p>
            <a:endParaRPr lang="nb-NO" dirty="0"/>
          </a:p>
        </p:txBody>
      </p:sp>
    </p:spTree>
    <p:extLst>
      <p:ext uri="{BB962C8B-B14F-4D97-AF65-F5344CB8AC3E}">
        <p14:creationId xmlns:p14="http://schemas.microsoft.com/office/powerpoint/2010/main" val="3584633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C4D1DBE-73A3-4BCF-8683-DA68AB976DEA}"/>
              </a:ext>
            </a:extLst>
          </p:cNvPr>
          <p:cNvSpPr>
            <a:spLocks noGrp="1"/>
          </p:cNvSpPr>
          <p:nvPr>
            <p:ph type="title"/>
          </p:nvPr>
        </p:nvSpPr>
        <p:spPr>
          <a:xfrm>
            <a:off x="838200" y="365126"/>
            <a:ext cx="10515600" cy="785758"/>
          </a:xfrm>
        </p:spPr>
        <p:txBody>
          <a:bodyPr/>
          <a:lstStyle/>
          <a:p>
            <a:r>
              <a:rPr lang="nb-NO" b="1" dirty="0"/>
              <a:t>Markedsaktørprinsippet - krav til avkastning</a:t>
            </a:r>
          </a:p>
        </p:txBody>
      </p:sp>
      <p:sp>
        <p:nvSpPr>
          <p:cNvPr id="3" name="Plassholder for innhold 2">
            <a:extLst>
              <a:ext uri="{FF2B5EF4-FFF2-40B4-BE49-F238E27FC236}">
                <a16:creationId xmlns:a16="http://schemas.microsoft.com/office/drawing/2014/main" id="{C10DF970-957D-4928-9D18-B78450C561AE}"/>
              </a:ext>
            </a:extLst>
          </p:cNvPr>
          <p:cNvSpPr>
            <a:spLocks noGrp="1"/>
          </p:cNvSpPr>
          <p:nvPr>
            <p:ph idx="1"/>
          </p:nvPr>
        </p:nvSpPr>
        <p:spPr>
          <a:xfrm>
            <a:off x="838200" y="1340068"/>
            <a:ext cx="10515600" cy="5152805"/>
          </a:xfrm>
        </p:spPr>
        <p:txBody>
          <a:bodyPr/>
          <a:lstStyle/>
          <a:p>
            <a:r>
              <a:rPr lang="nb-NO" dirty="0"/>
              <a:t>Offentlig virksomhet drives ikke for avkastning.</a:t>
            </a:r>
          </a:p>
          <a:p>
            <a:r>
              <a:rPr lang="nb-NO" dirty="0"/>
              <a:t>Det er heller ikke målet når kommuner er på det kommersielle markedet i tilknytning til offentlig drift. Det kan være for å få utnyttet ledig kapasitet, utnytte stordriftsfordeler eller rett og slett sørge for et godt tilbud til innbyggerne. Å kreve at all slik aktivitet skal ha en markedsmessig avkastning er å begrense politikernes handlingsrom og dermed demokratiet. </a:t>
            </a:r>
          </a:p>
          <a:p>
            <a:r>
              <a:rPr lang="nb-NO" dirty="0"/>
              <a:t>Om kommunen velger å drive en kino med underskudd eller tilby et bredt tilbud av kulturarrangement uten at det går med overskudd, har ikke ESA noe med. Og spesielt når denne delen av aktivitet påføres fiktive kostnader som kommunen faktisk ikke har</a:t>
            </a:r>
          </a:p>
        </p:txBody>
      </p:sp>
    </p:spTree>
    <p:extLst>
      <p:ext uri="{BB962C8B-B14F-4D97-AF65-F5344CB8AC3E}">
        <p14:creationId xmlns:p14="http://schemas.microsoft.com/office/powerpoint/2010/main" val="187393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7E66A12-4036-4280-91E2-CD8C144C4394}"/>
              </a:ext>
            </a:extLst>
          </p:cNvPr>
          <p:cNvSpPr>
            <a:spLocks noGrp="1"/>
          </p:cNvSpPr>
          <p:nvPr>
            <p:ph type="title"/>
          </p:nvPr>
        </p:nvSpPr>
        <p:spPr>
          <a:xfrm>
            <a:off x="838200" y="365125"/>
            <a:ext cx="10515600" cy="777875"/>
          </a:xfrm>
        </p:spPr>
        <p:txBody>
          <a:bodyPr/>
          <a:lstStyle/>
          <a:p>
            <a:r>
              <a:rPr lang="nb-NO" b="1" dirty="0"/>
              <a:t>Dramatiske prisøkninger på kommunale goder</a:t>
            </a:r>
          </a:p>
        </p:txBody>
      </p:sp>
      <p:sp>
        <p:nvSpPr>
          <p:cNvPr id="3" name="Plassholder for innhold 2">
            <a:extLst>
              <a:ext uri="{FF2B5EF4-FFF2-40B4-BE49-F238E27FC236}">
                <a16:creationId xmlns:a16="http://schemas.microsoft.com/office/drawing/2014/main" id="{7B89ECB8-EBD0-46FD-8D8D-D92315FEC67D}"/>
              </a:ext>
            </a:extLst>
          </p:cNvPr>
          <p:cNvSpPr>
            <a:spLocks noGrp="1"/>
          </p:cNvSpPr>
          <p:nvPr>
            <p:ph idx="1"/>
          </p:nvPr>
        </p:nvSpPr>
        <p:spPr>
          <a:xfrm>
            <a:off x="838200" y="1458912"/>
            <a:ext cx="10515600" cy="5033963"/>
          </a:xfrm>
        </p:spPr>
        <p:txBody>
          <a:bodyPr>
            <a:normAutofit/>
          </a:bodyPr>
          <a:lstStyle/>
          <a:p>
            <a:pPr marL="0" indent="0">
              <a:buNone/>
            </a:pPr>
            <a:r>
              <a:rPr lang="nb-NO" dirty="0"/>
              <a:t>KS har fått laget en rapport der de har gjort ulike eksempelberegninger på hva som vil bli kostnadene hvis </a:t>
            </a:r>
            <a:r>
              <a:rPr lang="nb-NO" dirty="0" err="1"/>
              <a:t>Hjelmengutvalget</a:t>
            </a:r>
            <a:r>
              <a:rPr lang="nb-NO" dirty="0"/>
              <a:t> sine krav legges til grunn (side 53 ff):</a:t>
            </a:r>
          </a:p>
          <a:p>
            <a:r>
              <a:rPr lang="nb-NO" dirty="0"/>
              <a:t>Svømmebassenget Bjørkelangen i Aurskog-Høland kommune: Prisene vil godt og vel dobles: enkeltbillett voksen fra 100 til 210 kr, barn fra 60 til 130 kr</a:t>
            </a:r>
          </a:p>
          <a:p>
            <a:r>
              <a:rPr lang="nb-NO" dirty="0"/>
              <a:t>Brynseng Skole i Oslo: Skolefritidsordningen (SFO)/ Aktivitetsskolen (AKS). Med jevnt fordelt prisstigning  vil alle priser økes til 267 % av dagens: høy pris fra 2998 til 10991 kr og lav pris fra 640 til 2346 kr</a:t>
            </a:r>
          </a:p>
          <a:p>
            <a:r>
              <a:rPr lang="nb-NO" dirty="0"/>
              <a:t>Svømmebassenget Nordli Folkebad i Lierne kommune:  Økning til 830 % av dagens pris : Voksen fra 60 til 500 kr, barn fra 30 til 250 kr</a:t>
            </a:r>
          </a:p>
          <a:p>
            <a:pPr marL="0" indent="0">
              <a:buNone/>
            </a:pPr>
            <a:endParaRPr lang="nb-NO" dirty="0"/>
          </a:p>
          <a:p>
            <a:endParaRPr lang="nb-NO" dirty="0"/>
          </a:p>
        </p:txBody>
      </p:sp>
    </p:spTree>
    <p:extLst>
      <p:ext uri="{BB962C8B-B14F-4D97-AF65-F5344CB8AC3E}">
        <p14:creationId xmlns:p14="http://schemas.microsoft.com/office/powerpoint/2010/main" val="22247005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C4D1DBE-73A3-4BCF-8683-DA68AB976DEA}"/>
              </a:ext>
            </a:extLst>
          </p:cNvPr>
          <p:cNvSpPr>
            <a:spLocks noGrp="1"/>
          </p:cNvSpPr>
          <p:nvPr>
            <p:ph type="title"/>
          </p:nvPr>
        </p:nvSpPr>
        <p:spPr>
          <a:xfrm>
            <a:off x="838200" y="365126"/>
            <a:ext cx="10515600" cy="643868"/>
          </a:xfrm>
        </p:spPr>
        <p:txBody>
          <a:bodyPr>
            <a:normAutofit fontScale="90000"/>
          </a:bodyPr>
          <a:lstStyle/>
          <a:p>
            <a:r>
              <a:rPr lang="nb-NO" b="1" dirty="0"/>
              <a:t>Nasjonalt tilsyn omtrent som finanstilsynet og ACER</a:t>
            </a:r>
          </a:p>
        </p:txBody>
      </p:sp>
      <p:sp>
        <p:nvSpPr>
          <p:cNvPr id="3" name="Plassholder for innhold 2">
            <a:extLst>
              <a:ext uri="{FF2B5EF4-FFF2-40B4-BE49-F238E27FC236}">
                <a16:creationId xmlns:a16="http://schemas.microsoft.com/office/drawing/2014/main" id="{C10DF970-957D-4928-9D18-B78450C561AE}"/>
              </a:ext>
            </a:extLst>
          </p:cNvPr>
          <p:cNvSpPr>
            <a:spLocks noGrp="1"/>
          </p:cNvSpPr>
          <p:nvPr>
            <p:ph idx="1"/>
          </p:nvPr>
        </p:nvSpPr>
        <p:spPr>
          <a:xfrm>
            <a:off x="838200" y="1213944"/>
            <a:ext cx="10515600" cy="5278929"/>
          </a:xfrm>
        </p:spPr>
        <p:txBody>
          <a:bodyPr>
            <a:normAutofit/>
          </a:bodyPr>
          <a:lstStyle/>
          <a:p>
            <a:r>
              <a:rPr lang="nb-NO" dirty="0" err="1"/>
              <a:t>Hjelmengutvalget</a:t>
            </a:r>
            <a:r>
              <a:rPr lang="nb-NO" dirty="0"/>
              <a:t> beklager at ESA verken har kapasitet eller midler til å sørge for at norske kommuner og annen offentlig virksomhet følger det utvalget mener er EUs konkurranseregler. De foreslår derfor å innføre et nasjonalt tilsyn for å gjøre kontrollen effektiv.</a:t>
            </a:r>
          </a:p>
          <a:p>
            <a:r>
              <a:rPr lang="nb-NO" dirty="0"/>
              <a:t>Tilsynet kan ikke dikteres av ESA, men det skal følge ESA, EFTA-domstolen og EU-domstolen til punkt og prikke (dvs. etter modell fra EUs finanstilsyn eller EUs energibyrå ACER, men i dette tilfellet på initiativ fra Norges Regjering).</a:t>
            </a:r>
          </a:p>
          <a:p>
            <a:r>
              <a:rPr lang="nb-NO" dirty="0" err="1"/>
              <a:t>Hjelmengutvalgets</a:t>
            </a:r>
            <a:r>
              <a:rPr lang="nb-NO" dirty="0"/>
              <a:t> flertall foreslår som nevnt at det er Konkurransetilsynet som skal få denne jobben og ha anledning til å bøtelegge kommuner. </a:t>
            </a:r>
          </a:p>
          <a:p>
            <a:endParaRPr lang="nb-NO" dirty="0"/>
          </a:p>
          <a:p>
            <a:endParaRPr lang="nb-NO" dirty="0"/>
          </a:p>
          <a:p>
            <a:endParaRPr lang="nb-NO" dirty="0"/>
          </a:p>
        </p:txBody>
      </p:sp>
    </p:spTree>
    <p:extLst>
      <p:ext uri="{BB962C8B-B14F-4D97-AF65-F5344CB8AC3E}">
        <p14:creationId xmlns:p14="http://schemas.microsoft.com/office/powerpoint/2010/main" val="3365522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C4D1DBE-73A3-4BCF-8683-DA68AB976DEA}"/>
              </a:ext>
            </a:extLst>
          </p:cNvPr>
          <p:cNvSpPr>
            <a:spLocks noGrp="1"/>
          </p:cNvSpPr>
          <p:nvPr>
            <p:ph type="title"/>
          </p:nvPr>
        </p:nvSpPr>
        <p:spPr>
          <a:xfrm>
            <a:off x="562062" y="365126"/>
            <a:ext cx="11090246" cy="643868"/>
          </a:xfrm>
        </p:spPr>
        <p:txBody>
          <a:bodyPr>
            <a:normAutofit fontScale="90000"/>
          </a:bodyPr>
          <a:lstStyle/>
          <a:p>
            <a:r>
              <a:rPr lang="nb-NO" b="1" dirty="0"/>
              <a:t>EØS kan i dag ikke gripe inn overfor norske kommuner</a:t>
            </a:r>
          </a:p>
        </p:txBody>
      </p:sp>
      <p:sp>
        <p:nvSpPr>
          <p:cNvPr id="3" name="Plassholder for innhold 2">
            <a:extLst>
              <a:ext uri="{FF2B5EF4-FFF2-40B4-BE49-F238E27FC236}">
                <a16:creationId xmlns:a16="http://schemas.microsoft.com/office/drawing/2014/main" id="{C10DF970-957D-4928-9D18-B78450C561AE}"/>
              </a:ext>
            </a:extLst>
          </p:cNvPr>
          <p:cNvSpPr>
            <a:spLocks noGrp="1"/>
          </p:cNvSpPr>
          <p:nvPr>
            <p:ph idx="1"/>
          </p:nvPr>
        </p:nvSpPr>
        <p:spPr>
          <a:xfrm>
            <a:off x="838200" y="1213944"/>
            <a:ext cx="10515600" cy="5278929"/>
          </a:xfrm>
        </p:spPr>
        <p:txBody>
          <a:bodyPr>
            <a:normAutofit fontScale="92500" lnSpcReduction="10000"/>
          </a:bodyPr>
          <a:lstStyle/>
          <a:p>
            <a:r>
              <a:rPr lang="nb-NO" dirty="0"/>
              <a:t>ESA har ingen myndighet til gi direkte pålegg til norske kommuner. De kan ikke skille ut selskap, kreve egne regnskap, pålegge strafferente eller kreve skattlegging. Og de kan ikke gi bøter til kommunen. </a:t>
            </a:r>
          </a:p>
          <a:p>
            <a:r>
              <a:rPr lang="nb-NO" dirty="0"/>
              <a:t>Hvis ESA har kritikk av en kommunes praksis må de i dag skrive brev til regjeringen som så ber kommunen svare via regjeringen. Dersom kommunen ikke følger ESAs anbefalinger kan ESA ta saken til EFTA-domstolen. Da er det den norske stat som blir dømt til å sørge for at kommunen gjør som ESA vil. Staten kan da kreve at kommunen endrer sin praksis (GR: eller bruke det såkalte handlingsrommet til å si nei!). Har kommunen gitt urettmessig støtte så må denne tilbakebetales til den som har gitt støtten, altså kommunen</a:t>
            </a:r>
          </a:p>
          <a:p>
            <a:r>
              <a:rPr lang="nb-NO" dirty="0"/>
              <a:t>Norske stortingspolitikere har sagt de vil utvide EØS-avtalens handlingsrom, men her innføres en dørvokter for dette rommet. I dag faller uberettiget støtte tilbake til kommunen, nå skal konkurransetilsynet inndra støtten til statskassen.</a:t>
            </a:r>
          </a:p>
          <a:p>
            <a:endParaRPr lang="nb-NO" dirty="0"/>
          </a:p>
          <a:p>
            <a:endParaRPr lang="nb-NO" dirty="0"/>
          </a:p>
          <a:p>
            <a:endParaRPr lang="nb-NO" dirty="0"/>
          </a:p>
        </p:txBody>
      </p:sp>
    </p:spTree>
    <p:extLst>
      <p:ext uri="{BB962C8B-B14F-4D97-AF65-F5344CB8AC3E}">
        <p14:creationId xmlns:p14="http://schemas.microsoft.com/office/powerpoint/2010/main" val="1055685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C4D1DBE-73A3-4BCF-8683-DA68AB976DEA}"/>
              </a:ext>
            </a:extLst>
          </p:cNvPr>
          <p:cNvSpPr>
            <a:spLocks noGrp="1"/>
          </p:cNvSpPr>
          <p:nvPr>
            <p:ph type="title"/>
          </p:nvPr>
        </p:nvSpPr>
        <p:spPr>
          <a:xfrm>
            <a:off x="838200" y="365126"/>
            <a:ext cx="10515600" cy="706930"/>
          </a:xfrm>
        </p:spPr>
        <p:txBody>
          <a:bodyPr>
            <a:normAutofit/>
          </a:bodyPr>
          <a:lstStyle/>
          <a:p>
            <a:r>
              <a:rPr lang="nb-NO" b="1" dirty="0" err="1"/>
              <a:t>Hjelmengutvalget</a:t>
            </a:r>
            <a:r>
              <a:rPr lang="nb-NO" b="1" dirty="0"/>
              <a:t> går lenger enn EU</a:t>
            </a:r>
          </a:p>
        </p:txBody>
      </p:sp>
      <p:sp>
        <p:nvSpPr>
          <p:cNvPr id="3" name="Plassholder for innhold 2">
            <a:extLst>
              <a:ext uri="{FF2B5EF4-FFF2-40B4-BE49-F238E27FC236}">
                <a16:creationId xmlns:a16="http://schemas.microsoft.com/office/drawing/2014/main" id="{C10DF970-957D-4928-9D18-B78450C561AE}"/>
              </a:ext>
            </a:extLst>
          </p:cNvPr>
          <p:cNvSpPr>
            <a:spLocks noGrp="1"/>
          </p:cNvSpPr>
          <p:nvPr>
            <p:ph idx="1"/>
          </p:nvPr>
        </p:nvSpPr>
        <p:spPr>
          <a:xfrm>
            <a:off x="838200" y="1387366"/>
            <a:ext cx="10515600" cy="5105509"/>
          </a:xfrm>
        </p:spPr>
        <p:txBody>
          <a:bodyPr>
            <a:normAutofit fontScale="92500" lnSpcReduction="20000"/>
          </a:bodyPr>
          <a:lstStyle/>
          <a:p>
            <a:r>
              <a:rPr lang="nb-NO" dirty="0" err="1"/>
              <a:t>Hjelmengutvalget</a:t>
            </a:r>
            <a:r>
              <a:rPr lang="nb-NO" dirty="0"/>
              <a:t> peker på at EU-kommisjonen har kommet med utspill for å myke opp reglene litt. For å være ulovlig støtte må det</a:t>
            </a:r>
          </a:p>
          <a:p>
            <a:pPr lvl="1"/>
            <a:r>
              <a:rPr lang="nb-NO" dirty="0"/>
              <a:t>være et marked der kommunen driver i konkurranse med private eller andre offentlige. </a:t>
            </a:r>
          </a:p>
          <a:p>
            <a:pPr lvl="1"/>
            <a:r>
              <a:rPr lang="nb-NO" dirty="0"/>
              <a:t>og det må virke inn på samhandlingen mellom land.</a:t>
            </a:r>
          </a:p>
          <a:p>
            <a:pPr lvl="1"/>
            <a:r>
              <a:rPr lang="nb-NO" dirty="0"/>
              <a:t>De sier også at aktivitet som kun er lokal og ikke av stort omfang ikke skal sies å påvirke samhandlingen</a:t>
            </a:r>
          </a:p>
          <a:p>
            <a:r>
              <a:rPr lang="nb-NO" dirty="0"/>
              <a:t>Men både EU-domstolen og ESAs tolking har vært strengere enn dette: Det trengs ikke å påvises at det faktisk påvirker samhandlingen, det holder at ordningen </a:t>
            </a:r>
            <a:r>
              <a:rPr lang="nb-NO" b="1" dirty="0"/>
              <a:t>kan tenkes </a:t>
            </a:r>
            <a:r>
              <a:rPr lang="nb-NO" dirty="0"/>
              <a:t>å påvirke samhandelen. De har heller ikke stilt krav til at påvirkningen skal være av en viss betydning, smått er nok. </a:t>
            </a:r>
          </a:p>
          <a:p>
            <a:r>
              <a:rPr lang="nb-NO" dirty="0"/>
              <a:t>Det gjenstår å se om domstolen og ESA følger signalene, eller holder seg strengt til sin fortolkning.</a:t>
            </a:r>
          </a:p>
          <a:p>
            <a:r>
              <a:rPr lang="nb-NO" dirty="0"/>
              <a:t>Da er det svært merkelig at </a:t>
            </a:r>
            <a:r>
              <a:rPr lang="nb-NO" dirty="0" err="1"/>
              <a:t>Hjelmengutvalgets</a:t>
            </a:r>
            <a:r>
              <a:rPr lang="nb-NO" dirty="0"/>
              <a:t> foreslåtte tilsyn ikke skal bry seg om samhandelen blir påvirket eller ikke. Etter deres mening skal markedsaktørprinsippene uansett gjelde.</a:t>
            </a:r>
          </a:p>
        </p:txBody>
      </p:sp>
    </p:spTree>
    <p:extLst>
      <p:ext uri="{BB962C8B-B14F-4D97-AF65-F5344CB8AC3E}">
        <p14:creationId xmlns:p14="http://schemas.microsoft.com/office/powerpoint/2010/main" val="3054899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3DE351A-B016-4082-A9FF-5B14EB288F3E}"/>
              </a:ext>
            </a:extLst>
          </p:cNvPr>
          <p:cNvSpPr>
            <a:spLocks noGrp="1"/>
          </p:cNvSpPr>
          <p:nvPr>
            <p:ph type="title"/>
          </p:nvPr>
        </p:nvSpPr>
        <p:spPr/>
        <p:txBody>
          <a:bodyPr/>
          <a:lstStyle/>
          <a:p>
            <a:r>
              <a:rPr lang="nb-NO" b="1" dirty="0"/>
              <a:t>Konkurransetilsynet: forslagene er konkurranseskadelige - 1</a:t>
            </a:r>
          </a:p>
        </p:txBody>
      </p:sp>
      <p:sp>
        <p:nvSpPr>
          <p:cNvPr id="3" name="Plassholder for innhold 2">
            <a:extLst>
              <a:ext uri="{FF2B5EF4-FFF2-40B4-BE49-F238E27FC236}">
                <a16:creationId xmlns:a16="http://schemas.microsoft.com/office/drawing/2014/main" id="{FCC826CD-5CEB-4F1D-BEE1-43F2F9B2D752}"/>
              </a:ext>
            </a:extLst>
          </p:cNvPr>
          <p:cNvSpPr>
            <a:spLocks noGrp="1"/>
          </p:cNvSpPr>
          <p:nvPr>
            <p:ph idx="1"/>
          </p:nvPr>
        </p:nvSpPr>
        <p:spPr>
          <a:xfrm>
            <a:off x="838200" y="1825625"/>
            <a:ext cx="10515600" cy="4768122"/>
          </a:xfrm>
        </p:spPr>
        <p:txBody>
          <a:bodyPr>
            <a:normAutofit fontScale="92500" lnSpcReduction="20000"/>
          </a:bodyPr>
          <a:lstStyle/>
          <a:p>
            <a:pPr marL="0" indent="0">
              <a:buNone/>
            </a:pPr>
            <a:r>
              <a:rPr lang="nn-NO" i="1" dirty="0"/>
              <a:t>Høyringssvaret til Konkurransetilsynet [kan] vere av [ ] interesse:</a:t>
            </a:r>
          </a:p>
          <a:p>
            <a:pPr marL="0" indent="0">
              <a:buNone/>
            </a:pPr>
            <a:r>
              <a:rPr lang="nb-NO" i="1" dirty="0"/>
              <a:t>Konkurransetilsynet ber </a:t>
            </a:r>
            <a:r>
              <a:rPr lang="nn-NO" i="1" dirty="0"/>
              <a:t>[ ] om at eit </a:t>
            </a:r>
            <a:r>
              <a:rPr lang="nn-NO" b="1" i="1" dirty="0"/>
              <a:t>nasjonalt handhevingsorgan ikkje vert lagt dit</a:t>
            </a:r>
            <a:r>
              <a:rPr lang="nn-NO" i="1" dirty="0"/>
              <a:t>. Grunngjevinga er at det nye regelverket </a:t>
            </a:r>
            <a:r>
              <a:rPr lang="nb-NO" i="1" dirty="0"/>
              <a:t>vil kunne føre til svekka konkurranse [ ]</a:t>
            </a:r>
          </a:p>
          <a:p>
            <a:pPr marL="0" indent="0">
              <a:buNone/>
            </a:pPr>
            <a:r>
              <a:rPr lang="nb-NO" i="1" dirty="0"/>
              <a:t>Kortversjonen finn vi i pressemeldinga der sjefsøkonom Kurt Brekke </a:t>
            </a:r>
            <a:r>
              <a:rPr lang="nb-NO" i="1" dirty="0" err="1"/>
              <a:t>uttalar</a:t>
            </a:r>
            <a:r>
              <a:rPr lang="nb-NO" i="1" dirty="0"/>
              <a:t> at: «[E]n eventuell innføring av det foreslåtte regelverket vil kunne legge restriksjoner på offentlig virksomhet som kan være konkurranseskadelig […] Resultatet […] vil kunne være høyere priser til forbrukerne, noe som er i strid med formålet til konkurranseloven». Påstanden om at like konkurransevilkår kan </a:t>
            </a:r>
            <a:r>
              <a:rPr lang="nb-NO" i="1" dirty="0" err="1"/>
              <a:t>vere</a:t>
            </a:r>
            <a:r>
              <a:rPr lang="nb-NO" i="1" dirty="0"/>
              <a:t> </a:t>
            </a:r>
            <a:r>
              <a:rPr lang="nb-NO" i="1" dirty="0" err="1"/>
              <a:t>konkurranseskadeleg</a:t>
            </a:r>
            <a:r>
              <a:rPr lang="nb-NO" i="1" dirty="0"/>
              <a:t>, vil nok </a:t>
            </a:r>
            <a:r>
              <a:rPr lang="nb-NO" i="1" dirty="0" err="1"/>
              <a:t>vere</a:t>
            </a:r>
            <a:r>
              <a:rPr lang="nb-NO" i="1" dirty="0"/>
              <a:t> </a:t>
            </a:r>
            <a:r>
              <a:rPr lang="nb-NO" i="1" dirty="0" err="1"/>
              <a:t>overraskande</a:t>
            </a:r>
            <a:r>
              <a:rPr lang="nb-NO" i="1" dirty="0"/>
              <a:t> for mange. </a:t>
            </a:r>
            <a:r>
              <a:rPr lang="nn-NO" i="1" dirty="0"/>
              <a:t>[Men] føremålet med konkurranse [er] ikkje [] vern om konkurrentane, men vern om konkurransen. Som kjent er føremålet til Konkurranselova å sikre at samfunnet sine ressursar vert utnytta mest mogeleg effektivt, med særleg vekt på at effektivitetsgevinstar også skal kome forbrukarane til gode. </a:t>
            </a:r>
            <a:r>
              <a:rPr lang="nn-NO" dirty="0"/>
              <a:t>(Herdis Helle, Samfunnsøkonomen 3-2018)</a:t>
            </a:r>
            <a:endParaRPr lang="nb-NO" dirty="0"/>
          </a:p>
          <a:p>
            <a:pPr marL="0" indent="0">
              <a:buNone/>
            </a:pPr>
            <a:endParaRPr lang="nb-NO" dirty="0"/>
          </a:p>
        </p:txBody>
      </p:sp>
    </p:spTree>
    <p:extLst>
      <p:ext uri="{BB962C8B-B14F-4D97-AF65-F5344CB8AC3E}">
        <p14:creationId xmlns:p14="http://schemas.microsoft.com/office/powerpoint/2010/main" val="11821919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3DE351A-B016-4082-A9FF-5B14EB288F3E}"/>
              </a:ext>
            </a:extLst>
          </p:cNvPr>
          <p:cNvSpPr>
            <a:spLocks noGrp="1"/>
          </p:cNvSpPr>
          <p:nvPr>
            <p:ph type="title"/>
          </p:nvPr>
        </p:nvSpPr>
        <p:spPr/>
        <p:txBody>
          <a:bodyPr/>
          <a:lstStyle/>
          <a:p>
            <a:r>
              <a:rPr lang="nb-NO" b="1" dirty="0"/>
              <a:t>Konkurransetilsynet: forslagene er konkurranseskadelige - 2</a:t>
            </a:r>
          </a:p>
        </p:txBody>
      </p:sp>
      <p:sp>
        <p:nvSpPr>
          <p:cNvPr id="3" name="Plassholder for innhold 2">
            <a:extLst>
              <a:ext uri="{FF2B5EF4-FFF2-40B4-BE49-F238E27FC236}">
                <a16:creationId xmlns:a16="http://schemas.microsoft.com/office/drawing/2014/main" id="{FCC826CD-5CEB-4F1D-BEE1-43F2F9B2D752}"/>
              </a:ext>
            </a:extLst>
          </p:cNvPr>
          <p:cNvSpPr>
            <a:spLocks noGrp="1"/>
          </p:cNvSpPr>
          <p:nvPr>
            <p:ph idx="1"/>
          </p:nvPr>
        </p:nvSpPr>
        <p:spPr>
          <a:xfrm>
            <a:off x="838200" y="1825625"/>
            <a:ext cx="10515600" cy="4818456"/>
          </a:xfrm>
        </p:spPr>
        <p:txBody>
          <a:bodyPr>
            <a:normAutofit/>
          </a:bodyPr>
          <a:lstStyle/>
          <a:p>
            <a:pPr marL="0" indent="0">
              <a:buNone/>
            </a:pPr>
            <a:r>
              <a:rPr lang="nn-NO" i="1" dirty="0"/>
              <a:t>Forklaringa på at arbeidsgruppa har gjort framlegg om tiltak som kan vere konkurranseskadelege, er nok dels at mandatet til gruppa ikkje tok utgangspunkt i konkurransereglane for føretaka som vi finn i Konkurranselova, det såkalla </a:t>
            </a:r>
            <a:r>
              <a:rPr lang="nn-NO" i="1" dirty="0" err="1"/>
              <a:t>antitrustregelverket</a:t>
            </a:r>
            <a:r>
              <a:rPr lang="nn-NO" i="1" dirty="0"/>
              <a:t>. Utgangspunktet for arbeidsgruppa sitt mandat var statsstøttereglane i EØS-avtalen. Føremålet med støtteregelverket er å hindre nasjonale styresmakter å </a:t>
            </a:r>
            <a:r>
              <a:rPr lang="nn-NO" i="1" dirty="0" err="1"/>
              <a:t>iverksetje</a:t>
            </a:r>
            <a:r>
              <a:rPr lang="nn-NO" i="1" dirty="0"/>
              <a:t> tiltak som kan vri konkurransen og påverke samhandelen i EØS-området. At statsstøtteregelverket og konkurransereglane har ulike føremål, skapar risiko for at inngrep med utgangspunkt i det eine regelverket kan motverke realiseringa av målsetjingane til det andre. Tiltaka som er gjort framlegg om i På like </a:t>
            </a:r>
            <a:r>
              <a:rPr lang="nn-NO" i="1" dirty="0" err="1"/>
              <a:t>vilkårrapporten</a:t>
            </a:r>
            <a:r>
              <a:rPr lang="nn-NO" i="1" dirty="0"/>
              <a:t>, er eit døme på det.  </a:t>
            </a:r>
            <a:r>
              <a:rPr lang="nn-NO" dirty="0"/>
              <a:t>(Herdis Helle, Samfunnsøkonomen 3-2018)</a:t>
            </a:r>
            <a:endParaRPr lang="nb-NO" dirty="0"/>
          </a:p>
          <a:p>
            <a:pPr marL="0" indent="0">
              <a:buNone/>
            </a:pPr>
            <a:endParaRPr lang="nb-NO" dirty="0"/>
          </a:p>
        </p:txBody>
      </p:sp>
    </p:spTree>
    <p:extLst>
      <p:ext uri="{BB962C8B-B14F-4D97-AF65-F5344CB8AC3E}">
        <p14:creationId xmlns:p14="http://schemas.microsoft.com/office/powerpoint/2010/main" val="35821694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AB8BE02-3A88-4618-AC11-75001CE3DCB8}"/>
              </a:ext>
            </a:extLst>
          </p:cNvPr>
          <p:cNvSpPr>
            <a:spLocks noGrp="1"/>
          </p:cNvSpPr>
          <p:nvPr>
            <p:ph type="title"/>
          </p:nvPr>
        </p:nvSpPr>
        <p:spPr>
          <a:xfrm>
            <a:off x="838200" y="365125"/>
            <a:ext cx="10515600" cy="1807624"/>
          </a:xfrm>
        </p:spPr>
        <p:txBody>
          <a:bodyPr>
            <a:normAutofit fontScale="90000"/>
          </a:bodyPr>
          <a:lstStyle/>
          <a:p>
            <a:r>
              <a:rPr lang="nb-NO" b="1" dirty="0"/>
              <a:t>Litt fra KS sin  rapport: «Konkurranse på like vilkår» - hvilke samfunnsøkonomiske konsekvenser har dette for kommunesektoren? </a:t>
            </a:r>
          </a:p>
        </p:txBody>
      </p:sp>
      <p:sp>
        <p:nvSpPr>
          <p:cNvPr id="3" name="Plassholder for innhold 2">
            <a:extLst>
              <a:ext uri="{FF2B5EF4-FFF2-40B4-BE49-F238E27FC236}">
                <a16:creationId xmlns:a16="http://schemas.microsoft.com/office/drawing/2014/main" id="{0AF7059F-D70A-498A-A423-9AE58AD8613B}"/>
              </a:ext>
            </a:extLst>
          </p:cNvPr>
          <p:cNvSpPr>
            <a:spLocks noGrp="1"/>
          </p:cNvSpPr>
          <p:nvPr>
            <p:ph idx="1"/>
          </p:nvPr>
        </p:nvSpPr>
        <p:spPr>
          <a:xfrm>
            <a:off x="838200" y="2172749"/>
            <a:ext cx="10515600" cy="4320126"/>
          </a:xfrm>
        </p:spPr>
        <p:txBody>
          <a:bodyPr>
            <a:normAutofit lnSpcReduction="10000"/>
          </a:bodyPr>
          <a:lstStyle/>
          <a:p>
            <a:pPr marL="0" indent="0">
              <a:buNone/>
            </a:pPr>
            <a:r>
              <a:rPr lang="nb-NO" dirty="0"/>
              <a:t>Advokat Per Andreas Bjørgan er en av dem som har arbeidet med KS-rapporten. Han er spesialist på EU/EØS-rett og har mange år vært konkurransedirektør i ESA. </a:t>
            </a:r>
            <a:r>
              <a:rPr lang="nb-NO" b="1" dirty="0"/>
              <a:t>Rapporten slår fast at tiltakene som </a:t>
            </a:r>
            <a:r>
              <a:rPr lang="nb-NO" b="1" dirty="0" err="1"/>
              <a:t>Hjelmeng</a:t>
            </a:r>
            <a:r>
              <a:rPr lang="nb-NO" b="1" dirty="0"/>
              <a:t>-utvalget foreslår ikke vil føre til like konkurransevilkår mellom private og offentlige aktører. Tvert i mot risikerer man at offentlige aktører bli underlagt et strengere regelverk og får et mindre handlingsrom enn private aktører.</a:t>
            </a:r>
          </a:p>
          <a:p>
            <a:pPr marL="0" indent="0">
              <a:buNone/>
            </a:pPr>
            <a:r>
              <a:rPr lang="nb-NO" sz="1900" dirty="0"/>
              <a:t>Det jeg refererer i dette foredraget er i all hovedsak tatt fra:</a:t>
            </a:r>
          </a:p>
          <a:p>
            <a:r>
              <a:rPr lang="nb-NO" sz="1900" dirty="0"/>
              <a:t>Sammendraget s. 3-7 og </a:t>
            </a:r>
          </a:p>
          <a:p>
            <a:r>
              <a:rPr lang="nb-NO" sz="1900" dirty="0" err="1"/>
              <a:t>pkt</a:t>
            </a:r>
            <a:r>
              <a:rPr lang="nb-NO" sz="1900" dirty="0"/>
              <a:t> 3.4 Skatteplikt og konkurransevridning mellom offentlig og privat virksomhet s. 30-35</a:t>
            </a:r>
          </a:p>
          <a:p>
            <a:r>
              <a:rPr lang="nb-NO" sz="1900" dirty="0"/>
              <a:t>Detaljerte beskrivelser av noen case s. 53 ff</a:t>
            </a:r>
          </a:p>
          <a:p>
            <a:endParaRPr lang="nb-NO" dirty="0"/>
          </a:p>
        </p:txBody>
      </p:sp>
    </p:spTree>
    <p:extLst>
      <p:ext uri="{BB962C8B-B14F-4D97-AF65-F5344CB8AC3E}">
        <p14:creationId xmlns:p14="http://schemas.microsoft.com/office/powerpoint/2010/main" val="2137807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C4D1DBE-73A3-4BCF-8683-DA68AB976DEA}"/>
              </a:ext>
            </a:extLst>
          </p:cNvPr>
          <p:cNvSpPr>
            <a:spLocks noGrp="1"/>
          </p:cNvSpPr>
          <p:nvPr>
            <p:ph type="title"/>
          </p:nvPr>
        </p:nvSpPr>
        <p:spPr>
          <a:xfrm>
            <a:off x="599091" y="365126"/>
            <a:ext cx="11051626" cy="706930"/>
          </a:xfrm>
        </p:spPr>
        <p:txBody>
          <a:bodyPr>
            <a:normAutofit fontScale="90000"/>
          </a:bodyPr>
          <a:lstStyle/>
          <a:p>
            <a:r>
              <a:rPr lang="nb-NO" b="1" dirty="0" err="1"/>
              <a:t>Hjelmengutvalget</a:t>
            </a:r>
            <a:r>
              <a:rPr lang="nb-NO" b="1" dirty="0"/>
              <a:t> er en direkte følge av EØS-avtalen</a:t>
            </a:r>
          </a:p>
        </p:txBody>
      </p:sp>
      <p:sp>
        <p:nvSpPr>
          <p:cNvPr id="3" name="Plassholder for innhold 2">
            <a:extLst>
              <a:ext uri="{FF2B5EF4-FFF2-40B4-BE49-F238E27FC236}">
                <a16:creationId xmlns:a16="http://schemas.microsoft.com/office/drawing/2014/main" id="{C10DF970-957D-4928-9D18-B78450C561AE}"/>
              </a:ext>
            </a:extLst>
          </p:cNvPr>
          <p:cNvSpPr>
            <a:spLocks noGrp="1"/>
          </p:cNvSpPr>
          <p:nvPr>
            <p:ph idx="1"/>
          </p:nvPr>
        </p:nvSpPr>
        <p:spPr>
          <a:xfrm>
            <a:off x="838200" y="1198179"/>
            <a:ext cx="10515600" cy="5108028"/>
          </a:xfrm>
        </p:spPr>
        <p:txBody>
          <a:bodyPr>
            <a:normAutofit lnSpcReduction="10000"/>
          </a:bodyPr>
          <a:lstStyle/>
          <a:p>
            <a:pPr marL="0" indent="0">
              <a:buNone/>
            </a:pPr>
            <a:r>
              <a:rPr lang="nb-NO" dirty="0"/>
              <a:t>Regjeringen satte i 2016 ned en arbeidsgruppe med navn «</a:t>
            </a:r>
            <a:r>
              <a:rPr lang="nb-NO" b="1" dirty="0"/>
              <a:t>Like konkurransevilkår for offentlige og private aktører». </a:t>
            </a:r>
            <a:r>
              <a:rPr lang="nb-NO" dirty="0"/>
              <a:t>Begrunnelsen:</a:t>
            </a:r>
          </a:p>
          <a:p>
            <a:pPr marL="0" indent="0">
              <a:buNone/>
            </a:pPr>
            <a:r>
              <a:rPr lang="nb-NO" dirty="0"/>
              <a:t>«EØS-reglene om offentlig støtte regulerer i dag forhold av stor betydning for konkurransen mellom offentlige og private aktører. </a:t>
            </a:r>
            <a:r>
              <a:rPr lang="nb-NO" dirty="0" err="1"/>
              <a:t>EFTAs</a:t>
            </a:r>
            <a:r>
              <a:rPr lang="nb-NO" dirty="0"/>
              <a:t> overvåkingsorgan, ESA, har behandlet en rekke klagesaker om støtterettslige problemstillinger knyttet til kryss-subsidiering, skattefritak og manglende etterlevelse av markedsinvestorprinsippet de siste årene. På bakgrunn av enkeltsakene har ESA på generelt grunnlag reist spørsmål om skattelovens generelle skattefritak for staten, fylkeskommuner, kommuner, regionale helseforetak og helseforetak, og ubegrensede garantier for de ovennevnte subjektene, er i strid med EØS-avtalens regler om offentlig støtte når disse utøver økonomisk aktivitet. ESA har også anmodet norske myndigheter om å innføre tiltak som hindrer at det offentlige </a:t>
            </a:r>
            <a:r>
              <a:rPr lang="nb-NO" dirty="0" err="1"/>
              <a:t>kryssubsidierer</a:t>
            </a:r>
            <a:r>
              <a:rPr lang="nb-NO" dirty="0"/>
              <a:t> sin økonomiske aktivitet.»</a:t>
            </a:r>
          </a:p>
          <a:p>
            <a:endParaRPr lang="nb-NO" dirty="0"/>
          </a:p>
        </p:txBody>
      </p:sp>
    </p:spTree>
    <p:extLst>
      <p:ext uri="{BB962C8B-B14F-4D97-AF65-F5344CB8AC3E}">
        <p14:creationId xmlns:p14="http://schemas.microsoft.com/office/powerpoint/2010/main" val="25972387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5926FCD-3A48-4E05-AB7F-472BC9455FB0}"/>
              </a:ext>
            </a:extLst>
          </p:cNvPr>
          <p:cNvSpPr>
            <a:spLocks noGrp="1"/>
          </p:cNvSpPr>
          <p:nvPr>
            <p:ph type="title"/>
          </p:nvPr>
        </p:nvSpPr>
        <p:spPr>
          <a:xfrm>
            <a:off x="838200" y="276837"/>
            <a:ext cx="10515600" cy="574501"/>
          </a:xfrm>
        </p:spPr>
        <p:txBody>
          <a:bodyPr>
            <a:normAutofit fontScale="90000"/>
          </a:bodyPr>
          <a:lstStyle/>
          <a:p>
            <a:r>
              <a:rPr lang="nb-NO" b="1" dirty="0"/>
              <a:t>KS sin rapport om overskuddsbeskatning</a:t>
            </a:r>
          </a:p>
        </p:txBody>
      </p:sp>
      <p:sp>
        <p:nvSpPr>
          <p:cNvPr id="3" name="Plassholder for innhold 2">
            <a:extLst>
              <a:ext uri="{FF2B5EF4-FFF2-40B4-BE49-F238E27FC236}">
                <a16:creationId xmlns:a16="http://schemas.microsoft.com/office/drawing/2014/main" id="{41949184-373C-423D-8973-C8C9BD69FE94}"/>
              </a:ext>
            </a:extLst>
          </p:cNvPr>
          <p:cNvSpPr>
            <a:spLocks noGrp="1"/>
          </p:cNvSpPr>
          <p:nvPr>
            <p:ph idx="1"/>
          </p:nvPr>
        </p:nvSpPr>
        <p:spPr>
          <a:xfrm>
            <a:off x="671119" y="1040524"/>
            <a:ext cx="10796631" cy="5540639"/>
          </a:xfrm>
        </p:spPr>
        <p:txBody>
          <a:bodyPr>
            <a:normAutofit fontScale="85000" lnSpcReduction="20000"/>
          </a:bodyPr>
          <a:lstStyle/>
          <a:p>
            <a:r>
              <a:rPr lang="nb-NO" dirty="0"/>
              <a:t>Overskuddsskatt vil både ha inntektsvirkning og substitusjonsvirkning - vridningsvirkning</a:t>
            </a:r>
          </a:p>
          <a:p>
            <a:r>
              <a:rPr lang="nb-NO" dirty="0"/>
              <a:t>Inntektsvirkningen av en skatt er ikke noe samfunnsøkonomisk problem. Poenget med en skatt er å skaffe inntekt til stat eller kommune. Hvis vi ser på stat og kommune som et konsern virker det lite rasjonelt å innføre skatteplikt på kommunal økonomisk aktivitet på bakgrunn av den rene inntektsvirkningen av skatten. </a:t>
            </a:r>
          </a:p>
          <a:p>
            <a:r>
              <a:rPr lang="nb-NO" dirty="0"/>
              <a:t>Men skatt kan også ha vridningsvirkning. Eksempler:</a:t>
            </a:r>
          </a:p>
          <a:p>
            <a:pPr lvl="1"/>
            <a:r>
              <a:rPr lang="nb-NO" dirty="0"/>
              <a:t>Liberale avskrivningsregler – som er det mest vanlige – betyr en skattefordel av investeringer og vrir i retning av overinvestering. Uten skatt ingen vridning. Dagens system tenderer altså til at det overinvesteres i privat sektor, siden offentlig sektor ikke betaler skatt.</a:t>
            </a:r>
          </a:p>
          <a:p>
            <a:pPr lvl="1"/>
            <a:r>
              <a:rPr lang="nb-NO" dirty="0"/>
              <a:t>Samme gjelder rentefradrag. Kan føre til at det overinvesteres i privat sektor. Dette motvirkes til en viss grad av at kommuner kan oppnå lavere rente. Dette siste vil </a:t>
            </a:r>
            <a:r>
              <a:rPr lang="nb-NO" dirty="0" err="1"/>
              <a:t>Hjelmengutvalget</a:t>
            </a:r>
            <a:r>
              <a:rPr lang="nb-NO" dirty="0"/>
              <a:t> fjerne.</a:t>
            </a:r>
          </a:p>
          <a:p>
            <a:pPr lvl="1"/>
            <a:r>
              <a:rPr lang="nb-NO" dirty="0"/>
              <a:t>Med dagens skatteregler og </a:t>
            </a:r>
            <a:r>
              <a:rPr lang="nb-NO" dirty="0" err="1"/>
              <a:t>Hjelmengutvalgets</a:t>
            </a:r>
            <a:r>
              <a:rPr lang="nb-NO" dirty="0"/>
              <a:t> forslag vil det overinvesteres i privat sektor.</a:t>
            </a:r>
          </a:p>
          <a:p>
            <a:r>
              <a:rPr lang="nb-NO" dirty="0"/>
              <a:t>Private – og særlig internasjonale virksomheter – kan flytte inntekter der det er lav skatt og utgifter inkl. rentefradrag der det er høy skatt. Kommunale virksomheter kan også til en viss grad velge hvor en regnskapsfører lån. Men det siste er i følge </a:t>
            </a:r>
            <a:r>
              <a:rPr lang="nb-NO" dirty="0" err="1"/>
              <a:t>Hjelmengutvalget</a:t>
            </a:r>
            <a:r>
              <a:rPr lang="nb-NO" dirty="0"/>
              <a:t> så «vanskelig» å anslå at de går inn for at renter ikke skal kunne avskrives i kommunal sektor, en klar ulempe for offentlig virksomhet</a:t>
            </a:r>
          </a:p>
        </p:txBody>
      </p:sp>
    </p:spTree>
    <p:extLst>
      <p:ext uri="{BB962C8B-B14F-4D97-AF65-F5344CB8AC3E}">
        <p14:creationId xmlns:p14="http://schemas.microsoft.com/office/powerpoint/2010/main" val="35111731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FB9F270-8232-44D7-AC55-F2CC602A82E3}"/>
              </a:ext>
            </a:extLst>
          </p:cNvPr>
          <p:cNvSpPr>
            <a:spLocks noGrp="1"/>
          </p:cNvSpPr>
          <p:nvPr>
            <p:ph type="title"/>
          </p:nvPr>
        </p:nvSpPr>
        <p:spPr>
          <a:xfrm>
            <a:off x="838200" y="365126"/>
            <a:ext cx="10515600" cy="848820"/>
          </a:xfrm>
        </p:spPr>
        <p:txBody>
          <a:bodyPr>
            <a:normAutofit fontScale="90000"/>
          </a:bodyPr>
          <a:lstStyle/>
          <a:p>
            <a:r>
              <a:rPr lang="nb-NO" b="1" dirty="0"/>
              <a:t>KS sin rapport om skatteplikt og næringsvirksomhet</a:t>
            </a:r>
          </a:p>
        </p:txBody>
      </p:sp>
      <p:sp>
        <p:nvSpPr>
          <p:cNvPr id="3" name="Plassholder for innhold 2">
            <a:extLst>
              <a:ext uri="{FF2B5EF4-FFF2-40B4-BE49-F238E27FC236}">
                <a16:creationId xmlns:a16="http://schemas.microsoft.com/office/drawing/2014/main" id="{BCA71AB1-D27A-4D3B-85FE-5DE6D70F32DE}"/>
              </a:ext>
            </a:extLst>
          </p:cNvPr>
          <p:cNvSpPr>
            <a:spLocks noGrp="1"/>
          </p:cNvSpPr>
          <p:nvPr>
            <p:ph idx="1"/>
          </p:nvPr>
        </p:nvSpPr>
        <p:spPr>
          <a:xfrm>
            <a:off x="838200" y="1403131"/>
            <a:ext cx="10515600" cy="4773832"/>
          </a:xfrm>
        </p:spPr>
        <p:txBody>
          <a:bodyPr>
            <a:normAutofit/>
          </a:bodyPr>
          <a:lstStyle/>
          <a:p>
            <a:r>
              <a:rPr lang="nb-NO" dirty="0"/>
              <a:t>Etter norsk rettspraksis er det ikke slik at et selskap automatisk vil være skattepliktig. Vilkårene for at en aktivitet skal anses som skattepliktig næringsvirksomhet er ikke regulert i skatteloven, men har utviklet seg gjennom rettspraksis og praksis i skatteforvaltningen. Næringsvirksomhet blir etter langvarig praksis definert som en vedvarende inntektsgivende aktivitet som er egnet til å gi et økonomisk overskudd, og som drives for skattyterens egen regning og risiko. </a:t>
            </a:r>
          </a:p>
          <a:p>
            <a:r>
              <a:rPr lang="nb-NO" dirty="0"/>
              <a:t>Det bør logisk sett innebære at kommunal virksomhet som ikke er inntektsgivende ikke skal skattlegges – men det strider mot </a:t>
            </a:r>
            <a:r>
              <a:rPr lang="nb-NO" dirty="0" err="1"/>
              <a:t>Hjelmengutvalget</a:t>
            </a:r>
            <a:r>
              <a:rPr lang="nb-NO" dirty="0"/>
              <a:t> sin utvidete definisjon av næringsvirksomhet</a:t>
            </a:r>
          </a:p>
          <a:p>
            <a:endParaRPr lang="nb-NO" dirty="0"/>
          </a:p>
        </p:txBody>
      </p:sp>
    </p:spTree>
    <p:extLst>
      <p:ext uri="{BB962C8B-B14F-4D97-AF65-F5344CB8AC3E}">
        <p14:creationId xmlns:p14="http://schemas.microsoft.com/office/powerpoint/2010/main" val="18233701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0A53D64-72E8-49BB-98E0-8B1EAEBDAE73}"/>
              </a:ext>
            </a:extLst>
          </p:cNvPr>
          <p:cNvSpPr>
            <a:spLocks noGrp="1"/>
          </p:cNvSpPr>
          <p:nvPr>
            <p:ph type="title"/>
          </p:nvPr>
        </p:nvSpPr>
        <p:spPr>
          <a:xfrm>
            <a:off x="838200" y="365125"/>
            <a:ext cx="10515600" cy="612337"/>
          </a:xfrm>
        </p:spPr>
        <p:txBody>
          <a:bodyPr>
            <a:normAutofit fontScale="90000"/>
          </a:bodyPr>
          <a:lstStyle/>
          <a:p>
            <a:r>
              <a:rPr lang="nb-NO" b="1" dirty="0"/>
              <a:t>KS sin rapport - </a:t>
            </a:r>
            <a:r>
              <a:rPr lang="nb-NO" b="1" dirty="0" err="1"/>
              <a:t>kryssubsidiering</a:t>
            </a:r>
            <a:endParaRPr lang="nb-NO" b="1" dirty="0"/>
          </a:p>
        </p:txBody>
      </p:sp>
      <p:sp>
        <p:nvSpPr>
          <p:cNvPr id="3" name="Plassholder for innhold 2">
            <a:extLst>
              <a:ext uri="{FF2B5EF4-FFF2-40B4-BE49-F238E27FC236}">
                <a16:creationId xmlns:a16="http://schemas.microsoft.com/office/drawing/2014/main" id="{845A6400-E646-4823-98B0-E46A076BBB6D}"/>
              </a:ext>
            </a:extLst>
          </p:cNvPr>
          <p:cNvSpPr>
            <a:spLocks noGrp="1"/>
          </p:cNvSpPr>
          <p:nvPr>
            <p:ph idx="1"/>
          </p:nvPr>
        </p:nvSpPr>
        <p:spPr>
          <a:xfrm>
            <a:off x="838200" y="1261241"/>
            <a:ext cx="10515600" cy="5360276"/>
          </a:xfrm>
        </p:spPr>
        <p:txBody>
          <a:bodyPr>
            <a:noAutofit/>
          </a:bodyPr>
          <a:lstStyle/>
          <a:p>
            <a:pPr>
              <a:spcBef>
                <a:spcPts val="600"/>
              </a:spcBef>
            </a:pPr>
            <a:r>
              <a:rPr lang="nb-NO" sz="2400" dirty="0" err="1"/>
              <a:t>Hjelmengutvalget</a:t>
            </a:r>
            <a:r>
              <a:rPr lang="nb-NO" sz="2400" dirty="0"/>
              <a:t> sin definisjon av konkurransenøytralitet innebærer at «…</a:t>
            </a:r>
            <a:r>
              <a:rPr lang="nb-NO" sz="2400" i="1" dirty="0"/>
              <a:t>offentlige og private, nasjonale så vel som utenlandske står overfor samme regelsett,…». </a:t>
            </a:r>
            <a:r>
              <a:rPr lang="nb-NO" sz="2400" dirty="0"/>
              <a:t>Private bedrifter som ikke har en dominerende markedsposisjon står helt fritt til å sette sine priser. De kan til og med sette priser lavere enn marginalkostnad uten at konkurransemyndighetene vil gripe inn mot dette. Det er kun dersom bedriften er dominerende at den ikke kan sette prisene lavere enn kostnader (predasjonsprising). Da griper konkurransetilsynet inn. Dette er grovt sett det regelsettet som gjelder for private bedrifter. </a:t>
            </a:r>
          </a:p>
          <a:p>
            <a:r>
              <a:rPr lang="nb-NO" sz="2400" dirty="0" err="1"/>
              <a:t>Hjelmengutvalget</a:t>
            </a:r>
            <a:r>
              <a:rPr lang="nb-NO" sz="2400" dirty="0"/>
              <a:t> foreslår imidlertid et annet regelsett for når det offentlige skal opptre på et marked. Markedsaktørprinsippet pluss forbudet mot </a:t>
            </a:r>
            <a:r>
              <a:rPr lang="nb-NO" sz="2400" dirty="0" err="1"/>
              <a:t>kryssubsidiering</a:t>
            </a:r>
            <a:r>
              <a:rPr lang="nb-NO" sz="2400" dirty="0"/>
              <a:t> innebærer et forbud mot å ta priser lavere enn totale gjennomsnittskostnader.</a:t>
            </a:r>
          </a:p>
          <a:p>
            <a:r>
              <a:rPr lang="nb-NO" sz="2400" dirty="0"/>
              <a:t>Dette da i motsetning til private som ofte tar lave priser for å overta et marked</a:t>
            </a:r>
          </a:p>
        </p:txBody>
      </p:sp>
    </p:spTree>
    <p:extLst>
      <p:ext uri="{BB962C8B-B14F-4D97-AF65-F5344CB8AC3E}">
        <p14:creationId xmlns:p14="http://schemas.microsoft.com/office/powerpoint/2010/main" val="23579171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0A53D64-72E8-49BB-98E0-8B1EAEBDAE73}"/>
              </a:ext>
            </a:extLst>
          </p:cNvPr>
          <p:cNvSpPr>
            <a:spLocks noGrp="1"/>
          </p:cNvSpPr>
          <p:nvPr>
            <p:ph type="title"/>
          </p:nvPr>
        </p:nvSpPr>
        <p:spPr>
          <a:xfrm>
            <a:off x="838200" y="365125"/>
            <a:ext cx="10515600" cy="612337"/>
          </a:xfrm>
        </p:spPr>
        <p:txBody>
          <a:bodyPr>
            <a:normAutofit fontScale="90000"/>
          </a:bodyPr>
          <a:lstStyle/>
          <a:p>
            <a:r>
              <a:rPr lang="nb-NO" b="1" dirty="0"/>
              <a:t>KS sin rapport – marginalkostnad ville vært bedre</a:t>
            </a:r>
          </a:p>
        </p:txBody>
      </p:sp>
      <p:sp>
        <p:nvSpPr>
          <p:cNvPr id="3" name="Plassholder for innhold 2">
            <a:extLst>
              <a:ext uri="{FF2B5EF4-FFF2-40B4-BE49-F238E27FC236}">
                <a16:creationId xmlns:a16="http://schemas.microsoft.com/office/drawing/2014/main" id="{845A6400-E646-4823-98B0-E46A076BBB6D}"/>
              </a:ext>
            </a:extLst>
          </p:cNvPr>
          <p:cNvSpPr>
            <a:spLocks noGrp="1"/>
          </p:cNvSpPr>
          <p:nvPr>
            <p:ph idx="1"/>
          </p:nvPr>
        </p:nvSpPr>
        <p:spPr>
          <a:xfrm>
            <a:off x="838200" y="1145242"/>
            <a:ext cx="10515600" cy="5515413"/>
          </a:xfrm>
        </p:spPr>
        <p:txBody>
          <a:bodyPr>
            <a:noAutofit/>
          </a:bodyPr>
          <a:lstStyle/>
          <a:p>
            <a:r>
              <a:rPr lang="nb-NO" sz="2400" dirty="0"/>
              <a:t>At private på denne måten overtar et marked vil være alvorlig dersom det ikke eksisterer nok restkonkurranse når det offentlige trer ut av markedet. I så fall vil det private foretaket kunne stå tilbake i en monopolsituasjon etter at det offentlige har lagt ned sin virksomhet, og vil kunne utnytte denne med å sette monopolpriser. Det vil innebære et samfunnsøkonomisk effektivitetstap. Dette kjenner vi til fra noen privatiserte helseforetak.</a:t>
            </a:r>
          </a:p>
          <a:p>
            <a:r>
              <a:rPr lang="nb-NO" sz="2400" dirty="0"/>
              <a:t>Et mer rimelig prinsipp ville være at den offentlige tjenesteyteren i stedet for å måtte dekke fullfordelte kostnader, ble avkrevd minst å dekke marginalkostnad. Dette ville ikke være et hinder for at den offentlige aktøren – dersom de markedsmessige forholdene skulle tilsi dette – kunne dekke inn fullfordelte kostnader gjennom sine priser, men det vil ikke innebære et absolutt krav om dette. Et slikt prinsipp vil ikke gi det private foretaket et «</a:t>
            </a:r>
            <a:r>
              <a:rPr lang="nb-NO" sz="2400" dirty="0" err="1"/>
              <a:t>undue</a:t>
            </a:r>
            <a:r>
              <a:rPr lang="nb-NO" sz="2400" dirty="0"/>
              <a:t>» (utilbørlig) konkurransefortrinn fordi det er nøyaktig slik en privat aktør også vil tilpasse seg på kort sikt. </a:t>
            </a:r>
          </a:p>
          <a:p>
            <a:endParaRPr lang="nb-NO" sz="2400" dirty="0"/>
          </a:p>
        </p:txBody>
      </p:sp>
    </p:spTree>
    <p:extLst>
      <p:ext uri="{BB962C8B-B14F-4D97-AF65-F5344CB8AC3E}">
        <p14:creationId xmlns:p14="http://schemas.microsoft.com/office/powerpoint/2010/main" val="21428664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5926FCD-3A48-4E05-AB7F-472BC9455FB0}"/>
              </a:ext>
            </a:extLst>
          </p:cNvPr>
          <p:cNvSpPr>
            <a:spLocks noGrp="1"/>
          </p:cNvSpPr>
          <p:nvPr>
            <p:ph type="title"/>
          </p:nvPr>
        </p:nvSpPr>
        <p:spPr>
          <a:xfrm>
            <a:off x="838200" y="365125"/>
            <a:ext cx="10515600" cy="599609"/>
          </a:xfrm>
        </p:spPr>
        <p:txBody>
          <a:bodyPr>
            <a:normAutofit fontScale="90000"/>
          </a:bodyPr>
          <a:lstStyle/>
          <a:p>
            <a:r>
              <a:rPr lang="nb-NO" b="1" dirty="0"/>
              <a:t>KS sin </a:t>
            </a:r>
            <a:r>
              <a:rPr lang="nb-NO" b="1"/>
              <a:t>rapport om </a:t>
            </a:r>
            <a:r>
              <a:rPr lang="nb-NO" b="1" dirty="0"/>
              <a:t>offentlige kostnadsulemper</a:t>
            </a:r>
          </a:p>
        </p:txBody>
      </p:sp>
      <p:sp>
        <p:nvSpPr>
          <p:cNvPr id="3" name="Plassholder for innhold 2">
            <a:extLst>
              <a:ext uri="{FF2B5EF4-FFF2-40B4-BE49-F238E27FC236}">
                <a16:creationId xmlns:a16="http://schemas.microsoft.com/office/drawing/2014/main" id="{41949184-373C-423D-8973-C8C9BD69FE94}"/>
              </a:ext>
            </a:extLst>
          </p:cNvPr>
          <p:cNvSpPr>
            <a:spLocks noGrp="1"/>
          </p:cNvSpPr>
          <p:nvPr>
            <p:ph idx="1"/>
          </p:nvPr>
        </p:nvSpPr>
        <p:spPr>
          <a:xfrm>
            <a:off x="838200" y="1072055"/>
            <a:ext cx="10515600" cy="5594241"/>
          </a:xfrm>
        </p:spPr>
        <p:txBody>
          <a:bodyPr>
            <a:normAutofit fontScale="85000" lnSpcReduction="20000"/>
          </a:bodyPr>
          <a:lstStyle/>
          <a:p>
            <a:pPr marL="0" indent="0">
              <a:buNone/>
            </a:pPr>
            <a:r>
              <a:rPr lang="nb-NO" dirty="0"/>
              <a:t>Et annet perspektiv som </a:t>
            </a:r>
            <a:r>
              <a:rPr lang="nb-NO" dirty="0" err="1"/>
              <a:t>Hjelmengutvalget</a:t>
            </a:r>
            <a:r>
              <a:rPr lang="nb-NO" dirty="0"/>
              <a:t> </a:t>
            </a:r>
            <a:r>
              <a:rPr lang="nb-NO" b="1" dirty="0"/>
              <a:t>ikke</a:t>
            </a:r>
            <a:r>
              <a:rPr lang="nb-NO" dirty="0"/>
              <a:t> diskuterer er situasjoner der den offentlige tjenestetilbyderen har en kostnadsulempe som </a:t>
            </a:r>
            <a:r>
              <a:rPr lang="nb-NO" i="1" dirty="0"/>
              <a:t>ikke </a:t>
            </a:r>
            <a:r>
              <a:rPr lang="nb-NO" dirty="0"/>
              <a:t>er påført av forpliktelsene som følger av markedsaktørprinsippet og forbudet mot </a:t>
            </a:r>
            <a:r>
              <a:rPr lang="nb-NO" dirty="0" err="1"/>
              <a:t>kryssubsidiering</a:t>
            </a:r>
            <a:r>
              <a:rPr lang="nb-NO" dirty="0"/>
              <a:t>. Dette gjelder i hovedsak følgende kostnader: </a:t>
            </a:r>
          </a:p>
          <a:p>
            <a:r>
              <a:rPr lang="nb-NO" dirty="0"/>
              <a:t>Forskjellig MVA-behandling/regler, dvs. kommunene får ikke MVA-kompensasjon for den del som brukes «kommersielt» når de foretar anskaffelser. Sammenlignet med private som er MVA-pliktige, har ikke de private denne merkostnaden da de normal får fullt fradrag. </a:t>
            </a:r>
          </a:p>
          <a:p>
            <a:r>
              <a:rPr lang="nb-NO" dirty="0"/>
              <a:t>Det offentlige er underlagt et omfattende anskaffelsesregelverk (anbudsregime) som medfører betydelige ekstrakostnader som de private ikke har, og som reduserer fleksibilitet til reforhandlinger, prisreduksjoner og hyppige bytter av leverandører for å presse priser. </a:t>
            </a:r>
          </a:p>
          <a:p>
            <a:r>
              <a:rPr lang="nb-NO" dirty="0"/>
              <a:t>De offentlige virksomhetene bruker infrastruktur som ikke er anskaffet for et kommersielt formål, men som er anskaffet etter samfunnsøkonomiske vurderinger og ikke bedriftsøkonomiske beregninger. </a:t>
            </a:r>
          </a:p>
          <a:p>
            <a:pPr marL="0" indent="0">
              <a:buNone/>
            </a:pPr>
            <a:r>
              <a:rPr lang="nb-NO" dirty="0"/>
              <a:t>Dette betyr at den offentlige virksomheten vil kunne </a:t>
            </a:r>
            <a:r>
              <a:rPr lang="nb-NO"/>
              <a:t>ha kostnadsulemper </a:t>
            </a:r>
            <a:r>
              <a:rPr lang="nb-NO" dirty="0"/>
              <a:t>uavhengig av hvilken prisingsregulering den skulle være underlagt, enten det er fullkostdekning eller markedspris basert på marginalkostnader.</a:t>
            </a:r>
          </a:p>
        </p:txBody>
      </p:sp>
    </p:spTree>
    <p:extLst>
      <p:ext uri="{BB962C8B-B14F-4D97-AF65-F5344CB8AC3E}">
        <p14:creationId xmlns:p14="http://schemas.microsoft.com/office/powerpoint/2010/main" val="4723254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5926FCD-3A48-4E05-AB7F-472BC9455FB0}"/>
              </a:ext>
            </a:extLst>
          </p:cNvPr>
          <p:cNvSpPr>
            <a:spLocks noGrp="1"/>
          </p:cNvSpPr>
          <p:nvPr>
            <p:ph type="title"/>
          </p:nvPr>
        </p:nvSpPr>
        <p:spPr>
          <a:xfrm>
            <a:off x="838200" y="146957"/>
            <a:ext cx="10515600" cy="653143"/>
          </a:xfrm>
        </p:spPr>
        <p:txBody>
          <a:bodyPr>
            <a:normAutofit fontScale="90000"/>
          </a:bodyPr>
          <a:lstStyle/>
          <a:p>
            <a:r>
              <a:rPr lang="nb-NO" dirty="0"/>
              <a:t>Lenker til materiale om </a:t>
            </a:r>
            <a:r>
              <a:rPr lang="nb-NO" dirty="0" err="1"/>
              <a:t>Hjelmengutvalget</a:t>
            </a:r>
            <a:endParaRPr lang="nb-NO" dirty="0"/>
          </a:p>
        </p:txBody>
      </p:sp>
      <p:sp>
        <p:nvSpPr>
          <p:cNvPr id="3" name="Plassholder for innhold 2">
            <a:extLst>
              <a:ext uri="{FF2B5EF4-FFF2-40B4-BE49-F238E27FC236}">
                <a16:creationId xmlns:a16="http://schemas.microsoft.com/office/drawing/2014/main" id="{41949184-373C-423D-8973-C8C9BD69FE94}"/>
              </a:ext>
            </a:extLst>
          </p:cNvPr>
          <p:cNvSpPr>
            <a:spLocks noGrp="1"/>
          </p:cNvSpPr>
          <p:nvPr>
            <p:ph idx="1"/>
          </p:nvPr>
        </p:nvSpPr>
        <p:spPr>
          <a:xfrm>
            <a:off x="838200" y="800100"/>
            <a:ext cx="10515600" cy="5780314"/>
          </a:xfrm>
        </p:spPr>
        <p:txBody>
          <a:bodyPr>
            <a:normAutofit fontScale="62500" lnSpcReduction="20000"/>
          </a:bodyPr>
          <a:lstStyle/>
          <a:p>
            <a:r>
              <a:rPr lang="nb-NO" dirty="0"/>
              <a:t>Nei til EU sitt høringssvar om </a:t>
            </a:r>
            <a:r>
              <a:rPr lang="nb-NO" dirty="0" err="1"/>
              <a:t>Hjelmengutvalget</a:t>
            </a:r>
            <a:r>
              <a:rPr lang="nb-NO" dirty="0"/>
              <a:t>: </a:t>
            </a:r>
            <a:r>
              <a:rPr lang="nb-NO" dirty="0">
                <a:hlinkClick r:id="rId2"/>
              </a:rPr>
              <a:t>https://neitileu.no/aktuelt/horingsuttalelse-fra-nei-til-eu-om-hjelmengutvalgets-innstilling</a:t>
            </a:r>
            <a:endParaRPr lang="nb-NO" dirty="0"/>
          </a:p>
          <a:p>
            <a:r>
              <a:rPr lang="nb-NO" dirty="0"/>
              <a:t>Mandatet til </a:t>
            </a:r>
            <a:r>
              <a:rPr lang="nb-NO" dirty="0" err="1"/>
              <a:t>Hjelmengutvalget</a:t>
            </a:r>
            <a:r>
              <a:rPr lang="nb-NO" dirty="0"/>
              <a:t>: </a:t>
            </a:r>
            <a:r>
              <a:rPr lang="nb-NO" dirty="0">
                <a:hlinkClick r:id="rId3"/>
              </a:rPr>
              <a:t>https://www.regjeringen.no/contentassets/951cf2eca98f4fe594f6713641ee38b0/like-konkurransevilkar--mandat.pdf</a:t>
            </a:r>
            <a:endParaRPr lang="nb-NO" dirty="0"/>
          </a:p>
          <a:p>
            <a:r>
              <a:rPr lang="nb-NO" dirty="0"/>
              <a:t>Rapporten fra </a:t>
            </a:r>
            <a:r>
              <a:rPr lang="nb-NO" dirty="0" err="1"/>
              <a:t>Hjelmengutvalget</a:t>
            </a:r>
            <a:r>
              <a:rPr lang="nb-NO" dirty="0"/>
              <a:t>: </a:t>
            </a:r>
            <a:r>
              <a:rPr lang="nb-NO" dirty="0">
                <a:hlinkClick r:id="rId4"/>
              </a:rPr>
              <a:t>https://www.regjeringen.no/contentassets/0c36c9f9c1ca4ecebecc7142b2420511/rapprt-like-konkurransevilkar-for-offentlige-og-private-aktorer.pdf</a:t>
            </a:r>
            <a:endParaRPr lang="nb-NO" dirty="0"/>
          </a:p>
          <a:p>
            <a:r>
              <a:rPr lang="nb-NO" dirty="0"/>
              <a:t>samfunnsøkonomen 3-2018, artikkel av Herdis Helle: </a:t>
            </a:r>
            <a:r>
              <a:rPr lang="nb-NO" dirty="0">
                <a:hlinkClick r:id="rId5"/>
              </a:rPr>
              <a:t>https://www.samfunnsokonomene.no/content/uploads/2019/01/Samfunns%C3%B8konomen-nr-3-2018.pdf</a:t>
            </a:r>
            <a:endParaRPr lang="nb-NO" dirty="0"/>
          </a:p>
          <a:p>
            <a:r>
              <a:rPr lang="nb-NO" dirty="0"/>
              <a:t>KS sin rapport om </a:t>
            </a:r>
            <a:r>
              <a:rPr lang="nb-NO" dirty="0" err="1"/>
              <a:t>Hjelmengutvalget</a:t>
            </a:r>
            <a:r>
              <a:rPr lang="nb-NO" dirty="0"/>
              <a:t>: </a:t>
            </a:r>
            <a:r>
              <a:rPr lang="nb-NO" dirty="0">
                <a:hlinkClick r:id="rId6"/>
              </a:rPr>
              <a:t>https://www.ks.no/globalassets/fagomrader/forskning-og-utvikling/nyhetssaker/konkurranse-pa-like-vilkar.pdf</a:t>
            </a:r>
            <a:endParaRPr lang="nb-NO" dirty="0"/>
          </a:p>
          <a:p>
            <a:r>
              <a:rPr lang="nb-NO" dirty="0">
                <a:hlinkClick r:id="rId7"/>
              </a:rPr>
              <a:t>https://www.abcnyheter.no/nyheter/politikk/2018/01/18/195364632/regjeringen-legger-seg-pa-rygg-for-esa</a:t>
            </a:r>
            <a:endParaRPr lang="nb-NO" dirty="0"/>
          </a:p>
          <a:p>
            <a:r>
              <a:rPr lang="nb-NO" dirty="0">
                <a:hlinkClick r:id="rId8"/>
              </a:rPr>
              <a:t>https://www.abcnyheter.no/penger/naeringsliv/2018/05/09/195394355/virke-og-esa-vil-gi-dyrere-tjenester-for-innbyggerne</a:t>
            </a:r>
            <a:endParaRPr lang="nb-NO" dirty="0"/>
          </a:p>
          <a:p>
            <a:r>
              <a:rPr lang="nb-NO" dirty="0">
                <a:hlinkClick r:id="rId9"/>
              </a:rPr>
              <a:t>https://tankesmienagenda.no/notater/statsstotteregler-pa-avveie/</a:t>
            </a:r>
            <a:endParaRPr lang="nb-NO" dirty="0"/>
          </a:p>
          <a:p>
            <a:r>
              <a:rPr lang="nb-NO" dirty="0">
                <a:hlinkClick r:id="rId10"/>
              </a:rPr>
              <a:t>https://ep-static.fagforbundet.no/file/6cfcf2e4c2f277520c54ad94ce87ee72/Kommersialisering-av-fellesgodene.pdfr-3-2018.pdf</a:t>
            </a:r>
            <a:endParaRPr lang="nb-NO" dirty="0"/>
          </a:p>
          <a:p>
            <a:r>
              <a:rPr lang="nb-NO" dirty="0">
                <a:hlinkClick r:id="rId11"/>
              </a:rPr>
              <a:t>https://www.nationen.no/motkultur/kommentar/en-ordforers-mareritt/</a:t>
            </a:r>
            <a:endParaRPr lang="nb-NO" dirty="0"/>
          </a:p>
          <a:p>
            <a:r>
              <a:rPr lang="nb-NO" dirty="0">
                <a:hlinkClick r:id="rId12"/>
              </a:rPr>
              <a:t>https://www.friheten.no/component/cobalt/bruker-artikler/749-bjarne-herold-johansen/15-politikk-samfunn/339-sunt-med-nadelosemarkedskrefter?Itemid=122</a:t>
            </a:r>
            <a:endParaRPr lang="nb-NO" dirty="0"/>
          </a:p>
          <a:p>
            <a:endParaRPr lang="nb-NO" dirty="0"/>
          </a:p>
        </p:txBody>
      </p:sp>
    </p:spTree>
    <p:extLst>
      <p:ext uri="{BB962C8B-B14F-4D97-AF65-F5344CB8AC3E}">
        <p14:creationId xmlns:p14="http://schemas.microsoft.com/office/powerpoint/2010/main" val="3346595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447C25C-6B8C-4D9E-A93A-8D4C71D71515}"/>
              </a:ext>
            </a:extLst>
          </p:cNvPr>
          <p:cNvSpPr>
            <a:spLocks noGrp="1"/>
          </p:cNvSpPr>
          <p:nvPr>
            <p:ph type="title"/>
          </p:nvPr>
        </p:nvSpPr>
        <p:spPr>
          <a:xfrm>
            <a:off x="484094" y="365125"/>
            <a:ext cx="10869706" cy="1678828"/>
          </a:xfrm>
        </p:spPr>
        <p:txBody>
          <a:bodyPr>
            <a:normAutofit fontScale="90000"/>
          </a:bodyPr>
          <a:lstStyle/>
          <a:p>
            <a:r>
              <a:rPr lang="nb-NO" b="1" dirty="0"/>
              <a:t>Oppsummert: Saker som ESA peker på som konkurranse-fordeler for offentlige institusjoner sammenliknet med private:</a:t>
            </a:r>
          </a:p>
        </p:txBody>
      </p:sp>
      <p:sp>
        <p:nvSpPr>
          <p:cNvPr id="3" name="Plassholder for innhold 2">
            <a:extLst>
              <a:ext uri="{FF2B5EF4-FFF2-40B4-BE49-F238E27FC236}">
                <a16:creationId xmlns:a16="http://schemas.microsoft.com/office/drawing/2014/main" id="{E5886441-D916-4BB1-B1DC-51DA00A1EE99}"/>
              </a:ext>
            </a:extLst>
          </p:cNvPr>
          <p:cNvSpPr>
            <a:spLocks noGrp="1"/>
          </p:cNvSpPr>
          <p:nvPr>
            <p:ph idx="1"/>
          </p:nvPr>
        </p:nvSpPr>
        <p:spPr>
          <a:xfrm>
            <a:off x="838200" y="2232212"/>
            <a:ext cx="10515600" cy="3944750"/>
          </a:xfrm>
        </p:spPr>
        <p:txBody>
          <a:bodyPr>
            <a:normAutofit/>
          </a:bodyPr>
          <a:lstStyle/>
          <a:p>
            <a:r>
              <a:rPr lang="nb-NO" sz="3600" dirty="0"/>
              <a:t>Konkursimmunitet</a:t>
            </a:r>
          </a:p>
          <a:p>
            <a:r>
              <a:rPr lang="nb-NO" sz="3600" dirty="0"/>
              <a:t>Lavere renter som følge av dette</a:t>
            </a:r>
          </a:p>
          <a:p>
            <a:r>
              <a:rPr lang="nb-NO" sz="3600" dirty="0"/>
              <a:t>Skattefrihet</a:t>
            </a:r>
          </a:p>
          <a:p>
            <a:r>
              <a:rPr lang="nb-NO" sz="3600" dirty="0" err="1"/>
              <a:t>Kryssubsidiering</a:t>
            </a:r>
            <a:r>
              <a:rPr lang="nb-NO" sz="3600" dirty="0"/>
              <a:t> – eksempelvis ved at ressurser bestemt for den offentlige delen av virksomheten kommer den private </a:t>
            </a:r>
            <a:r>
              <a:rPr lang="nb-NO" sz="3600" dirty="0" err="1"/>
              <a:t>tilgode</a:t>
            </a:r>
            <a:endParaRPr lang="nb-NO" sz="3600" dirty="0"/>
          </a:p>
          <a:p>
            <a:endParaRPr lang="nb-NO" sz="3600" dirty="0"/>
          </a:p>
        </p:txBody>
      </p:sp>
    </p:spTree>
    <p:extLst>
      <p:ext uri="{BB962C8B-B14F-4D97-AF65-F5344CB8AC3E}">
        <p14:creationId xmlns:p14="http://schemas.microsoft.com/office/powerpoint/2010/main" val="4265226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7DC1486-C535-498C-AD05-7B57A93732A8}"/>
              </a:ext>
            </a:extLst>
          </p:cNvPr>
          <p:cNvSpPr>
            <a:spLocks noGrp="1"/>
          </p:cNvSpPr>
          <p:nvPr>
            <p:ph type="title"/>
          </p:nvPr>
        </p:nvSpPr>
        <p:spPr/>
        <p:txBody>
          <a:bodyPr>
            <a:normAutofit fontScale="90000"/>
          </a:bodyPr>
          <a:lstStyle/>
          <a:p>
            <a:r>
              <a:rPr lang="nb-NO" b="1" dirty="0"/>
              <a:t>«En helt annen måte å organisere det offentlige, og velferds- og tjenestetilbudet på enn i dag»</a:t>
            </a:r>
          </a:p>
        </p:txBody>
      </p:sp>
      <p:sp>
        <p:nvSpPr>
          <p:cNvPr id="3" name="Plassholder for innhold 2">
            <a:extLst>
              <a:ext uri="{FF2B5EF4-FFF2-40B4-BE49-F238E27FC236}">
                <a16:creationId xmlns:a16="http://schemas.microsoft.com/office/drawing/2014/main" id="{285F20C3-E8A2-4744-B16E-BD9FA8EE2FCB}"/>
              </a:ext>
            </a:extLst>
          </p:cNvPr>
          <p:cNvSpPr>
            <a:spLocks noGrp="1"/>
          </p:cNvSpPr>
          <p:nvPr>
            <p:ph idx="1"/>
          </p:nvPr>
        </p:nvSpPr>
        <p:spPr/>
        <p:txBody>
          <a:bodyPr>
            <a:normAutofit lnSpcReduction="10000"/>
          </a:bodyPr>
          <a:lstStyle/>
          <a:p>
            <a:r>
              <a:rPr lang="nb-NO" dirty="0"/>
              <a:t>Jurist Herdis Helle, som har doktorgrad i EU og EØS sin konkurranserett, sier til Dag og Tid at «Det ESA foreslår, er en helt annen måte å organisere det offentlige, og velferds- og tjenestetilbudet på enn i dag, og det kommer til å ha enorme følger dersom ESA får gjennomslag». </a:t>
            </a:r>
          </a:p>
          <a:p>
            <a:r>
              <a:rPr lang="nb-NO" dirty="0"/>
              <a:t>Hans Petter Graver, Professor ved Institutt for Privatrett (UiO) er også uenig med ESA. I  «Fare for privatisering»  (Klassekampen 5.1.17) sier han "Dette er ikke bare snakk om juss, men også noe som er gjenstand for politiske vurderinger. Opp gjennom historien har man sett at EØS-avtalen brukes som brekkstang for å føre en politikk man ønsker".</a:t>
            </a:r>
          </a:p>
        </p:txBody>
      </p:sp>
    </p:spTree>
    <p:extLst>
      <p:ext uri="{BB962C8B-B14F-4D97-AF65-F5344CB8AC3E}">
        <p14:creationId xmlns:p14="http://schemas.microsoft.com/office/powerpoint/2010/main" val="2438299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7DC1486-C535-498C-AD05-7B57A93732A8}"/>
              </a:ext>
            </a:extLst>
          </p:cNvPr>
          <p:cNvSpPr>
            <a:spLocks noGrp="1"/>
          </p:cNvSpPr>
          <p:nvPr>
            <p:ph type="title"/>
          </p:nvPr>
        </p:nvSpPr>
        <p:spPr>
          <a:xfrm>
            <a:off x="239806" y="170049"/>
            <a:ext cx="11712388" cy="946057"/>
          </a:xfrm>
        </p:spPr>
        <p:txBody>
          <a:bodyPr>
            <a:normAutofit/>
          </a:bodyPr>
          <a:lstStyle/>
          <a:p>
            <a:pPr algn="ctr"/>
            <a:r>
              <a:rPr lang="nb-NO" sz="4000" b="1" dirty="0"/>
              <a:t>Et mandat som bare delvis har noe med EØS å gjøre</a:t>
            </a:r>
          </a:p>
        </p:txBody>
      </p:sp>
      <p:sp>
        <p:nvSpPr>
          <p:cNvPr id="3" name="Plassholder for innhold 2">
            <a:extLst>
              <a:ext uri="{FF2B5EF4-FFF2-40B4-BE49-F238E27FC236}">
                <a16:creationId xmlns:a16="http://schemas.microsoft.com/office/drawing/2014/main" id="{285F20C3-E8A2-4744-B16E-BD9FA8EE2FCB}"/>
              </a:ext>
            </a:extLst>
          </p:cNvPr>
          <p:cNvSpPr>
            <a:spLocks noGrp="1"/>
          </p:cNvSpPr>
          <p:nvPr>
            <p:ph idx="1"/>
          </p:nvPr>
        </p:nvSpPr>
        <p:spPr>
          <a:xfrm>
            <a:off x="838200" y="1116106"/>
            <a:ext cx="10515600" cy="5168433"/>
          </a:xfrm>
        </p:spPr>
        <p:txBody>
          <a:bodyPr>
            <a:normAutofit fontScale="85000" lnSpcReduction="10000"/>
          </a:bodyPr>
          <a:lstStyle/>
          <a:p>
            <a:pPr marL="0" indent="0">
              <a:buNone/>
            </a:pPr>
            <a:r>
              <a:rPr lang="nb-NO" dirty="0"/>
              <a:t>Men i stedet for å avvise problemstillingen (hørt om handlingsfriheten?) nedsatte Regjeringen en arbeidsgruppe ledet av jusprofessor Erling </a:t>
            </a:r>
            <a:r>
              <a:rPr lang="nb-NO" dirty="0" err="1"/>
              <a:t>Hjelmeng</a:t>
            </a:r>
            <a:r>
              <a:rPr lang="nb-NO" dirty="0"/>
              <a:t> for å se på dette. Mandatet for arbeidsgruppa «</a:t>
            </a:r>
            <a:r>
              <a:rPr lang="nb-NO" b="1" dirty="0"/>
              <a:t>Like konkurransevilkår for offentlige og private aktører»</a:t>
            </a:r>
            <a:r>
              <a:rPr lang="nb-NO" dirty="0"/>
              <a:t> var todelt: </a:t>
            </a:r>
          </a:p>
          <a:p>
            <a:pPr marL="514350" lvl="0" indent="-514350">
              <a:buFont typeface="+mj-lt"/>
              <a:buAutoNum type="arabicPeriod"/>
            </a:pPr>
            <a:r>
              <a:rPr lang="nb-NO" dirty="0"/>
              <a:t>For det første å få fram handlingsrommet innafor EØS-avtalen, ved å greie ut de støtterettslige problemstillingene ESA reiste. Arbeidsgruppa skulle òg utgreie hvilke tiltak som var nødvendige for å etterleve støtteregelverket. </a:t>
            </a:r>
          </a:p>
          <a:p>
            <a:pPr marL="514350" lvl="0" indent="-514350">
              <a:buFont typeface="+mj-lt"/>
              <a:buAutoNum type="arabicPeriod"/>
            </a:pPr>
            <a:r>
              <a:rPr lang="nb-NO" dirty="0"/>
              <a:t>Men arbeidsgruppa ble i tillegg bedt om å komme med forslag til ytterligere tiltak for å sikre like konkurransevilkår mellom offentlige og private aktører.</a:t>
            </a:r>
            <a:r>
              <a:rPr lang="nb-NO" b="1" dirty="0"/>
              <a:t> </a:t>
            </a:r>
          </a:p>
          <a:p>
            <a:pPr marL="0" lvl="0" indent="0">
              <a:buNone/>
            </a:pPr>
            <a:r>
              <a:rPr lang="nb-NO" dirty="0"/>
              <a:t>Denne andre delen av mandatet har ikke direkte noe med Norge sine plikter under EØS-avtalen å gjøre. EØS-avtalen skal primært sikre likebehandling av </a:t>
            </a:r>
            <a:r>
              <a:rPr lang="nb-NO" b="1" dirty="0"/>
              <a:t>norsk og utenlandsk</a:t>
            </a:r>
            <a:r>
              <a:rPr lang="nb-NO" dirty="0"/>
              <a:t> næringsliv.</a:t>
            </a:r>
          </a:p>
          <a:p>
            <a:pPr marL="0" lvl="0" indent="0">
              <a:buNone/>
            </a:pPr>
            <a:r>
              <a:rPr lang="nb-NO" b="1" dirty="0"/>
              <a:t>Del 2 av mandatet er rett og slett et næringspolitisk oppdrag fra regjeringa i tråd med deres privatiseringsiver. Parallellene til noen av tiltakene i TISA-avtalen – som det ikke ble noe av – er tydelige.</a:t>
            </a:r>
            <a:endParaRPr lang="nb-NO" dirty="0"/>
          </a:p>
        </p:txBody>
      </p:sp>
    </p:spTree>
    <p:extLst>
      <p:ext uri="{BB962C8B-B14F-4D97-AF65-F5344CB8AC3E}">
        <p14:creationId xmlns:p14="http://schemas.microsoft.com/office/powerpoint/2010/main" val="3849868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C4D1DBE-73A3-4BCF-8683-DA68AB976DEA}"/>
              </a:ext>
            </a:extLst>
          </p:cNvPr>
          <p:cNvSpPr>
            <a:spLocks noGrp="1"/>
          </p:cNvSpPr>
          <p:nvPr>
            <p:ph type="title"/>
          </p:nvPr>
        </p:nvSpPr>
        <p:spPr>
          <a:xfrm>
            <a:off x="599090" y="365126"/>
            <a:ext cx="11083158" cy="848820"/>
          </a:xfrm>
        </p:spPr>
        <p:txBody>
          <a:bodyPr>
            <a:normAutofit fontScale="90000"/>
          </a:bodyPr>
          <a:lstStyle/>
          <a:p>
            <a:r>
              <a:rPr lang="nb-NO" b="1" dirty="0"/>
              <a:t>Er brudd med forutsetningene for EØS-avtalen i 1994</a:t>
            </a:r>
          </a:p>
        </p:txBody>
      </p:sp>
      <p:sp>
        <p:nvSpPr>
          <p:cNvPr id="3" name="Plassholder for innhold 2">
            <a:extLst>
              <a:ext uri="{FF2B5EF4-FFF2-40B4-BE49-F238E27FC236}">
                <a16:creationId xmlns:a16="http://schemas.microsoft.com/office/drawing/2014/main" id="{C10DF970-957D-4928-9D18-B78450C561AE}"/>
              </a:ext>
            </a:extLst>
          </p:cNvPr>
          <p:cNvSpPr>
            <a:spLocks noGrp="1"/>
          </p:cNvSpPr>
          <p:nvPr>
            <p:ph idx="1"/>
          </p:nvPr>
        </p:nvSpPr>
        <p:spPr>
          <a:xfrm>
            <a:off x="599090" y="1371600"/>
            <a:ext cx="11083158" cy="5121275"/>
          </a:xfrm>
        </p:spPr>
        <p:txBody>
          <a:bodyPr>
            <a:normAutofit lnSpcReduction="10000"/>
          </a:bodyPr>
          <a:lstStyle/>
          <a:p>
            <a:r>
              <a:rPr lang="nb-NO" dirty="0"/>
              <a:t>Da EØS-avtalen ble innført 1.1. 1994 var det utenkelig at EØS-avtalen direkte skulle blande seg inn i hvordan vi organiserer offentlig virksomhet og vår velferdsstat. Oppfatningen den gang var at en måtte overholde EUs anbudsregler og likebehandle norsk og utenlandsk </a:t>
            </a:r>
            <a:r>
              <a:rPr lang="nb-NO" b="1" dirty="0"/>
              <a:t>næringsliv</a:t>
            </a:r>
            <a:r>
              <a:rPr lang="nb-NO" dirty="0"/>
              <a:t>. Ellers kunne stat, fylker og kommuner fortsette som før.</a:t>
            </a:r>
          </a:p>
          <a:p>
            <a:r>
              <a:rPr lang="nb-NO" dirty="0"/>
              <a:t>Offentlige tjenester skal bare omfattes av reglene for ulovlig statsstøtte dersom de blir tilbudt i et eksisterende marked, på tvers av land, og når kriteriene for EØS-rettslig økonomisk aktivitet er innfridd. Her er det tolkningsrom, og dermed usikkerhet.</a:t>
            </a:r>
          </a:p>
          <a:p>
            <a:r>
              <a:rPr lang="nb-NO" dirty="0"/>
              <a:t>Ingen ville kommet på ideen om at kommuner og stat skal betale skatt til seg sjøl. Ingen ville sett det som et problem at offentlig virksomhet får lavere rente fordi det stilles garantier og konkursfaren er ikke-eksisterende.</a:t>
            </a:r>
          </a:p>
        </p:txBody>
      </p:sp>
    </p:spTree>
    <p:extLst>
      <p:ext uri="{BB962C8B-B14F-4D97-AF65-F5344CB8AC3E}">
        <p14:creationId xmlns:p14="http://schemas.microsoft.com/office/powerpoint/2010/main" val="274046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C4D1DBE-73A3-4BCF-8683-DA68AB976DEA}"/>
              </a:ext>
            </a:extLst>
          </p:cNvPr>
          <p:cNvSpPr>
            <a:spLocks noGrp="1"/>
          </p:cNvSpPr>
          <p:nvPr>
            <p:ph type="title"/>
          </p:nvPr>
        </p:nvSpPr>
        <p:spPr>
          <a:xfrm>
            <a:off x="599090" y="365126"/>
            <a:ext cx="11083158" cy="848820"/>
          </a:xfrm>
        </p:spPr>
        <p:txBody>
          <a:bodyPr>
            <a:normAutofit/>
          </a:bodyPr>
          <a:lstStyle/>
          <a:p>
            <a:r>
              <a:rPr lang="nb-NO" sz="3600" b="1" dirty="0"/>
              <a:t>Offentlige virksomheter skal oppføre seg markedsaktører</a:t>
            </a:r>
          </a:p>
        </p:txBody>
      </p:sp>
      <p:sp>
        <p:nvSpPr>
          <p:cNvPr id="3" name="Plassholder for innhold 2">
            <a:extLst>
              <a:ext uri="{FF2B5EF4-FFF2-40B4-BE49-F238E27FC236}">
                <a16:creationId xmlns:a16="http://schemas.microsoft.com/office/drawing/2014/main" id="{C10DF970-957D-4928-9D18-B78450C561AE}"/>
              </a:ext>
            </a:extLst>
          </p:cNvPr>
          <p:cNvSpPr>
            <a:spLocks noGrp="1"/>
          </p:cNvSpPr>
          <p:nvPr>
            <p:ph idx="1"/>
          </p:nvPr>
        </p:nvSpPr>
        <p:spPr>
          <a:xfrm>
            <a:off x="599090" y="1371600"/>
            <a:ext cx="11083158" cy="5121275"/>
          </a:xfrm>
        </p:spPr>
        <p:txBody>
          <a:bodyPr>
            <a:normAutofit fontScale="92500"/>
          </a:bodyPr>
          <a:lstStyle/>
          <a:p>
            <a:pPr marL="0" indent="0">
              <a:buNone/>
            </a:pPr>
            <a:r>
              <a:rPr lang="nb-NO" dirty="0"/>
              <a:t>I rapporten sin mener flertallet i </a:t>
            </a:r>
            <a:r>
              <a:rPr lang="nb-NO" dirty="0" err="1"/>
              <a:t>Hjelmengutvalget</a:t>
            </a:r>
            <a:r>
              <a:rPr lang="nb-NO" dirty="0"/>
              <a:t> at det ikke er nødvendig å oppheve konkursimmunitet, men at det skal innføres et markedsaktørprinsipp. </a:t>
            </a:r>
            <a:r>
              <a:rPr lang="nb-NO" i="1" dirty="0"/>
              <a:t>Markedsaktørprinsippet </a:t>
            </a:r>
            <a:r>
              <a:rPr lang="nb-NO" dirty="0"/>
              <a:t>innebærer at det offentlige, når det driver aktivitet i markedet, må handle på samme måte som en sammenlignbar, rasjonell og </a:t>
            </a:r>
            <a:r>
              <a:rPr lang="nb-NO" b="1" dirty="0"/>
              <a:t>profittorientert</a:t>
            </a:r>
            <a:r>
              <a:rPr lang="nb-NO" dirty="0"/>
              <a:t> privat aktør ville ha gjort under lignende omstendigheter. Det betyr at</a:t>
            </a:r>
          </a:p>
          <a:p>
            <a:r>
              <a:rPr lang="nb-NO" dirty="0"/>
              <a:t>Rentefordelen ikke skal gjelde den kommersielle delen. </a:t>
            </a:r>
          </a:p>
          <a:p>
            <a:r>
              <a:rPr lang="nb-NO" dirty="0"/>
              <a:t>Det stilles krav til markedsavkastning, profitt i tråd med det private ville ha krevd </a:t>
            </a:r>
          </a:p>
          <a:p>
            <a:r>
              <a:rPr lang="nb-NO" dirty="0"/>
              <a:t>Det skal lages en egen tilsynsmyndighet for å påse at reglene for markedsaktør etterleves. </a:t>
            </a:r>
            <a:r>
              <a:rPr lang="nb-NO" dirty="0" err="1"/>
              <a:t>Hjelmengutvalget</a:t>
            </a:r>
            <a:r>
              <a:rPr lang="nb-NO" dirty="0"/>
              <a:t> foreslår at det skal være konkurransetilsynet. De skal kunne pålegge tiltak for å etterleve prinsippene. Konkurransetilsynet skal få myndighet til å kreve støttebeløp overført til staten, en bøteleggingsmyndighet. </a:t>
            </a:r>
          </a:p>
        </p:txBody>
      </p:sp>
    </p:spTree>
    <p:extLst>
      <p:ext uri="{BB962C8B-B14F-4D97-AF65-F5344CB8AC3E}">
        <p14:creationId xmlns:p14="http://schemas.microsoft.com/office/powerpoint/2010/main" val="1490454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C4D1DBE-73A3-4BCF-8683-DA68AB976DEA}"/>
              </a:ext>
            </a:extLst>
          </p:cNvPr>
          <p:cNvSpPr>
            <a:spLocks noGrp="1"/>
          </p:cNvSpPr>
          <p:nvPr>
            <p:ph type="title"/>
          </p:nvPr>
        </p:nvSpPr>
        <p:spPr>
          <a:xfrm>
            <a:off x="838200" y="365126"/>
            <a:ext cx="10515600" cy="722696"/>
          </a:xfrm>
        </p:spPr>
        <p:txBody>
          <a:bodyPr/>
          <a:lstStyle/>
          <a:p>
            <a:r>
              <a:rPr lang="nb-NO" b="1" dirty="0"/>
              <a:t>Konsekvenser av markedsaktørprinsippet</a:t>
            </a:r>
          </a:p>
        </p:txBody>
      </p:sp>
      <p:sp>
        <p:nvSpPr>
          <p:cNvPr id="3" name="Plassholder for innhold 2">
            <a:extLst>
              <a:ext uri="{FF2B5EF4-FFF2-40B4-BE49-F238E27FC236}">
                <a16:creationId xmlns:a16="http://schemas.microsoft.com/office/drawing/2014/main" id="{C10DF970-957D-4928-9D18-B78450C561AE}"/>
              </a:ext>
            </a:extLst>
          </p:cNvPr>
          <p:cNvSpPr>
            <a:spLocks noGrp="1"/>
          </p:cNvSpPr>
          <p:nvPr>
            <p:ph idx="1"/>
          </p:nvPr>
        </p:nvSpPr>
        <p:spPr>
          <a:xfrm>
            <a:off x="838200" y="1229710"/>
            <a:ext cx="10515600" cy="4947253"/>
          </a:xfrm>
        </p:spPr>
        <p:txBody>
          <a:bodyPr>
            <a:normAutofit/>
          </a:bodyPr>
          <a:lstStyle/>
          <a:p>
            <a:r>
              <a:rPr lang="nb-NO" dirty="0"/>
              <a:t>Å innføre egne regnskap for all økonomisk aktivitet som kan tenkes å være i konkurranse med private eller andre offentlige aktører er ressurskrevende. Det betyr at all aktivitet i enheten må fordeles, og trolig internfakturering. Bare dette organisatoriske merarbeidet vil føre til at mange gir opp en ellers fornuftig praksis.</a:t>
            </a:r>
          </a:p>
          <a:p>
            <a:r>
              <a:rPr lang="nb-NO" dirty="0"/>
              <a:t>Rentefordelen. Her er tanken at markedsdelen av et offentlig selskap skal «bøtelegges» med f.eks. 1 % ekstra rente på sin del av lån. Etter min mening vil dette kunne gi urimelige ulemper for offentlig virksomhet. Store internasjonale konsern vil ofte kunne oppnå svært gunstige låne- og rentebetingelser. </a:t>
            </a:r>
          </a:p>
        </p:txBody>
      </p:sp>
    </p:spTree>
    <p:extLst>
      <p:ext uri="{BB962C8B-B14F-4D97-AF65-F5344CB8AC3E}">
        <p14:creationId xmlns:p14="http://schemas.microsoft.com/office/powerpoint/2010/main" val="3105801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E06C163-3D55-4061-9CFD-B0AFD96F3A70}"/>
              </a:ext>
            </a:extLst>
          </p:cNvPr>
          <p:cNvSpPr>
            <a:spLocks noGrp="1"/>
          </p:cNvSpPr>
          <p:nvPr>
            <p:ph type="title"/>
          </p:nvPr>
        </p:nvSpPr>
        <p:spPr>
          <a:xfrm>
            <a:off x="838200" y="293148"/>
            <a:ext cx="10515600" cy="775778"/>
          </a:xfrm>
        </p:spPr>
        <p:txBody>
          <a:bodyPr/>
          <a:lstStyle/>
          <a:p>
            <a:r>
              <a:rPr lang="nb-NO" b="1" dirty="0"/>
              <a:t>Et viktig begrep: Økonomisk aktivitet</a:t>
            </a:r>
          </a:p>
        </p:txBody>
      </p:sp>
      <p:sp>
        <p:nvSpPr>
          <p:cNvPr id="3" name="Plassholder for innhold 2">
            <a:extLst>
              <a:ext uri="{FF2B5EF4-FFF2-40B4-BE49-F238E27FC236}">
                <a16:creationId xmlns:a16="http://schemas.microsoft.com/office/drawing/2014/main" id="{74FB520A-FAA3-4444-AC83-D49B6B775AFA}"/>
              </a:ext>
            </a:extLst>
          </p:cNvPr>
          <p:cNvSpPr>
            <a:spLocks noGrp="1"/>
          </p:cNvSpPr>
          <p:nvPr>
            <p:ph idx="1"/>
          </p:nvPr>
        </p:nvSpPr>
        <p:spPr>
          <a:xfrm>
            <a:off x="838200" y="1140902"/>
            <a:ext cx="10515600" cy="5423950"/>
          </a:xfrm>
        </p:spPr>
        <p:txBody>
          <a:bodyPr>
            <a:normAutofit/>
          </a:bodyPr>
          <a:lstStyle/>
          <a:p>
            <a:pPr marL="0" indent="0">
              <a:buNone/>
            </a:pPr>
            <a:r>
              <a:rPr lang="nb-NO" i="1" dirty="0"/>
              <a:t>EØS-rettslig definisjon av økonomisk aktivitet </a:t>
            </a:r>
            <a:r>
              <a:rPr lang="nb-NO" dirty="0"/>
              <a:t>betyr kjøp og salg av varer eller tjenester i det som i EØS-rettslig forstand anses som et marked. Vi kan ikke dra slutninger fra forståelsen av tilsvarende norske begreper i lovverk, økonomisk teori eller dagligtale: Viktig her er at </a:t>
            </a:r>
            <a:r>
              <a:rPr lang="nb-NO" b="1" dirty="0"/>
              <a:t>myndighetsutøvelse i EØS-forstand ikke anses å skje i et marked.</a:t>
            </a:r>
            <a:r>
              <a:rPr lang="nb-NO" dirty="0"/>
              <a:t> Ifølge rettspraksis anses heller ikke tjenester som er finansiert av offentlige budsjetter, basert på solidaritet og som ikke forutsetter mer enn marginal egenbetaling å være EØS-rettslig økonomisk aktivitet. I Norge gjelder dette for eksempel utdanning, spesialisthelsetjenester, kommunale helse og omsorgstjenester, barnehager og barnevern.</a:t>
            </a:r>
          </a:p>
        </p:txBody>
      </p:sp>
    </p:spTree>
    <p:extLst>
      <p:ext uri="{BB962C8B-B14F-4D97-AF65-F5344CB8AC3E}">
        <p14:creationId xmlns:p14="http://schemas.microsoft.com/office/powerpoint/2010/main" val="59311382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23845</TotalTime>
  <Words>3210</Words>
  <Application>Microsoft Office PowerPoint</Application>
  <PresentationFormat>Widescreen</PresentationFormat>
  <Paragraphs>119</Paragraphs>
  <Slides>25</Slides>
  <Notes>0</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25</vt:i4>
      </vt:variant>
    </vt:vector>
  </HeadingPairs>
  <TitlesOfParts>
    <vt:vector size="29" baseType="lpstr">
      <vt:lpstr>Arial</vt:lpstr>
      <vt:lpstr>Calibri</vt:lpstr>
      <vt:lpstr>Calibri Light</vt:lpstr>
      <vt:lpstr>Office-tema</vt:lpstr>
      <vt:lpstr>Hjelmengutvalget:  Konkurranse på like vilkår: Rapport fra regjeringas arbeidsgruppe om like konkurransevilkår for offentlige og private aktører</vt:lpstr>
      <vt:lpstr>Hjelmengutvalget er en direkte følge av EØS-avtalen</vt:lpstr>
      <vt:lpstr>Oppsummert: Saker som ESA peker på som konkurranse-fordeler for offentlige institusjoner sammenliknet med private:</vt:lpstr>
      <vt:lpstr>«En helt annen måte å organisere det offentlige, og velferds- og tjenestetilbudet på enn i dag»</vt:lpstr>
      <vt:lpstr>Et mandat som bare delvis har noe med EØS å gjøre</vt:lpstr>
      <vt:lpstr>Er brudd med forutsetningene for EØS-avtalen i 1994</vt:lpstr>
      <vt:lpstr>Offentlige virksomheter skal oppføre seg markedsaktører</vt:lpstr>
      <vt:lpstr>Konsekvenser av markedsaktørprinsippet</vt:lpstr>
      <vt:lpstr>Et viktig begrep: Økonomisk aktivitet</vt:lpstr>
      <vt:lpstr>Hjelmengutvalget sin definisjon av økonomisk aktivitet?</vt:lpstr>
      <vt:lpstr>Markedsaktørprinsippet – et asosialt prinsipp</vt:lpstr>
      <vt:lpstr>Markedsaktørprinsippet - krav til avkastning</vt:lpstr>
      <vt:lpstr>Dramatiske prisøkninger på kommunale goder</vt:lpstr>
      <vt:lpstr>Nasjonalt tilsyn omtrent som finanstilsynet og ACER</vt:lpstr>
      <vt:lpstr>EØS kan i dag ikke gripe inn overfor norske kommuner</vt:lpstr>
      <vt:lpstr>Hjelmengutvalget går lenger enn EU</vt:lpstr>
      <vt:lpstr>Konkurransetilsynet: forslagene er konkurranseskadelige - 1</vt:lpstr>
      <vt:lpstr>Konkurransetilsynet: forslagene er konkurranseskadelige - 2</vt:lpstr>
      <vt:lpstr>Litt fra KS sin  rapport: «Konkurranse på like vilkår» - hvilke samfunnsøkonomiske konsekvenser har dette for kommunesektoren? </vt:lpstr>
      <vt:lpstr>KS sin rapport om overskuddsbeskatning</vt:lpstr>
      <vt:lpstr>KS sin rapport om skatteplikt og næringsvirksomhet</vt:lpstr>
      <vt:lpstr>KS sin rapport - kryssubsidiering</vt:lpstr>
      <vt:lpstr>KS sin rapport – marginalkostnad ville vært bedre</vt:lpstr>
      <vt:lpstr>KS sin rapport om offentlige kostnadsulemper</vt:lpstr>
      <vt:lpstr>Lenker til materiale om Hjelmengutvalget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Hjelmengutvalget:  Konkurranse på like vilkår: Rapport fra arbeidsgruppe om like konkurransevilkår for offentlige og private aktører</dc:title>
  <dc:creator>Gunnar Rutle</dc:creator>
  <cp:lastModifiedBy>Gunnar Rutle</cp:lastModifiedBy>
  <cp:revision>69</cp:revision>
  <dcterms:created xsi:type="dcterms:W3CDTF">2019-01-31T08:59:10Z</dcterms:created>
  <dcterms:modified xsi:type="dcterms:W3CDTF">2019-03-15T15:25:26Z</dcterms:modified>
</cp:coreProperties>
</file>