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3"/>
  </p:handoutMasterIdLst>
  <p:sldIdLst>
    <p:sldId id="256" r:id="rId2"/>
    <p:sldId id="264" r:id="rId3"/>
    <p:sldId id="265" r:id="rId4"/>
    <p:sldId id="275" r:id="rId5"/>
    <p:sldId id="271" r:id="rId6"/>
    <p:sldId id="287" r:id="rId7"/>
    <p:sldId id="288" r:id="rId8"/>
    <p:sldId id="266" r:id="rId9"/>
    <p:sldId id="257" r:id="rId10"/>
    <p:sldId id="258" r:id="rId11"/>
    <p:sldId id="260" r:id="rId12"/>
    <p:sldId id="259" r:id="rId13"/>
    <p:sldId id="267" r:id="rId14"/>
    <p:sldId id="284" r:id="rId15"/>
    <p:sldId id="285" r:id="rId16"/>
    <p:sldId id="269" r:id="rId17"/>
    <p:sldId id="286" r:id="rId18"/>
    <p:sldId id="272" r:id="rId19"/>
    <p:sldId id="278" r:id="rId20"/>
    <p:sldId id="268" r:id="rId21"/>
    <p:sldId id="274" r:id="rId22"/>
    <p:sldId id="279" r:id="rId23"/>
    <p:sldId id="280" r:id="rId24"/>
    <p:sldId id="281" r:id="rId25"/>
    <p:sldId id="270" r:id="rId26"/>
    <p:sldId id="273" r:id="rId27"/>
    <p:sldId id="282" r:id="rId28"/>
    <p:sldId id="263" r:id="rId29"/>
    <p:sldId id="276" r:id="rId30"/>
    <p:sldId id="277" r:id="rId31"/>
    <p:sldId id="283" r:id="rId32"/>
  </p:sldIdLst>
  <p:sldSz cx="12192000" cy="6858000"/>
  <p:notesSz cx="6858000" cy="987425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9542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sz="quarter" idx="1"/>
          </p:nvPr>
        </p:nvSpPr>
        <p:spPr>
          <a:xfrm>
            <a:off x="3884613" y="0"/>
            <a:ext cx="2971800" cy="495428"/>
          </a:xfrm>
          <a:prstGeom prst="rect">
            <a:avLst/>
          </a:prstGeom>
        </p:spPr>
        <p:txBody>
          <a:bodyPr vert="horz" lIns="91440" tIns="45720" rIns="91440" bIns="45720" rtlCol="0"/>
          <a:lstStyle>
            <a:lvl1pPr algn="r">
              <a:defRPr sz="1200"/>
            </a:lvl1pPr>
          </a:lstStyle>
          <a:p>
            <a:fld id="{27BF992C-D372-4E08-9C5D-E58B965EF855}" type="datetimeFigureOut">
              <a:rPr lang="nb-NO" smtClean="0"/>
              <a:t>07.11.2019</a:t>
            </a:fld>
            <a:endParaRPr lang="nb-NO"/>
          </a:p>
        </p:txBody>
      </p:sp>
      <p:sp>
        <p:nvSpPr>
          <p:cNvPr id="4" name="Plassholder for bunntekst 3"/>
          <p:cNvSpPr>
            <a:spLocks noGrp="1"/>
          </p:cNvSpPr>
          <p:nvPr>
            <p:ph type="ftr" sz="quarter" idx="2"/>
          </p:nvPr>
        </p:nvSpPr>
        <p:spPr>
          <a:xfrm>
            <a:off x="0" y="9378825"/>
            <a:ext cx="2971800" cy="495427"/>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p:cNvSpPr>
            <a:spLocks noGrp="1"/>
          </p:cNvSpPr>
          <p:nvPr>
            <p:ph type="sldNum" sz="quarter" idx="3"/>
          </p:nvPr>
        </p:nvSpPr>
        <p:spPr>
          <a:xfrm>
            <a:off x="3884613" y="9378825"/>
            <a:ext cx="2971800" cy="495427"/>
          </a:xfrm>
          <a:prstGeom prst="rect">
            <a:avLst/>
          </a:prstGeom>
        </p:spPr>
        <p:txBody>
          <a:bodyPr vert="horz" lIns="91440" tIns="45720" rIns="91440" bIns="45720" rtlCol="0" anchor="b"/>
          <a:lstStyle>
            <a:lvl1pPr algn="r">
              <a:defRPr sz="1200"/>
            </a:lvl1pPr>
          </a:lstStyle>
          <a:p>
            <a:fld id="{0A5CBCA8-16C9-41A6-B747-46D821DCF543}" type="slidenum">
              <a:rPr lang="nb-NO" smtClean="0"/>
              <a:t>‹#›</a:t>
            </a:fld>
            <a:endParaRPr lang="nb-NO"/>
          </a:p>
        </p:txBody>
      </p:sp>
    </p:spTree>
    <p:extLst>
      <p:ext uri="{BB962C8B-B14F-4D97-AF65-F5344CB8AC3E}">
        <p14:creationId xmlns:p14="http://schemas.microsoft.com/office/powerpoint/2010/main" val="297010216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1524000" y="1122363"/>
            <a:ext cx="9144000" cy="2387600"/>
          </a:xfrm>
        </p:spPr>
        <p:txBody>
          <a:bodyPr anchor="b"/>
          <a:lstStyle>
            <a:lvl1pPr algn="ctr">
              <a:defRPr sz="6000"/>
            </a:lvl1pPr>
          </a:lstStyle>
          <a:p>
            <a:r>
              <a:rPr lang="nb-NO" smtClean="0"/>
              <a:t>Klikk for å redigere tittelstil</a:t>
            </a:r>
            <a:endParaRPr lang="nb-NO"/>
          </a:p>
        </p:txBody>
      </p:sp>
      <p:sp>
        <p:nvSpPr>
          <p:cNvPr id="3" name="Undertit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smtClean="0"/>
              <a:t>Klikk for å redigere undertittelstil i malen</a:t>
            </a:r>
            <a:endParaRPr lang="nb-NO"/>
          </a:p>
        </p:txBody>
      </p:sp>
      <p:sp>
        <p:nvSpPr>
          <p:cNvPr id="4" name="Plassholder for dato 3"/>
          <p:cNvSpPr>
            <a:spLocks noGrp="1"/>
          </p:cNvSpPr>
          <p:nvPr>
            <p:ph type="dt" sz="half" idx="10"/>
          </p:nvPr>
        </p:nvSpPr>
        <p:spPr/>
        <p:txBody>
          <a:bodyPr/>
          <a:lstStyle/>
          <a:p>
            <a:fld id="{9537F544-A20C-40E6-8C34-74908C74422E}" type="datetimeFigureOut">
              <a:rPr lang="nb-NO" smtClean="0"/>
              <a:t>07.11.2019</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E492753B-83C6-471A-96C6-8E9BEE272A1F}" type="slidenum">
              <a:rPr lang="nb-NO" smtClean="0"/>
              <a:t>‹#›</a:t>
            </a:fld>
            <a:endParaRPr lang="nb-NO"/>
          </a:p>
        </p:txBody>
      </p:sp>
    </p:spTree>
    <p:extLst>
      <p:ext uri="{BB962C8B-B14F-4D97-AF65-F5344CB8AC3E}">
        <p14:creationId xmlns:p14="http://schemas.microsoft.com/office/powerpoint/2010/main" val="4054139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9537F544-A20C-40E6-8C34-74908C74422E}" type="datetimeFigureOut">
              <a:rPr lang="nb-NO" smtClean="0"/>
              <a:t>07.11.2019</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E492753B-83C6-471A-96C6-8E9BEE272A1F}" type="slidenum">
              <a:rPr lang="nb-NO" smtClean="0"/>
              <a:t>‹#›</a:t>
            </a:fld>
            <a:endParaRPr lang="nb-NO"/>
          </a:p>
        </p:txBody>
      </p:sp>
    </p:spTree>
    <p:extLst>
      <p:ext uri="{BB962C8B-B14F-4D97-AF65-F5344CB8AC3E}">
        <p14:creationId xmlns:p14="http://schemas.microsoft.com/office/powerpoint/2010/main" val="3979736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8724900" y="365125"/>
            <a:ext cx="2628900" cy="5811838"/>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838200" y="365125"/>
            <a:ext cx="7734300" cy="5811838"/>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9537F544-A20C-40E6-8C34-74908C74422E}" type="datetimeFigureOut">
              <a:rPr lang="nb-NO" smtClean="0"/>
              <a:t>07.11.2019</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E492753B-83C6-471A-96C6-8E9BEE272A1F}" type="slidenum">
              <a:rPr lang="nb-NO" smtClean="0"/>
              <a:t>‹#›</a:t>
            </a:fld>
            <a:endParaRPr lang="nb-NO"/>
          </a:p>
        </p:txBody>
      </p:sp>
    </p:spTree>
    <p:extLst>
      <p:ext uri="{BB962C8B-B14F-4D97-AF65-F5344CB8AC3E}">
        <p14:creationId xmlns:p14="http://schemas.microsoft.com/office/powerpoint/2010/main" val="2461209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9537F544-A20C-40E6-8C34-74908C74422E}" type="datetimeFigureOut">
              <a:rPr lang="nb-NO" smtClean="0"/>
              <a:t>07.11.2019</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E492753B-83C6-471A-96C6-8E9BEE272A1F}" type="slidenum">
              <a:rPr lang="nb-NO" smtClean="0"/>
              <a:t>‹#›</a:t>
            </a:fld>
            <a:endParaRPr lang="nb-NO"/>
          </a:p>
        </p:txBody>
      </p:sp>
    </p:spTree>
    <p:extLst>
      <p:ext uri="{BB962C8B-B14F-4D97-AF65-F5344CB8AC3E}">
        <p14:creationId xmlns:p14="http://schemas.microsoft.com/office/powerpoint/2010/main" val="892763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p:nvPr>
        </p:nvSpPr>
        <p:spPr>
          <a:xfrm>
            <a:off x="831850" y="1709738"/>
            <a:ext cx="10515600" cy="2852737"/>
          </a:xfrm>
        </p:spPr>
        <p:txBody>
          <a:bodyPr anchor="b"/>
          <a:lstStyle>
            <a:lvl1pPr>
              <a:defRPr sz="6000"/>
            </a:lvl1pPr>
          </a:lstStyle>
          <a:p>
            <a:r>
              <a:rPr lang="nb-NO" smtClean="0"/>
              <a:t>Klikk for å redigere tittelstil</a:t>
            </a:r>
            <a:endParaRPr lang="nb-NO"/>
          </a:p>
        </p:txBody>
      </p:sp>
      <p:sp>
        <p:nvSpPr>
          <p:cNvPr id="3" name="Plassholder f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smtClean="0"/>
              <a:t>Klikk for å redigere tekststiler i malen</a:t>
            </a:r>
          </a:p>
        </p:txBody>
      </p:sp>
      <p:sp>
        <p:nvSpPr>
          <p:cNvPr id="4" name="Plassholder for dato 3"/>
          <p:cNvSpPr>
            <a:spLocks noGrp="1"/>
          </p:cNvSpPr>
          <p:nvPr>
            <p:ph type="dt" sz="half" idx="10"/>
          </p:nvPr>
        </p:nvSpPr>
        <p:spPr/>
        <p:txBody>
          <a:bodyPr/>
          <a:lstStyle/>
          <a:p>
            <a:fld id="{9537F544-A20C-40E6-8C34-74908C74422E}" type="datetimeFigureOut">
              <a:rPr lang="nb-NO" smtClean="0"/>
              <a:t>07.11.2019</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E492753B-83C6-471A-96C6-8E9BEE272A1F}" type="slidenum">
              <a:rPr lang="nb-NO" smtClean="0"/>
              <a:t>‹#›</a:t>
            </a:fld>
            <a:endParaRPr lang="nb-NO"/>
          </a:p>
        </p:txBody>
      </p:sp>
    </p:spTree>
    <p:extLst>
      <p:ext uri="{BB962C8B-B14F-4D97-AF65-F5344CB8AC3E}">
        <p14:creationId xmlns:p14="http://schemas.microsoft.com/office/powerpoint/2010/main" val="3843649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838200" y="1825625"/>
            <a:ext cx="5181600" cy="4351338"/>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6172200" y="1825625"/>
            <a:ext cx="5181600" cy="4351338"/>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dato 4"/>
          <p:cNvSpPr>
            <a:spLocks noGrp="1"/>
          </p:cNvSpPr>
          <p:nvPr>
            <p:ph type="dt" sz="half" idx="10"/>
          </p:nvPr>
        </p:nvSpPr>
        <p:spPr/>
        <p:txBody>
          <a:bodyPr/>
          <a:lstStyle/>
          <a:p>
            <a:fld id="{9537F544-A20C-40E6-8C34-74908C74422E}" type="datetimeFigureOut">
              <a:rPr lang="nb-NO" smtClean="0"/>
              <a:t>07.11.2019</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E492753B-83C6-471A-96C6-8E9BEE272A1F}" type="slidenum">
              <a:rPr lang="nb-NO" smtClean="0"/>
              <a:t>‹#›</a:t>
            </a:fld>
            <a:endParaRPr lang="nb-NO"/>
          </a:p>
        </p:txBody>
      </p:sp>
    </p:spTree>
    <p:extLst>
      <p:ext uri="{BB962C8B-B14F-4D97-AF65-F5344CB8AC3E}">
        <p14:creationId xmlns:p14="http://schemas.microsoft.com/office/powerpoint/2010/main" val="1980155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839788" y="365125"/>
            <a:ext cx="10515600" cy="1325563"/>
          </a:xfrm>
        </p:spPr>
        <p:txBody>
          <a:bodyPr/>
          <a:lstStyle/>
          <a:p>
            <a:r>
              <a:rPr lang="nb-NO" smtClean="0"/>
              <a:t>Klikk for å redigere tittelstil</a:t>
            </a:r>
            <a:endParaRPr lang="nb-NO"/>
          </a:p>
        </p:txBody>
      </p:sp>
      <p:sp>
        <p:nvSpPr>
          <p:cNvPr id="3" name="Plassholder f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839788" y="2505075"/>
            <a:ext cx="5157787" cy="3684588"/>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6172200" y="2505075"/>
            <a:ext cx="5183188" cy="3684588"/>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Plassholder for dato 6"/>
          <p:cNvSpPr>
            <a:spLocks noGrp="1"/>
          </p:cNvSpPr>
          <p:nvPr>
            <p:ph type="dt" sz="half" idx="10"/>
          </p:nvPr>
        </p:nvSpPr>
        <p:spPr/>
        <p:txBody>
          <a:bodyPr/>
          <a:lstStyle/>
          <a:p>
            <a:fld id="{9537F544-A20C-40E6-8C34-74908C74422E}" type="datetimeFigureOut">
              <a:rPr lang="nb-NO" smtClean="0"/>
              <a:t>07.11.2019</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E492753B-83C6-471A-96C6-8E9BEE272A1F}" type="slidenum">
              <a:rPr lang="nb-NO" smtClean="0"/>
              <a:t>‹#›</a:t>
            </a:fld>
            <a:endParaRPr lang="nb-NO"/>
          </a:p>
        </p:txBody>
      </p:sp>
    </p:spTree>
    <p:extLst>
      <p:ext uri="{BB962C8B-B14F-4D97-AF65-F5344CB8AC3E}">
        <p14:creationId xmlns:p14="http://schemas.microsoft.com/office/powerpoint/2010/main" val="1690897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dato 2"/>
          <p:cNvSpPr>
            <a:spLocks noGrp="1"/>
          </p:cNvSpPr>
          <p:nvPr>
            <p:ph type="dt" sz="half" idx="10"/>
          </p:nvPr>
        </p:nvSpPr>
        <p:spPr/>
        <p:txBody>
          <a:bodyPr/>
          <a:lstStyle/>
          <a:p>
            <a:fld id="{9537F544-A20C-40E6-8C34-74908C74422E}" type="datetimeFigureOut">
              <a:rPr lang="nb-NO" smtClean="0"/>
              <a:t>07.11.2019</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E492753B-83C6-471A-96C6-8E9BEE272A1F}" type="slidenum">
              <a:rPr lang="nb-NO" smtClean="0"/>
              <a:t>‹#›</a:t>
            </a:fld>
            <a:endParaRPr lang="nb-NO"/>
          </a:p>
        </p:txBody>
      </p:sp>
    </p:spTree>
    <p:extLst>
      <p:ext uri="{BB962C8B-B14F-4D97-AF65-F5344CB8AC3E}">
        <p14:creationId xmlns:p14="http://schemas.microsoft.com/office/powerpoint/2010/main" val="1719888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9537F544-A20C-40E6-8C34-74908C74422E}" type="datetimeFigureOut">
              <a:rPr lang="nb-NO" smtClean="0"/>
              <a:t>07.11.2019</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E492753B-83C6-471A-96C6-8E9BEE272A1F}" type="slidenum">
              <a:rPr lang="nb-NO" smtClean="0"/>
              <a:t>‹#›</a:t>
            </a:fld>
            <a:endParaRPr lang="nb-NO"/>
          </a:p>
        </p:txBody>
      </p:sp>
    </p:spTree>
    <p:extLst>
      <p:ext uri="{BB962C8B-B14F-4D97-AF65-F5344CB8AC3E}">
        <p14:creationId xmlns:p14="http://schemas.microsoft.com/office/powerpoint/2010/main" val="891361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lstStyle>
            <a:lvl1pPr>
              <a:defRPr sz="3200"/>
            </a:lvl1pPr>
          </a:lstStyle>
          <a:p>
            <a:r>
              <a:rPr lang="nb-NO" smtClean="0"/>
              <a:t>Klikk for å redigere tittelstil</a:t>
            </a:r>
            <a:endParaRPr lang="nb-NO"/>
          </a:p>
        </p:txBody>
      </p:sp>
      <p:sp>
        <p:nvSpPr>
          <p:cNvPr id="3" name="Plassholder for inn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9537F544-A20C-40E6-8C34-74908C74422E}" type="datetimeFigureOut">
              <a:rPr lang="nb-NO" smtClean="0"/>
              <a:t>07.11.2019</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E492753B-83C6-471A-96C6-8E9BEE272A1F}" type="slidenum">
              <a:rPr lang="nb-NO" smtClean="0"/>
              <a:t>‹#›</a:t>
            </a:fld>
            <a:endParaRPr lang="nb-NO"/>
          </a:p>
        </p:txBody>
      </p:sp>
    </p:spTree>
    <p:extLst>
      <p:ext uri="{BB962C8B-B14F-4D97-AF65-F5344CB8AC3E}">
        <p14:creationId xmlns:p14="http://schemas.microsoft.com/office/powerpoint/2010/main" val="451678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lstStyle>
            <a:lvl1pPr>
              <a:defRPr sz="3200"/>
            </a:lvl1pPr>
          </a:lstStyle>
          <a:p>
            <a:r>
              <a:rPr lang="nb-NO" smtClean="0"/>
              <a:t>Klikk for å redigere tittelstil</a:t>
            </a:r>
            <a:endParaRPr lang="nb-NO"/>
          </a:p>
        </p:txBody>
      </p:sp>
      <p:sp>
        <p:nvSpPr>
          <p:cNvPr id="3" name="Plassholder for bil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9537F544-A20C-40E6-8C34-74908C74422E}" type="datetimeFigureOut">
              <a:rPr lang="nb-NO" smtClean="0"/>
              <a:t>07.11.2019</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E492753B-83C6-471A-96C6-8E9BEE272A1F}" type="slidenum">
              <a:rPr lang="nb-NO" smtClean="0"/>
              <a:t>‹#›</a:t>
            </a:fld>
            <a:endParaRPr lang="nb-NO"/>
          </a:p>
        </p:txBody>
      </p:sp>
    </p:spTree>
    <p:extLst>
      <p:ext uri="{BB962C8B-B14F-4D97-AF65-F5344CB8AC3E}">
        <p14:creationId xmlns:p14="http://schemas.microsoft.com/office/powerpoint/2010/main" val="3210188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smtClean="0"/>
              <a:t>Klikk for å redigere tittelstil</a:t>
            </a:r>
            <a:endParaRPr lang="nb-NO"/>
          </a:p>
        </p:txBody>
      </p:sp>
      <p:sp>
        <p:nvSpPr>
          <p:cNvPr id="3" name="Plassholder f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37F544-A20C-40E6-8C34-74908C74422E}" type="datetimeFigureOut">
              <a:rPr lang="nb-NO" smtClean="0"/>
              <a:t>07.11.2019</a:t>
            </a:fld>
            <a:endParaRPr lang="nb-NO"/>
          </a:p>
        </p:txBody>
      </p:sp>
      <p:sp>
        <p:nvSpPr>
          <p:cNvPr id="5" name="Plassholder for bunn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92753B-83C6-471A-96C6-8E9BEE272A1F}" type="slidenum">
              <a:rPr lang="nb-NO" smtClean="0"/>
              <a:t>‹#›</a:t>
            </a:fld>
            <a:endParaRPr lang="nb-NO"/>
          </a:p>
        </p:txBody>
      </p:sp>
    </p:spTree>
    <p:extLst>
      <p:ext uri="{BB962C8B-B14F-4D97-AF65-F5344CB8AC3E}">
        <p14:creationId xmlns:p14="http://schemas.microsoft.com/office/powerpoint/2010/main" val="28946232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stortinget.no/EPiServerMail/Public/GoMail.aspx?op=false&amp;mid=16810a81-f209-476e-877e-4d0c91ee60cb&amp;rid=187968ec-22dd-4d0e-b38f-8d1e3ff88045&amp;url=https://eur-lex.europa.eu/resource.html?uri%3dcellar:284ee8b4-f64f-11e9-8c1f-01aa75ed71a1.0004.02/DOC_3%26format%3dPDF" TargetMode="External"/><Relationship Id="rId2" Type="http://schemas.openxmlformats.org/officeDocument/2006/relationships/hyperlink" Target="https://www.stortinget.no/EPiServerMail/Public/GoMail.aspx?op=false&amp;mid=16810a81-f209-476e-877e-4d0c91ee60cb&amp;rid=187968ec-22dd-4d0e-b38f-8d1e3ff88045&amp;url=https://eur-lex.europa.eu/resource.html?uri%3dcellar:284ee8b4-f64f-11e9-8c1f-01aa75ed71a1.0009.02/DOC_1%26format%3d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stortinget.no/EPiServerMail/Public/GoMail.aspx?op=false&amp;mid=16810a81-f209-476e-877e-4d0c91ee60cb&amp;rid=187968ec-22dd-4d0e-b38f-8d1e3ff88045&amp;url=https://lovdata.no/artikkel/dom_i_hoyesterett_i_storkammer__fangst_av_snokrabbe/2333" TargetMode="External"/><Relationship Id="rId2" Type="http://schemas.openxmlformats.org/officeDocument/2006/relationships/hyperlink" Target="https://www.stortinget.no/EPiServerMail/Public/GoMail.aspx?op=false&amp;mid=16810a81-f209-476e-877e-4d0c91ee60cb&amp;rid=187968ec-22dd-4d0e-b38f-8d1e3ff88045&amp;url=https://www.stortinget.no/no/Saker-og-publikasjoner/Publikasjoner/Referater/Stortinget/2017-2018/refs-201718-05-24/?m%3d2#123820-1-53"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tel 2"/>
          <p:cNvSpPr>
            <a:spLocks noGrp="1"/>
          </p:cNvSpPr>
          <p:nvPr>
            <p:ph type="subTitle" idx="1"/>
          </p:nvPr>
        </p:nvSpPr>
        <p:spPr/>
        <p:txBody>
          <a:bodyPr/>
          <a:lstStyle/>
          <a:p>
            <a:endParaRPr lang="nb-NO" dirty="0"/>
          </a:p>
        </p:txBody>
      </p:sp>
      <p:pic>
        <p:nvPicPr>
          <p:cNvPr id="4" name="Bild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10119" y="3380815"/>
            <a:ext cx="6096000" cy="3048000"/>
          </a:xfrm>
          <a:prstGeom prst="rect">
            <a:avLst/>
          </a:prstGeom>
        </p:spPr>
      </p:pic>
      <p:sp>
        <p:nvSpPr>
          <p:cNvPr id="6" name="Tittel 1"/>
          <p:cNvSpPr>
            <a:spLocks noGrp="1"/>
          </p:cNvSpPr>
          <p:nvPr>
            <p:ph type="ctrTitle"/>
          </p:nvPr>
        </p:nvSpPr>
        <p:spPr/>
        <p:txBody>
          <a:bodyPr>
            <a:normAutofit/>
          </a:bodyPr>
          <a:lstStyle/>
          <a:p>
            <a:r>
              <a:rPr lang="nb-NO" smtClean="0"/>
              <a:t>FISK OG EU / EØS</a:t>
            </a:r>
            <a:br>
              <a:rPr lang="nb-NO" smtClean="0"/>
            </a:br>
            <a:r>
              <a:rPr lang="nb-NO" smtClean="0"/>
              <a:t/>
            </a:r>
            <a:br>
              <a:rPr lang="nb-NO" smtClean="0"/>
            </a:br>
            <a:r>
              <a:rPr lang="nb-NO" sz="2700" smtClean="0"/>
              <a:t>Toril Mongstad, nestleiar i Hordaland Nei til EU</a:t>
            </a:r>
            <a:endParaRPr lang="nb-NO" sz="2700" dirty="0"/>
          </a:p>
        </p:txBody>
      </p:sp>
    </p:spTree>
    <p:extLst>
      <p:ext uri="{BB962C8B-B14F-4D97-AF65-F5344CB8AC3E}">
        <p14:creationId xmlns:p14="http://schemas.microsoft.com/office/powerpoint/2010/main" val="37153565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Handel med fisk og fiskeprodukt	-</a:t>
            </a:r>
            <a:br>
              <a:rPr lang="nb-NO" dirty="0" smtClean="0"/>
            </a:br>
            <a:r>
              <a:rPr lang="nb-NO" dirty="0" smtClean="0"/>
              <a:t>stor skilnad mellom heil og bearbeida fisk</a:t>
            </a:r>
            <a:endParaRPr lang="nb-NO" dirty="0"/>
          </a:p>
        </p:txBody>
      </p:sp>
      <p:sp>
        <p:nvSpPr>
          <p:cNvPr id="3" name="Plassholder for innhold 2"/>
          <p:cNvSpPr>
            <a:spLocks noGrp="1"/>
          </p:cNvSpPr>
          <p:nvPr>
            <p:ph idx="1"/>
          </p:nvPr>
        </p:nvSpPr>
        <p:spPr/>
        <p:txBody>
          <a:bodyPr/>
          <a:lstStyle/>
          <a:p>
            <a:r>
              <a:rPr lang="nb-NO" dirty="0" smtClean="0"/>
              <a:t>EØS-</a:t>
            </a:r>
            <a:r>
              <a:rPr lang="nb-NO" dirty="0" err="1" smtClean="0"/>
              <a:t>avtala</a:t>
            </a:r>
            <a:r>
              <a:rPr lang="nb-NO" dirty="0" smtClean="0"/>
              <a:t> protokoll 9: tollfritt for det meste av kvit fisk</a:t>
            </a:r>
          </a:p>
          <a:p>
            <a:r>
              <a:rPr lang="nb-NO" dirty="0" smtClean="0"/>
              <a:t>Tollreduksjon på </a:t>
            </a:r>
            <a:r>
              <a:rPr lang="nb-NO" dirty="0" err="1" smtClean="0"/>
              <a:t>ein</a:t>
            </a:r>
            <a:r>
              <a:rPr lang="nb-NO" dirty="0" smtClean="0"/>
              <a:t> del andre produkt</a:t>
            </a:r>
          </a:p>
          <a:p>
            <a:r>
              <a:rPr lang="nb-NO" dirty="0" smtClean="0"/>
              <a:t>Import-toll på reker, makrell, sild, laks, kamskjell, sjøkreps</a:t>
            </a:r>
          </a:p>
          <a:p>
            <a:r>
              <a:rPr lang="nb-NO" dirty="0" smtClean="0"/>
              <a:t>Tollen </a:t>
            </a:r>
            <a:r>
              <a:rPr lang="nb-NO" dirty="0" err="1" smtClean="0"/>
              <a:t>aukar</a:t>
            </a:r>
            <a:r>
              <a:rPr lang="nb-NO" dirty="0" smtClean="0"/>
              <a:t> med bearbeiding. Fersk laks: 2%, røykt laks: 13%</a:t>
            </a:r>
          </a:p>
          <a:p>
            <a:r>
              <a:rPr lang="nb-NO" dirty="0" err="1" smtClean="0"/>
              <a:t>Gjennomsnittleg</a:t>
            </a:r>
            <a:r>
              <a:rPr lang="nb-NO" dirty="0" smtClean="0"/>
              <a:t> toll ligg på 2 – 3,5% for det </a:t>
            </a:r>
            <a:r>
              <a:rPr lang="nb-NO" dirty="0" err="1" smtClean="0"/>
              <a:t>me</a:t>
            </a:r>
            <a:r>
              <a:rPr lang="nb-NO" dirty="0" smtClean="0"/>
              <a:t> eksporterer</a:t>
            </a:r>
          </a:p>
          <a:p>
            <a:r>
              <a:rPr lang="nb-NO" dirty="0" smtClean="0"/>
              <a:t>Tollfrie </a:t>
            </a:r>
            <a:r>
              <a:rPr lang="nb-NO" dirty="0" err="1" smtClean="0"/>
              <a:t>kvotar</a:t>
            </a:r>
            <a:r>
              <a:rPr lang="nb-NO" dirty="0" smtClean="0"/>
              <a:t> vert forhandla om og kan </a:t>
            </a:r>
            <a:r>
              <a:rPr lang="nb-NO" dirty="0" err="1" smtClean="0"/>
              <a:t>endrast</a:t>
            </a:r>
            <a:r>
              <a:rPr lang="nb-NO" dirty="0" smtClean="0"/>
              <a:t> ved </a:t>
            </a:r>
            <a:r>
              <a:rPr lang="nb-NO" dirty="0" err="1" smtClean="0"/>
              <a:t>desse</a:t>
            </a:r>
            <a:r>
              <a:rPr lang="nb-NO" dirty="0" smtClean="0"/>
              <a:t> </a:t>
            </a:r>
            <a:r>
              <a:rPr lang="nb-NO" dirty="0" err="1" smtClean="0"/>
              <a:t>forhandlingane</a:t>
            </a:r>
            <a:r>
              <a:rPr lang="nb-NO" dirty="0" smtClean="0"/>
              <a:t> (neste </a:t>
            </a:r>
            <a:r>
              <a:rPr lang="nb-NO" dirty="0" err="1" smtClean="0"/>
              <a:t>forhandlingsår</a:t>
            </a:r>
            <a:r>
              <a:rPr lang="nb-NO" dirty="0" smtClean="0"/>
              <a:t> er 2021)</a:t>
            </a:r>
          </a:p>
        </p:txBody>
      </p:sp>
    </p:spTree>
    <p:extLst>
      <p:ext uri="{BB962C8B-B14F-4D97-AF65-F5344CB8AC3E}">
        <p14:creationId xmlns:p14="http://schemas.microsoft.com/office/powerpoint/2010/main" val="20861078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Motstridande</a:t>
            </a:r>
            <a:r>
              <a:rPr lang="nb-NO" dirty="0" smtClean="0"/>
              <a:t> interesser	</a:t>
            </a:r>
            <a:endParaRPr lang="nb-NO" dirty="0"/>
          </a:p>
        </p:txBody>
      </p:sp>
      <p:sp>
        <p:nvSpPr>
          <p:cNvPr id="3" name="Plassholder for innhold 2"/>
          <p:cNvSpPr>
            <a:spLocks noGrp="1"/>
          </p:cNvSpPr>
          <p:nvPr>
            <p:ph idx="1"/>
          </p:nvPr>
        </p:nvSpPr>
        <p:spPr/>
        <p:txBody>
          <a:bodyPr>
            <a:normAutofit fontScale="92500" lnSpcReduction="20000"/>
          </a:bodyPr>
          <a:lstStyle/>
          <a:p>
            <a:r>
              <a:rPr lang="nb-NO" b="1" i="1" dirty="0" smtClean="0"/>
              <a:t>Norge</a:t>
            </a:r>
            <a:r>
              <a:rPr lang="nb-NO" dirty="0" smtClean="0"/>
              <a:t>: </a:t>
            </a:r>
          </a:p>
          <a:p>
            <a:r>
              <a:rPr lang="nb-NO" dirty="0" smtClean="0"/>
              <a:t>vil ta vare på </a:t>
            </a:r>
            <a:r>
              <a:rPr lang="nb-NO" dirty="0" err="1" smtClean="0"/>
              <a:t>kyststatane</a:t>
            </a:r>
            <a:r>
              <a:rPr lang="nb-NO" dirty="0" smtClean="0"/>
              <a:t> sine interesser</a:t>
            </a:r>
          </a:p>
          <a:p>
            <a:r>
              <a:rPr lang="nb-NO" dirty="0"/>
              <a:t>Norge har </a:t>
            </a:r>
            <a:r>
              <a:rPr lang="nb-NO" dirty="0" err="1"/>
              <a:t>rikeleg</a:t>
            </a:r>
            <a:r>
              <a:rPr lang="nb-NO" dirty="0"/>
              <a:t> med </a:t>
            </a:r>
            <a:r>
              <a:rPr lang="nb-NO" dirty="0" err="1"/>
              <a:t>ressursar</a:t>
            </a:r>
            <a:r>
              <a:rPr lang="nb-NO" dirty="0"/>
              <a:t> og eksporterer </a:t>
            </a:r>
            <a:r>
              <a:rPr lang="nb-NO" dirty="0" err="1"/>
              <a:t>ein</a:t>
            </a:r>
            <a:r>
              <a:rPr lang="nb-NO" dirty="0"/>
              <a:t> stor del</a:t>
            </a:r>
          </a:p>
          <a:p>
            <a:pPr marL="0" indent="0">
              <a:buNone/>
            </a:pPr>
            <a:endParaRPr lang="nb-NO" dirty="0"/>
          </a:p>
          <a:p>
            <a:r>
              <a:rPr lang="nb-NO" b="1" i="1" dirty="0" smtClean="0"/>
              <a:t>EU</a:t>
            </a:r>
            <a:r>
              <a:rPr lang="nb-NO" dirty="0" smtClean="0"/>
              <a:t>: </a:t>
            </a:r>
          </a:p>
          <a:p>
            <a:r>
              <a:rPr lang="nb-NO" dirty="0"/>
              <a:t>V</a:t>
            </a:r>
            <a:r>
              <a:rPr lang="nb-NO" dirty="0" smtClean="0"/>
              <a:t>il avgrensa </a:t>
            </a:r>
            <a:r>
              <a:rPr lang="nb-NO" dirty="0" err="1" smtClean="0"/>
              <a:t>kyststatane</a:t>
            </a:r>
            <a:r>
              <a:rPr lang="nb-NO" dirty="0" smtClean="0"/>
              <a:t> sine interesser</a:t>
            </a:r>
            <a:endParaRPr lang="nb-NO" dirty="0"/>
          </a:p>
          <a:p>
            <a:r>
              <a:rPr lang="nb-NO" dirty="0"/>
              <a:t>H</a:t>
            </a:r>
            <a:r>
              <a:rPr lang="nb-NO" dirty="0" smtClean="0"/>
              <a:t>ar mangel på </a:t>
            </a:r>
            <a:r>
              <a:rPr lang="nb-NO" dirty="0" err="1" smtClean="0"/>
              <a:t>ressursar</a:t>
            </a:r>
            <a:r>
              <a:rPr lang="nb-NO" dirty="0" smtClean="0"/>
              <a:t> på området og er avhengig av import</a:t>
            </a:r>
          </a:p>
          <a:p>
            <a:r>
              <a:rPr lang="nb-NO" dirty="0" smtClean="0"/>
              <a:t>Har </a:t>
            </a:r>
            <a:r>
              <a:rPr lang="nb-NO" dirty="0" err="1" smtClean="0"/>
              <a:t>ein</a:t>
            </a:r>
            <a:r>
              <a:rPr lang="nb-NO" dirty="0" smtClean="0"/>
              <a:t> for stor fiskeflåte – det krev fiske </a:t>
            </a:r>
            <a:r>
              <a:rPr lang="nb-NO" dirty="0" err="1" smtClean="0"/>
              <a:t>utanfor</a:t>
            </a:r>
            <a:r>
              <a:rPr lang="nb-NO" dirty="0" smtClean="0"/>
              <a:t> eige farvatn</a:t>
            </a:r>
          </a:p>
          <a:p>
            <a:r>
              <a:rPr lang="nb-NO" dirty="0" smtClean="0"/>
              <a:t>Brukar krav tilgang til fiske som motkrav til </a:t>
            </a:r>
            <a:r>
              <a:rPr lang="nb-NO" dirty="0" err="1" smtClean="0"/>
              <a:t>marknadstilgangen</a:t>
            </a:r>
            <a:r>
              <a:rPr lang="nb-NO" dirty="0" smtClean="0"/>
              <a:t> vår</a:t>
            </a:r>
          </a:p>
          <a:p>
            <a:r>
              <a:rPr lang="nb-NO" dirty="0"/>
              <a:t>Heil fisk er viktig for EU sin foredlingsindustri</a:t>
            </a:r>
          </a:p>
          <a:p>
            <a:endParaRPr lang="nb-NO" dirty="0" smtClean="0"/>
          </a:p>
          <a:p>
            <a:endParaRPr lang="nb-NO" dirty="0"/>
          </a:p>
        </p:txBody>
      </p:sp>
    </p:spTree>
    <p:extLst>
      <p:ext uri="{BB962C8B-B14F-4D97-AF65-F5344CB8AC3E}">
        <p14:creationId xmlns:p14="http://schemas.microsoft.com/office/powerpoint/2010/main" val="4042257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Fiskeriforvaltning</a:t>
            </a:r>
            <a:br>
              <a:rPr lang="nb-NO" dirty="0" smtClean="0"/>
            </a:br>
            <a:endParaRPr lang="nb-NO" dirty="0"/>
          </a:p>
        </p:txBody>
      </p:sp>
      <p:sp>
        <p:nvSpPr>
          <p:cNvPr id="3" name="Plassholder for innhold 2"/>
          <p:cNvSpPr>
            <a:spLocks noGrp="1"/>
          </p:cNvSpPr>
          <p:nvPr>
            <p:ph idx="1"/>
          </p:nvPr>
        </p:nvSpPr>
        <p:spPr/>
        <p:txBody>
          <a:bodyPr/>
          <a:lstStyle/>
          <a:p>
            <a:r>
              <a:rPr lang="nb-NO" dirty="0" smtClean="0"/>
              <a:t>Delt forvaltningsansvar mellom Norge og </a:t>
            </a:r>
            <a:r>
              <a:rPr lang="nb-NO" dirty="0" smtClean="0"/>
              <a:t>EU</a:t>
            </a:r>
            <a:r>
              <a:rPr lang="nb-NO" dirty="0"/>
              <a:t> </a:t>
            </a:r>
            <a:r>
              <a:rPr lang="nb-NO" dirty="0" smtClean="0"/>
              <a:t>– </a:t>
            </a:r>
            <a:r>
              <a:rPr lang="nb-NO" dirty="0" err="1" smtClean="0"/>
              <a:t>dvs</a:t>
            </a:r>
            <a:r>
              <a:rPr lang="nb-NO" dirty="0" smtClean="0"/>
              <a:t> her må det </a:t>
            </a:r>
            <a:r>
              <a:rPr lang="nb-NO" dirty="0" err="1" smtClean="0"/>
              <a:t>avtalar</a:t>
            </a:r>
            <a:r>
              <a:rPr lang="nb-NO" dirty="0" smtClean="0"/>
              <a:t> og </a:t>
            </a:r>
            <a:r>
              <a:rPr lang="nb-NO" dirty="0" err="1" smtClean="0"/>
              <a:t>forhandlingar</a:t>
            </a:r>
            <a:r>
              <a:rPr lang="nb-NO" dirty="0" smtClean="0"/>
              <a:t> til</a:t>
            </a:r>
          </a:p>
          <a:p>
            <a:endParaRPr lang="nb-NO" dirty="0"/>
          </a:p>
          <a:p>
            <a:pPr marL="0" indent="0">
              <a:buNone/>
            </a:pPr>
            <a:endParaRPr lang="nb-NO" dirty="0" smtClean="0"/>
          </a:p>
          <a:p>
            <a:r>
              <a:rPr lang="nb-NO" dirty="0" smtClean="0"/>
              <a:t>I internasjonal havpolitikk og fiskeripolitikk kan Norge opptre på eiga hand</a:t>
            </a:r>
          </a:p>
          <a:p>
            <a:endParaRPr lang="nb-NO" dirty="0"/>
          </a:p>
        </p:txBody>
      </p:sp>
    </p:spTree>
    <p:extLst>
      <p:ext uri="{BB962C8B-B14F-4D97-AF65-F5344CB8AC3E}">
        <p14:creationId xmlns:p14="http://schemas.microsoft.com/office/powerpoint/2010/main" val="17584058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normAutofit fontScale="90000"/>
          </a:bodyPr>
          <a:lstStyle/>
          <a:p>
            <a:r>
              <a:rPr lang="nb-NO" dirty="0" smtClean="0"/>
              <a:t/>
            </a:r>
            <a:br>
              <a:rPr lang="nb-NO" dirty="0" smtClean="0"/>
            </a:br>
            <a:r>
              <a:rPr lang="nb-NO" dirty="0"/>
              <a:t/>
            </a:r>
            <a:br>
              <a:rPr lang="nb-NO" dirty="0"/>
            </a:br>
            <a:r>
              <a:rPr lang="nb-NO" dirty="0" smtClean="0"/>
              <a:t/>
            </a:r>
            <a:br>
              <a:rPr lang="nb-NO" dirty="0" smtClean="0"/>
            </a:br>
            <a:r>
              <a:rPr lang="nb-NO" dirty="0"/>
              <a:t/>
            </a:r>
            <a:br>
              <a:rPr lang="nb-NO" dirty="0"/>
            </a:br>
            <a:r>
              <a:rPr lang="nb-NO" dirty="0" smtClean="0"/>
              <a:t/>
            </a:r>
            <a:br>
              <a:rPr lang="nb-NO" dirty="0" smtClean="0"/>
            </a:br>
            <a:r>
              <a:rPr lang="nb-NO" dirty="0"/>
              <a:t/>
            </a:r>
            <a:br>
              <a:rPr lang="nb-NO" dirty="0"/>
            </a:br>
            <a:r>
              <a:rPr lang="nb-NO" dirty="0" smtClean="0"/>
              <a:t/>
            </a:r>
            <a:br>
              <a:rPr lang="nb-NO" dirty="0" smtClean="0"/>
            </a:br>
            <a:r>
              <a:rPr lang="nb-NO" sz="5300" dirty="0" smtClean="0"/>
              <a:t>Aktuelle lover – og </a:t>
            </a:r>
            <a:r>
              <a:rPr lang="nb-NO" sz="5300" dirty="0" err="1" smtClean="0"/>
              <a:t>endringar</a:t>
            </a:r>
            <a:r>
              <a:rPr lang="nb-NO" sz="5300" dirty="0" smtClean="0"/>
              <a:t> i </a:t>
            </a:r>
            <a:r>
              <a:rPr lang="nb-NO" sz="5300" dirty="0" err="1" smtClean="0"/>
              <a:t>desse</a:t>
            </a:r>
            <a:endParaRPr lang="nb-NO" sz="5300" dirty="0"/>
          </a:p>
        </p:txBody>
      </p:sp>
      <p:sp>
        <p:nvSpPr>
          <p:cNvPr id="4" name="Undertittel 3"/>
          <p:cNvSpPr>
            <a:spLocks noGrp="1"/>
          </p:cNvSpPr>
          <p:nvPr>
            <p:ph type="subTitle" idx="1"/>
          </p:nvPr>
        </p:nvSpPr>
        <p:spPr/>
        <p:txBody>
          <a:bodyPr/>
          <a:lstStyle/>
          <a:p>
            <a:endParaRPr lang="nb-NO" dirty="0" smtClean="0"/>
          </a:p>
          <a:p>
            <a:endParaRPr lang="nb-NO" dirty="0"/>
          </a:p>
          <a:p>
            <a:r>
              <a:rPr lang="nb-NO" dirty="0" smtClean="0"/>
              <a:t>Me har eigne lover som regulerer fiske, fiskehandel, </a:t>
            </a:r>
            <a:r>
              <a:rPr lang="nb-NO" dirty="0" err="1" smtClean="0"/>
              <a:t>rettar</a:t>
            </a:r>
            <a:r>
              <a:rPr lang="nb-NO" dirty="0" smtClean="0"/>
              <a:t> og plikter</a:t>
            </a:r>
          </a:p>
          <a:p>
            <a:endParaRPr lang="nb-NO" dirty="0"/>
          </a:p>
        </p:txBody>
      </p:sp>
    </p:spTree>
    <p:extLst>
      <p:ext uri="{BB962C8B-B14F-4D97-AF65-F5344CB8AC3E}">
        <p14:creationId xmlns:p14="http://schemas.microsoft.com/office/powerpoint/2010/main" val="1693335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Deltakarloven</a:t>
            </a:r>
            <a:r>
              <a:rPr lang="nb-NO" dirty="0" smtClean="0"/>
              <a:t> – formål</a:t>
            </a:r>
            <a:endParaRPr lang="nb-NO" dirty="0"/>
          </a:p>
        </p:txBody>
      </p:sp>
      <p:sp>
        <p:nvSpPr>
          <p:cNvPr id="3" name="Plassholder for innhold 2"/>
          <p:cNvSpPr>
            <a:spLocks noGrp="1"/>
          </p:cNvSpPr>
          <p:nvPr>
            <p:ph idx="1"/>
          </p:nvPr>
        </p:nvSpPr>
        <p:spPr/>
        <p:txBody>
          <a:bodyPr/>
          <a:lstStyle/>
          <a:p>
            <a:endParaRPr lang="nb-NO" dirty="0" smtClean="0"/>
          </a:p>
          <a:p>
            <a:r>
              <a:rPr lang="nb-NO" i="1" dirty="0"/>
              <a:t>Lovens formål</a:t>
            </a:r>
          </a:p>
          <a:p>
            <a:r>
              <a:rPr lang="nb-NO" i="1" dirty="0"/>
              <a:t>Formålet med denne lov er:</a:t>
            </a:r>
          </a:p>
          <a:p>
            <a:r>
              <a:rPr lang="nb-NO" i="1" dirty="0"/>
              <a:t>a.	å tilpasse fiskeflåtens fangstkapasitet til ressursgrunnlaget for å sikre en rasjonell og bærekraftig utnyttelse av de marine ressurser,</a:t>
            </a:r>
          </a:p>
          <a:p>
            <a:r>
              <a:rPr lang="nb-NO" i="1" dirty="0"/>
              <a:t>b.	å øke lønnsomheten og verdiskapingen i næringen og gjennom dette trygge bosetting og arbeidsplasser i kystdistriktene, og</a:t>
            </a:r>
          </a:p>
          <a:p>
            <a:r>
              <a:rPr lang="nb-NO" i="1" dirty="0"/>
              <a:t>c.	å legge til rette for at høstingen av de marine ressurser fortsatt skal komme kystbefolkningen til gode.</a:t>
            </a:r>
          </a:p>
          <a:p>
            <a:endParaRPr lang="nb-NO" i="1" dirty="0"/>
          </a:p>
        </p:txBody>
      </p:sp>
    </p:spTree>
    <p:extLst>
      <p:ext uri="{BB962C8B-B14F-4D97-AF65-F5344CB8AC3E}">
        <p14:creationId xmlns:p14="http://schemas.microsoft.com/office/powerpoint/2010/main" val="32101643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Deltakarloven</a:t>
            </a:r>
            <a:r>
              <a:rPr lang="nb-NO" dirty="0" smtClean="0"/>
              <a:t> – virkeområde</a:t>
            </a:r>
            <a:endParaRPr lang="nb-NO" dirty="0"/>
          </a:p>
        </p:txBody>
      </p:sp>
      <p:sp>
        <p:nvSpPr>
          <p:cNvPr id="3" name="Plassholder for innhold 2"/>
          <p:cNvSpPr>
            <a:spLocks noGrp="1"/>
          </p:cNvSpPr>
          <p:nvPr>
            <p:ph idx="1"/>
          </p:nvPr>
        </p:nvSpPr>
        <p:spPr/>
        <p:txBody>
          <a:bodyPr>
            <a:normAutofit fontScale="77500" lnSpcReduction="20000"/>
          </a:bodyPr>
          <a:lstStyle/>
          <a:p>
            <a:endParaRPr lang="nb-NO" dirty="0" smtClean="0"/>
          </a:p>
          <a:p>
            <a:r>
              <a:rPr lang="nb-NO" dirty="0"/>
              <a:t>Virkeområde</a:t>
            </a:r>
          </a:p>
          <a:p>
            <a:r>
              <a:rPr lang="nb-NO" dirty="0"/>
              <a:t>Loven regulerer adgangen til å drive ervervsmessig fiske og fangst og annen høsting av viltlevende marine ressurser med fartøy som er norsk etter reglene i sjøloven §§ 1 til 4 og fartøy som eies av utlending bosatt i Norge når fartøyets største lengde er mindre enn 15 meter. Fartøy som er norsk etter sjøloven § 1 tredje ledd, er likevel ikke omfattet av loven her, med mindre fartøyet eies av person bosatt i Norge og fartøyets største lengde er mindre enn 15 meter. Som norsk fartøy regnes i loven her fartøy som er omfattet av første og annet punktum.</a:t>
            </a:r>
          </a:p>
          <a:p>
            <a:endParaRPr lang="nb-NO" dirty="0"/>
          </a:p>
          <a:p>
            <a:r>
              <a:rPr lang="nb-NO" dirty="0"/>
              <a:t>Loven gjelder likevel ikke høsting av </a:t>
            </a:r>
            <a:r>
              <a:rPr lang="nb-NO" dirty="0" err="1"/>
              <a:t>anadrome</a:t>
            </a:r>
            <a:r>
              <a:rPr lang="nb-NO" dirty="0"/>
              <a:t> laksefisker slik det er definert i lov 15. mai 1992 nr. 47 om laksefisk og innlandsfisk mv. § 5 bokstav a. Departementet kan i forskrift bestemme at hele eller deler av loven her ikke skal gjelde for høsting av én eller flere arter som ikke er fisk, krepsdyr, bløtdyr eller sjøpattedyr.</a:t>
            </a:r>
          </a:p>
          <a:p>
            <a:endParaRPr lang="nb-NO" dirty="0"/>
          </a:p>
          <a:p>
            <a:endParaRPr lang="nb-NO" dirty="0"/>
          </a:p>
          <a:p>
            <a:endParaRPr lang="nb-NO" dirty="0"/>
          </a:p>
        </p:txBody>
      </p:sp>
    </p:spTree>
    <p:extLst>
      <p:ext uri="{BB962C8B-B14F-4D97-AF65-F5344CB8AC3E}">
        <p14:creationId xmlns:p14="http://schemas.microsoft.com/office/powerpoint/2010/main" val="12335258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Deltakarloven</a:t>
            </a:r>
            <a:r>
              <a:rPr lang="nb-NO" dirty="0" smtClean="0"/>
              <a:t/>
            </a:r>
            <a:br>
              <a:rPr lang="nb-NO" dirty="0" smtClean="0"/>
            </a:br>
            <a:endParaRPr lang="nb-NO" dirty="0"/>
          </a:p>
        </p:txBody>
      </p:sp>
      <p:sp>
        <p:nvSpPr>
          <p:cNvPr id="3" name="Plassholder for innhold 2"/>
          <p:cNvSpPr>
            <a:spLocks noGrp="1"/>
          </p:cNvSpPr>
          <p:nvPr>
            <p:ph idx="1"/>
          </p:nvPr>
        </p:nvSpPr>
        <p:spPr/>
        <p:txBody>
          <a:bodyPr>
            <a:normAutofit/>
          </a:bodyPr>
          <a:lstStyle/>
          <a:p>
            <a:pPr marL="0" indent="0">
              <a:buNone/>
            </a:pPr>
            <a:r>
              <a:rPr lang="nb-NO" dirty="0" smtClean="0"/>
              <a:t>Deltakerloven regulerer </a:t>
            </a:r>
            <a:r>
              <a:rPr lang="nb-NO" dirty="0" err="1" smtClean="0"/>
              <a:t>desse</a:t>
            </a:r>
            <a:r>
              <a:rPr lang="nb-NO" dirty="0" smtClean="0"/>
              <a:t> </a:t>
            </a:r>
            <a:r>
              <a:rPr lang="nb-NO" dirty="0" err="1" smtClean="0"/>
              <a:t>rettane</a:t>
            </a:r>
            <a:r>
              <a:rPr lang="nb-NO" dirty="0" smtClean="0"/>
              <a:t>:</a:t>
            </a:r>
          </a:p>
          <a:p>
            <a:pPr marL="0" indent="0">
              <a:buNone/>
            </a:pPr>
            <a:endParaRPr lang="nb-NO" dirty="0" smtClean="0"/>
          </a:p>
          <a:p>
            <a:r>
              <a:rPr lang="nb-NO" dirty="0" smtClean="0"/>
              <a:t>Ervervsløyve</a:t>
            </a:r>
          </a:p>
          <a:p>
            <a:r>
              <a:rPr lang="nb-NO" dirty="0" err="1" smtClean="0"/>
              <a:t>Særskilde</a:t>
            </a:r>
            <a:r>
              <a:rPr lang="nb-NO" dirty="0" smtClean="0"/>
              <a:t> løyve</a:t>
            </a:r>
          </a:p>
          <a:p>
            <a:r>
              <a:rPr lang="nb-NO" dirty="0" smtClean="0"/>
              <a:t>Avgrensing i fiske og fangst</a:t>
            </a:r>
          </a:p>
          <a:p>
            <a:r>
              <a:rPr lang="nb-NO" dirty="0" smtClean="0"/>
              <a:t>Registrering og merking av fartøy</a:t>
            </a:r>
          </a:p>
          <a:p>
            <a:r>
              <a:rPr lang="nb-NO" dirty="0" err="1" smtClean="0"/>
              <a:t>Sanksjonar</a:t>
            </a:r>
            <a:endParaRPr lang="nb-NO" dirty="0" smtClean="0"/>
          </a:p>
          <a:p>
            <a:endParaRPr lang="nb-NO" dirty="0" smtClean="0"/>
          </a:p>
          <a:p>
            <a:endParaRPr lang="nb-NO" dirty="0"/>
          </a:p>
          <a:p>
            <a:endParaRPr lang="nb-NO" dirty="0"/>
          </a:p>
        </p:txBody>
      </p:sp>
    </p:spTree>
    <p:extLst>
      <p:ext uri="{BB962C8B-B14F-4D97-AF65-F5344CB8AC3E}">
        <p14:creationId xmlns:p14="http://schemas.microsoft.com/office/powerpoint/2010/main" val="40918475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Deltakarloven</a:t>
            </a:r>
            <a:r>
              <a:rPr lang="nb-NO" dirty="0" smtClean="0"/>
              <a:t> – kven kan ta del fiske?</a:t>
            </a:r>
            <a:endParaRPr lang="nb-NO" dirty="0"/>
          </a:p>
        </p:txBody>
      </p:sp>
      <p:sp>
        <p:nvSpPr>
          <p:cNvPr id="3" name="Plassholder for innhold 2"/>
          <p:cNvSpPr>
            <a:spLocks noGrp="1"/>
          </p:cNvSpPr>
          <p:nvPr>
            <p:ph idx="1"/>
          </p:nvPr>
        </p:nvSpPr>
        <p:spPr/>
        <p:txBody>
          <a:bodyPr/>
          <a:lstStyle/>
          <a:p>
            <a:pPr marL="0" indent="0">
              <a:buNone/>
            </a:pPr>
            <a:r>
              <a:rPr lang="nb-NO" dirty="0" smtClean="0"/>
              <a:t>Før EØS:</a:t>
            </a:r>
          </a:p>
          <a:p>
            <a:r>
              <a:rPr lang="nb-NO" dirty="0" err="1" smtClean="0"/>
              <a:t>Deltakarretten</a:t>
            </a:r>
            <a:r>
              <a:rPr lang="nb-NO" dirty="0" smtClean="0"/>
              <a:t>: Norsk </a:t>
            </a:r>
            <a:r>
              <a:rPr lang="nb-NO" dirty="0" err="1" smtClean="0"/>
              <a:t>statsborgar</a:t>
            </a:r>
            <a:r>
              <a:rPr lang="nb-NO" dirty="0" smtClean="0"/>
              <a:t> eller likestilt med norsk </a:t>
            </a:r>
            <a:r>
              <a:rPr lang="nb-NO" dirty="0" err="1" smtClean="0"/>
              <a:t>statsborgar</a:t>
            </a:r>
            <a:r>
              <a:rPr lang="nb-NO" dirty="0" smtClean="0"/>
              <a:t>. </a:t>
            </a:r>
          </a:p>
          <a:p>
            <a:r>
              <a:rPr lang="nb-NO" dirty="0" smtClean="0"/>
              <a:t>Forskrift om </a:t>
            </a:r>
            <a:r>
              <a:rPr lang="nb-NO" dirty="0" err="1" smtClean="0"/>
              <a:t>eigedomsretten</a:t>
            </a:r>
            <a:r>
              <a:rPr lang="nb-NO" dirty="0" smtClean="0"/>
              <a:t> til fiskefartøy</a:t>
            </a:r>
          </a:p>
          <a:p>
            <a:endParaRPr lang="nb-NO" dirty="0"/>
          </a:p>
          <a:p>
            <a:pPr marL="0" indent="0">
              <a:buNone/>
            </a:pPr>
            <a:r>
              <a:rPr lang="nb-NO" dirty="0" smtClean="0"/>
              <a:t>Etter EØS: </a:t>
            </a:r>
          </a:p>
          <a:p>
            <a:r>
              <a:rPr lang="nb-NO" dirty="0" smtClean="0"/>
              <a:t>Likestilt med norsk </a:t>
            </a:r>
            <a:r>
              <a:rPr lang="nb-NO" dirty="0" err="1" smtClean="0"/>
              <a:t>statsborgar</a:t>
            </a:r>
            <a:r>
              <a:rPr lang="nb-NO" dirty="0" smtClean="0"/>
              <a:t> – er det alle EØS-</a:t>
            </a:r>
            <a:r>
              <a:rPr lang="nb-NO" dirty="0" err="1" smtClean="0"/>
              <a:t>borgarar</a:t>
            </a:r>
            <a:r>
              <a:rPr lang="nb-NO" dirty="0" smtClean="0"/>
              <a:t>?</a:t>
            </a:r>
          </a:p>
          <a:p>
            <a:r>
              <a:rPr lang="nb-NO" dirty="0" err="1" smtClean="0"/>
              <a:t>Eigedomsretten</a:t>
            </a:r>
            <a:r>
              <a:rPr lang="nb-NO" dirty="0" smtClean="0"/>
              <a:t> – etableringsretten – konfliktområde?</a:t>
            </a:r>
          </a:p>
          <a:p>
            <a:r>
              <a:rPr lang="nb-NO" dirty="0" smtClean="0"/>
              <a:t>Vil den frie flyten </a:t>
            </a:r>
            <a:r>
              <a:rPr lang="nb-NO" dirty="0" smtClean="0"/>
              <a:t>stå</a:t>
            </a:r>
            <a:r>
              <a:rPr lang="nb-NO" dirty="0" smtClean="0"/>
              <a:t> </a:t>
            </a:r>
            <a:r>
              <a:rPr lang="nb-NO" dirty="0" smtClean="0"/>
              <a:t>over protokoll og bilateralt samarbeid?</a:t>
            </a:r>
            <a:endParaRPr lang="nb-NO" dirty="0"/>
          </a:p>
        </p:txBody>
      </p:sp>
    </p:spTree>
    <p:extLst>
      <p:ext uri="{BB962C8B-B14F-4D97-AF65-F5344CB8AC3E}">
        <p14:creationId xmlns:p14="http://schemas.microsoft.com/office/powerpoint/2010/main" val="1625531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Råfiskloven - fiskesalslagsloven</a:t>
            </a:r>
            <a:endParaRPr lang="nb-NO" dirty="0"/>
          </a:p>
        </p:txBody>
      </p:sp>
      <p:sp>
        <p:nvSpPr>
          <p:cNvPr id="3" name="Plassholder for innhold 2"/>
          <p:cNvSpPr>
            <a:spLocks noGrp="1"/>
          </p:cNvSpPr>
          <p:nvPr>
            <p:ph idx="1"/>
          </p:nvPr>
        </p:nvSpPr>
        <p:spPr/>
        <p:txBody>
          <a:bodyPr>
            <a:normAutofit/>
          </a:bodyPr>
          <a:lstStyle/>
          <a:p>
            <a:r>
              <a:rPr lang="nb-NO" dirty="0" smtClean="0"/>
              <a:t>Førstehandsomretning av fisk (sild)– lovregulert </a:t>
            </a:r>
            <a:r>
              <a:rPr lang="nb-NO" dirty="0" err="1" smtClean="0"/>
              <a:t>frå</a:t>
            </a:r>
            <a:r>
              <a:rPr lang="nb-NO" dirty="0" smtClean="0"/>
              <a:t> 1929</a:t>
            </a:r>
          </a:p>
          <a:p>
            <a:r>
              <a:rPr lang="nb-NO" dirty="0" smtClean="0"/>
              <a:t>Råfiskloven </a:t>
            </a:r>
            <a:r>
              <a:rPr lang="nb-NO" dirty="0" err="1" smtClean="0"/>
              <a:t>frå</a:t>
            </a:r>
            <a:r>
              <a:rPr lang="nb-NO" dirty="0" smtClean="0"/>
              <a:t> 1951</a:t>
            </a:r>
          </a:p>
          <a:p>
            <a:r>
              <a:rPr lang="nb-NO" dirty="0"/>
              <a:t>R</a:t>
            </a:r>
            <a:r>
              <a:rPr lang="nb-NO" dirty="0" smtClean="0"/>
              <a:t>egulering av </a:t>
            </a:r>
            <a:r>
              <a:rPr lang="nb-NO" dirty="0" err="1" smtClean="0"/>
              <a:t>førstehandsomsetning</a:t>
            </a:r>
            <a:endParaRPr lang="nb-NO" dirty="0" smtClean="0"/>
          </a:p>
          <a:p>
            <a:r>
              <a:rPr lang="nb-NO" dirty="0"/>
              <a:t>E</a:t>
            </a:r>
            <a:r>
              <a:rPr lang="nb-NO" dirty="0" smtClean="0"/>
              <a:t>tablering av </a:t>
            </a:r>
            <a:r>
              <a:rPr lang="nb-NO" dirty="0" err="1" smtClean="0"/>
              <a:t>fiskesalslag</a:t>
            </a:r>
            <a:endParaRPr lang="nb-NO" dirty="0" smtClean="0"/>
          </a:p>
          <a:p>
            <a:r>
              <a:rPr lang="nb-NO" dirty="0" smtClean="0"/>
              <a:t>Godkjenning av </a:t>
            </a:r>
            <a:r>
              <a:rPr lang="nb-NO" dirty="0" err="1" smtClean="0"/>
              <a:t>fiskekjøparar</a:t>
            </a:r>
            <a:endParaRPr lang="nb-NO" dirty="0" smtClean="0"/>
          </a:p>
          <a:p>
            <a:r>
              <a:rPr lang="nb-NO" dirty="0" err="1" smtClean="0"/>
              <a:t>Einerett</a:t>
            </a:r>
            <a:r>
              <a:rPr lang="nb-NO" dirty="0" smtClean="0"/>
              <a:t> til fiske, </a:t>
            </a:r>
            <a:r>
              <a:rPr lang="nb-NO" dirty="0" err="1" smtClean="0"/>
              <a:t>artar</a:t>
            </a:r>
            <a:r>
              <a:rPr lang="nb-NO" dirty="0" smtClean="0"/>
              <a:t> og geografi</a:t>
            </a:r>
          </a:p>
          <a:p>
            <a:r>
              <a:rPr lang="nb-NO" dirty="0" smtClean="0"/>
              <a:t>1994 – lov om registrering av kjøpa – </a:t>
            </a:r>
            <a:r>
              <a:rPr lang="nb-NO" dirty="0" err="1" smtClean="0"/>
              <a:t>salslaga</a:t>
            </a:r>
            <a:r>
              <a:rPr lang="nb-NO" dirty="0" smtClean="0"/>
              <a:t> tapte retten til å </a:t>
            </a:r>
            <a:r>
              <a:rPr lang="nb-NO" dirty="0" err="1" smtClean="0"/>
              <a:t>godkjenna</a:t>
            </a:r>
            <a:r>
              <a:rPr lang="nb-NO" dirty="0" smtClean="0"/>
              <a:t> </a:t>
            </a:r>
            <a:r>
              <a:rPr lang="nb-NO" dirty="0" err="1" smtClean="0"/>
              <a:t>kjøpar</a:t>
            </a:r>
            <a:endParaRPr lang="nb-NO" dirty="0" smtClean="0"/>
          </a:p>
          <a:p>
            <a:endParaRPr lang="nb-NO" dirty="0" smtClean="0"/>
          </a:p>
          <a:p>
            <a:endParaRPr lang="nb-NO" dirty="0"/>
          </a:p>
        </p:txBody>
      </p:sp>
    </p:spTree>
    <p:extLst>
      <p:ext uri="{BB962C8B-B14F-4D97-AF65-F5344CB8AC3E}">
        <p14:creationId xmlns:p14="http://schemas.microsoft.com/office/powerpoint/2010/main" val="18244430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Fiskesalsloven </a:t>
            </a:r>
            <a:r>
              <a:rPr lang="nb-NO" dirty="0" err="1"/>
              <a:t>frå</a:t>
            </a:r>
            <a:r>
              <a:rPr lang="nb-NO" dirty="0"/>
              <a:t> 2014</a:t>
            </a:r>
          </a:p>
        </p:txBody>
      </p:sp>
      <p:sp>
        <p:nvSpPr>
          <p:cNvPr id="3" name="Plassholder for innhold 2"/>
          <p:cNvSpPr>
            <a:spLocks noGrp="1"/>
          </p:cNvSpPr>
          <p:nvPr>
            <p:ph idx="1"/>
          </p:nvPr>
        </p:nvSpPr>
        <p:spPr/>
        <p:txBody>
          <a:bodyPr/>
          <a:lstStyle/>
          <a:p>
            <a:pPr marL="0" indent="0">
              <a:buNone/>
            </a:pPr>
            <a:endParaRPr lang="nb-NO" dirty="0" smtClean="0"/>
          </a:p>
          <a:p>
            <a:pPr marL="0" indent="0">
              <a:buNone/>
            </a:pPr>
            <a:r>
              <a:rPr lang="nb-NO" dirty="0" smtClean="0"/>
              <a:t>Formål:</a:t>
            </a:r>
          </a:p>
          <a:p>
            <a:pPr marL="0" indent="0">
              <a:buNone/>
            </a:pPr>
            <a:endParaRPr lang="nb-NO" dirty="0"/>
          </a:p>
          <a:p>
            <a:pPr marL="0" indent="0">
              <a:buNone/>
            </a:pPr>
            <a:r>
              <a:rPr lang="nn-NO" dirty="0"/>
              <a:t>Formålet med lova er å medverke til ei berekraftig og samfunnsøkonomisk lønsam forvaltning av viltlevande marine ressursar ved å leggje til rette for gode rammer for førstehandsomsetning og ved å sikre dokumentasjon av ressursuttaket.</a:t>
            </a:r>
            <a:endParaRPr lang="nb-NO" dirty="0"/>
          </a:p>
          <a:p>
            <a:endParaRPr lang="nb-NO" dirty="0"/>
          </a:p>
        </p:txBody>
      </p:sp>
    </p:spTree>
    <p:extLst>
      <p:ext uri="{BB962C8B-B14F-4D97-AF65-F5344CB8AC3E}">
        <p14:creationId xmlns:p14="http://schemas.microsoft.com/office/powerpoint/2010/main" val="4150554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Aktuelle tema 	</a:t>
            </a:r>
            <a:endParaRPr lang="nb-NO" dirty="0"/>
          </a:p>
        </p:txBody>
      </p:sp>
      <p:sp>
        <p:nvSpPr>
          <p:cNvPr id="3" name="Plassholder for innhold 2"/>
          <p:cNvSpPr>
            <a:spLocks noGrp="1"/>
          </p:cNvSpPr>
          <p:nvPr>
            <p:ph idx="1"/>
          </p:nvPr>
        </p:nvSpPr>
        <p:spPr/>
        <p:txBody>
          <a:bodyPr/>
          <a:lstStyle/>
          <a:p>
            <a:r>
              <a:rPr lang="nb-NO" dirty="0" smtClean="0"/>
              <a:t>Fiskeri før og etter EØS – kort historikk</a:t>
            </a:r>
          </a:p>
          <a:p>
            <a:r>
              <a:rPr lang="nb-NO" dirty="0" smtClean="0"/>
              <a:t>Norsk fiskeeksport – </a:t>
            </a:r>
            <a:r>
              <a:rPr lang="nb-NO" dirty="0" err="1" smtClean="0"/>
              <a:t>nokre</a:t>
            </a:r>
            <a:r>
              <a:rPr lang="nb-NO" dirty="0" smtClean="0"/>
              <a:t> tal</a:t>
            </a:r>
          </a:p>
          <a:p>
            <a:r>
              <a:rPr lang="nb-NO" dirty="0" smtClean="0"/>
              <a:t>Fiskeri er </a:t>
            </a:r>
            <a:r>
              <a:rPr lang="nb-NO" dirty="0" err="1" smtClean="0"/>
              <a:t>ikkje</a:t>
            </a:r>
            <a:r>
              <a:rPr lang="nb-NO" dirty="0" smtClean="0"/>
              <a:t> </a:t>
            </a:r>
            <a:r>
              <a:rPr lang="nb-NO" dirty="0" err="1" smtClean="0"/>
              <a:t>ein</a:t>
            </a:r>
            <a:r>
              <a:rPr lang="nb-NO" dirty="0" smtClean="0"/>
              <a:t> del av EØS-</a:t>
            </a:r>
            <a:r>
              <a:rPr lang="nb-NO" dirty="0" err="1" smtClean="0"/>
              <a:t>avtala</a:t>
            </a:r>
            <a:r>
              <a:rPr lang="nb-NO" dirty="0" smtClean="0"/>
              <a:t>, men </a:t>
            </a:r>
            <a:r>
              <a:rPr lang="nb-NO" dirty="0" err="1" smtClean="0"/>
              <a:t>ein</a:t>
            </a:r>
            <a:r>
              <a:rPr lang="nb-NO" dirty="0" smtClean="0"/>
              <a:t> eigen protokoll</a:t>
            </a:r>
          </a:p>
          <a:p>
            <a:r>
              <a:rPr lang="nb-NO" dirty="0" smtClean="0"/>
              <a:t>Aktuelle lover og </a:t>
            </a:r>
            <a:r>
              <a:rPr lang="nb-NO" dirty="0" err="1" smtClean="0"/>
              <a:t>korleis</a:t>
            </a:r>
            <a:r>
              <a:rPr lang="nb-NO" dirty="0" smtClean="0"/>
              <a:t> </a:t>
            </a:r>
            <a:r>
              <a:rPr lang="nb-NO" dirty="0" err="1" smtClean="0"/>
              <a:t>dei</a:t>
            </a:r>
            <a:r>
              <a:rPr lang="nb-NO" dirty="0" smtClean="0"/>
              <a:t> er endra etter EØS</a:t>
            </a:r>
          </a:p>
          <a:p>
            <a:r>
              <a:rPr lang="nb-NO" dirty="0" smtClean="0"/>
              <a:t>Fiskeri og fiskeripolitikk etter EØS – praktiske </a:t>
            </a:r>
            <a:r>
              <a:rPr lang="nb-NO" dirty="0" err="1" smtClean="0"/>
              <a:t>konsekvensar</a:t>
            </a:r>
            <a:endParaRPr lang="nb-NO" dirty="0" smtClean="0"/>
          </a:p>
          <a:p>
            <a:r>
              <a:rPr lang="nb-NO" dirty="0" smtClean="0"/>
              <a:t>Kven skal ha rett til å fiska, eiga </a:t>
            </a:r>
            <a:r>
              <a:rPr lang="nb-NO" dirty="0" err="1" smtClean="0"/>
              <a:t>båtar</a:t>
            </a:r>
            <a:r>
              <a:rPr lang="nb-NO" dirty="0" smtClean="0"/>
              <a:t>, </a:t>
            </a:r>
            <a:r>
              <a:rPr lang="nb-NO" dirty="0" err="1" smtClean="0"/>
              <a:t>etablera</a:t>
            </a:r>
            <a:r>
              <a:rPr lang="nb-NO" dirty="0" smtClean="0"/>
              <a:t> fiskeoppdrett </a:t>
            </a:r>
          </a:p>
          <a:p>
            <a:r>
              <a:rPr lang="nb-NO" dirty="0" smtClean="0"/>
              <a:t>EØS-regelverket – </a:t>
            </a:r>
            <a:r>
              <a:rPr lang="nb-NO" dirty="0" err="1" smtClean="0"/>
              <a:t>konsekvensar</a:t>
            </a:r>
            <a:r>
              <a:rPr lang="nb-NO" dirty="0" smtClean="0"/>
              <a:t> </a:t>
            </a:r>
            <a:r>
              <a:rPr lang="nb-NO" dirty="0" err="1" smtClean="0"/>
              <a:t>kostar</a:t>
            </a:r>
            <a:endParaRPr lang="nb-NO" dirty="0" smtClean="0"/>
          </a:p>
          <a:p>
            <a:r>
              <a:rPr lang="nb-NO" dirty="0" err="1" smtClean="0"/>
              <a:t>Snøkrabben</a:t>
            </a:r>
            <a:r>
              <a:rPr lang="nb-NO" dirty="0" smtClean="0"/>
              <a:t> – </a:t>
            </a:r>
            <a:r>
              <a:rPr lang="nb-NO" dirty="0" err="1" smtClean="0"/>
              <a:t>eit</a:t>
            </a:r>
            <a:r>
              <a:rPr lang="nb-NO" dirty="0" smtClean="0"/>
              <a:t> eksempel</a:t>
            </a:r>
          </a:p>
          <a:p>
            <a:endParaRPr lang="nb-NO" dirty="0"/>
          </a:p>
        </p:txBody>
      </p:sp>
    </p:spTree>
    <p:extLst>
      <p:ext uri="{BB962C8B-B14F-4D97-AF65-F5344CB8AC3E}">
        <p14:creationId xmlns:p14="http://schemas.microsoft.com/office/powerpoint/2010/main" val="12661237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Soneloven – den økonomiske sona</a:t>
            </a:r>
            <a:endParaRPr lang="nb-NO" dirty="0"/>
          </a:p>
        </p:txBody>
      </p:sp>
      <p:sp>
        <p:nvSpPr>
          <p:cNvPr id="3" name="Plassholder for innhold 2"/>
          <p:cNvSpPr>
            <a:spLocks noGrp="1"/>
          </p:cNvSpPr>
          <p:nvPr>
            <p:ph idx="1"/>
          </p:nvPr>
        </p:nvSpPr>
        <p:spPr/>
        <p:txBody>
          <a:bodyPr>
            <a:normAutofit fontScale="92500"/>
          </a:bodyPr>
          <a:lstStyle/>
          <a:p>
            <a:r>
              <a:rPr lang="nb-NO" dirty="0" err="1" smtClean="0"/>
              <a:t>Omfattar</a:t>
            </a:r>
            <a:r>
              <a:rPr lang="nb-NO" dirty="0" smtClean="0"/>
              <a:t> 3 soner på 200 nautiske mil (utviding </a:t>
            </a:r>
            <a:r>
              <a:rPr lang="nb-NO" dirty="0" err="1" smtClean="0"/>
              <a:t>frå</a:t>
            </a:r>
            <a:r>
              <a:rPr lang="nb-NO" dirty="0" smtClean="0"/>
              <a:t> 12 nautiske mil)</a:t>
            </a:r>
          </a:p>
          <a:p>
            <a:r>
              <a:rPr lang="nb-NO" dirty="0" smtClean="0"/>
              <a:t>1 – rundt den norske kysten, 1977</a:t>
            </a:r>
          </a:p>
          <a:p>
            <a:r>
              <a:rPr lang="nb-NO" dirty="0" smtClean="0"/>
              <a:t>2 – rundt Svalbard, 1977</a:t>
            </a:r>
          </a:p>
          <a:p>
            <a:r>
              <a:rPr lang="nb-NO" dirty="0" smtClean="0"/>
              <a:t>3 – rundt Jan Mayen, 1980</a:t>
            </a:r>
          </a:p>
          <a:p>
            <a:endParaRPr lang="nb-NO" dirty="0"/>
          </a:p>
          <a:p>
            <a:r>
              <a:rPr lang="nb-NO" dirty="0" err="1" smtClean="0"/>
              <a:t>Sikrar</a:t>
            </a:r>
            <a:r>
              <a:rPr lang="nb-NO" dirty="0" smtClean="0"/>
              <a:t> norsk jurisdiksjon (del av FNs havrettskonvensjon)</a:t>
            </a:r>
          </a:p>
          <a:p>
            <a:r>
              <a:rPr lang="nb-NO" dirty="0" err="1" smtClean="0"/>
              <a:t>Ikkje</a:t>
            </a:r>
            <a:r>
              <a:rPr lang="nb-NO" dirty="0" smtClean="0"/>
              <a:t> suverenitet men suverene </a:t>
            </a:r>
            <a:r>
              <a:rPr lang="nb-NO" dirty="0" err="1" smtClean="0"/>
              <a:t>rettar</a:t>
            </a:r>
            <a:r>
              <a:rPr lang="nb-NO" dirty="0" smtClean="0"/>
              <a:t> (i havområdet og i og på botnen)</a:t>
            </a:r>
          </a:p>
          <a:p>
            <a:r>
              <a:rPr lang="nb-NO" dirty="0" err="1" smtClean="0"/>
              <a:t>Hindrar</a:t>
            </a:r>
            <a:r>
              <a:rPr lang="nb-NO" dirty="0" smtClean="0"/>
              <a:t> </a:t>
            </a:r>
            <a:r>
              <a:rPr lang="nb-NO" dirty="0" err="1" smtClean="0"/>
              <a:t>utanlandske</a:t>
            </a:r>
            <a:r>
              <a:rPr lang="nb-NO" dirty="0" smtClean="0"/>
              <a:t> </a:t>
            </a:r>
            <a:r>
              <a:rPr lang="nb-NO" dirty="0" err="1" smtClean="0"/>
              <a:t>fiskarar</a:t>
            </a:r>
            <a:r>
              <a:rPr lang="nb-NO" dirty="0" smtClean="0"/>
              <a:t> i å gå inn i </a:t>
            </a:r>
            <a:r>
              <a:rPr lang="nb-NO" dirty="0" err="1" smtClean="0"/>
              <a:t>desse</a:t>
            </a:r>
            <a:r>
              <a:rPr lang="nb-NO" dirty="0" smtClean="0"/>
              <a:t> sonene</a:t>
            </a:r>
          </a:p>
          <a:p>
            <a:r>
              <a:rPr lang="nb-NO" dirty="0" err="1" smtClean="0"/>
              <a:t>Betrar</a:t>
            </a:r>
            <a:r>
              <a:rPr lang="nb-NO" dirty="0" smtClean="0"/>
              <a:t> ressursforvaltninga</a:t>
            </a:r>
          </a:p>
          <a:p>
            <a:pPr marL="0" indent="0">
              <a:buNone/>
            </a:pPr>
            <a:endParaRPr lang="nb-NO" dirty="0" smtClean="0"/>
          </a:p>
          <a:p>
            <a:endParaRPr lang="nb-NO" dirty="0"/>
          </a:p>
          <a:p>
            <a:endParaRPr lang="nb-NO" dirty="0"/>
          </a:p>
        </p:txBody>
      </p:sp>
    </p:spTree>
    <p:extLst>
      <p:ext uri="{BB962C8B-B14F-4D97-AF65-F5344CB8AC3E}">
        <p14:creationId xmlns:p14="http://schemas.microsoft.com/office/powerpoint/2010/main" val="243415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Den økonomiske sona og EU</a:t>
            </a:r>
            <a:endParaRPr lang="nb-NO" dirty="0"/>
          </a:p>
        </p:txBody>
      </p:sp>
      <p:sp>
        <p:nvSpPr>
          <p:cNvPr id="3" name="Plassholder for innhold 2"/>
          <p:cNvSpPr>
            <a:spLocks noGrp="1"/>
          </p:cNvSpPr>
          <p:nvPr>
            <p:ph idx="1"/>
          </p:nvPr>
        </p:nvSpPr>
        <p:spPr/>
        <p:txBody>
          <a:bodyPr/>
          <a:lstStyle/>
          <a:p>
            <a:r>
              <a:rPr lang="nb-NO" dirty="0" smtClean="0"/>
              <a:t>Det er inngått </a:t>
            </a:r>
            <a:r>
              <a:rPr lang="nb-NO" dirty="0" err="1" smtClean="0"/>
              <a:t>avtalar</a:t>
            </a:r>
            <a:r>
              <a:rPr lang="nb-NO" dirty="0" smtClean="0"/>
              <a:t> som gjev EU avgrensa løyve til å fiska i denne sona – rett til å fiska og rett til avtalte </a:t>
            </a:r>
            <a:r>
              <a:rPr lang="nb-NO" dirty="0" err="1" smtClean="0"/>
              <a:t>kvotar</a:t>
            </a:r>
            <a:endParaRPr lang="nb-NO" dirty="0" smtClean="0"/>
          </a:p>
          <a:p>
            <a:r>
              <a:rPr lang="nb-NO" dirty="0" smtClean="0"/>
              <a:t>Retten gjeld mellom 12 og 200 nautiske mil </a:t>
            </a:r>
            <a:r>
              <a:rPr lang="nb-NO" dirty="0" err="1" smtClean="0"/>
              <a:t>frå</a:t>
            </a:r>
            <a:r>
              <a:rPr lang="nb-NO" dirty="0" smtClean="0"/>
              <a:t> grunnlinjene</a:t>
            </a:r>
          </a:p>
          <a:p>
            <a:r>
              <a:rPr lang="nb-NO" dirty="0" smtClean="0"/>
              <a:t>Russland, Færøyane, Grønland og Island har også avtale om fiske og </a:t>
            </a:r>
            <a:r>
              <a:rPr lang="nb-NO" dirty="0" err="1" smtClean="0"/>
              <a:t>kvotar</a:t>
            </a:r>
            <a:r>
              <a:rPr lang="nb-NO" dirty="0" smtClean="0"/>
              <a:t> i </a:t>
            </a:r>
            <a:r>
              <a:rPr lang="nb-NO" dirty="0" err="1" smtClean="0"/>
              <a:t>desse</a:t>
            </a:r>
            <a:r>
              <a:rPr lang="nb-NO" dirty="0" smtClean="0"/>
              <a:t> sonene</a:t>
            </a:r>
          </a:p>
          <a:p>
            <a:r>
              <a:rPr lang="nb-NO" dirty="0" smtClean="0"/>
              <a:t>Sonelovene – for </a:t>
            </a:r>
            <a:r>
              <a:rPr lang="nb-NO" dirty="0" err="1" smtClean="0"/>
              <a:t>utanlandske</a:t>
            </a:r>
            <a:r>
              <a:rPr lang="nb-NO" dirty="0" smtClean="0"/>
              <a:t> </a:t>
            </a:r>
            <a:r>
              <a:rPr lang="nb-NO" dirty="0" err="1" smtClean="0"/>
              <a:t>fiskarar</a:t>
            </a:r>
            <a:endParaRPr lang="nb-NO" dirty="0" smtClean="0"/>
          </a:p>
          <a:p>
            <a:r>
              <a:rPr lang="nb-NO" dirty="0" smtClean="0"/>
              <a:t>Havressursloven – for norske </a:t>
            </a:r>
            <a:r>
              <a:rPr lang="nb-NO" dirty="0" err="1" smtClean="0"/>
              <a:t>fiskarar</a:t>
            </a:r>
            <a:r>
              <a:rPr lang="nb-NO" dirty="0" smtClean="0"/>
              <a:t> (forvaltning av </a:t>
            </a:r>
            <a:r>
              <a:rPr lang="nb-NO" dirty="0" err="1" smtClean="0"/>
              <a:t>viltlevande</a:t>
            </a:r>
            <a:r>
              <a:rPr lang="nb-NO" dirty="0" smtClean="0"/>
              <a:t> </a:t>
            </a:r>
            <a:r>
              <a:rPr lang="nb-NO" dirty="0" err="1" smtClean="0"/>
              <a:t>ressursar</a:t>
            </a:r>
            <a:r>
              <a:rPr lang="nb-NO" dirty="0" smtClean="0"/>
              <a:t> i havet)</a:t>
            </a:r>
          </a:p>
          <a:p>
            <a:r>
              <a:rPr lang="nb-NO" dirty="0" smtClean="0"/>
              <a:t>Eigne </a:t>
            </a:r>
            <a:r>
              <a:rPr lang="nb-NO" dirty="0" err="1" smtClean="0"/>
              <a:t>avtalar</a:t>
            </a:r>
            <a:r>
              <a:rPr lang="nb-NO" dirty="0" smtClean="0"/>
              <a:t> med Russland for Barentshavet og Polhavet (2011)</a:t>
            </a:r>
            <a:endParaRPr lang="nb-NO" dirty="0"/>
          </a:p>
        </p:txBody>
      </p:sp>
    </p:spTree>
    <p:extLst>
      <p:ext uri="{BB962C8B-B14F-4D97-AF65-F5344CB8AC3E}">
        <p14:creationId xmlns:p14="http://schemas.microsoft.com/office/powerpoint/2010/main" val="12701159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Endring i </a:t>
            </a:r>
            <a:r>
              <a:rPr lang="nb-NO" dirty="0" err="1" smtClean="0"/>
              <a:t>reglane</a:t>
            </a:r>
            <a:r>
              <a:rPr lang="nb-NO" dirty="0" smtClean="0"/>
              <a:t> om aktivitetsplikt</a:t>
            </a:r>
            <a:endParaRPr lang="nb-NO" dirty="0"/>
          </a:p>
        </p:txBody>
      </p:sp>
      <p:sp>
        <p:nvSpPr>
          <p:cNvPr id="3" name="Plassholder for innhold 2"/>
          <p:cNvSpPr>
            <a:spLocks noGrp="1"/>
          </p:cNvSpPr>
          <p:nvPr>
            <p:ph idx="1"/>
          </p:nvPr>
        </p:nvSpPr>
        <p:spPr/>
        <p:txBody>
          <a:bodyPr/>
          <a:lstStyle/>
          <a:p>
            <a:pPr marL="0" indent="0">
              <a:buNone/>
            </a:pPr>
            <a:r>
              <a:rPr lang="nb-NO" dirty="0" err="1" smtClean="0"/>
              <a:t>Sjømatindustriutvalet</a:t>
            </a:r>
            <a:r>
              <a:rPr lang="nb-NO" dirty="0" smtClean="0"/>
              <a:t> (</a:t>
            </a:r>
            <a:r>
              <a:rPr lang="nb-NO" dirty="0" err="1" smtClean="0"/>
              <a:t>Tveteråsutvalet</a:t>
            </a:r>
            <a:r>
              <a:rPr lang="nb-NO" dirty="0" smtClean="0"/>
              <a:t>) – NOU 2014, kom med slik innstilling (</a:t>
            </a:r>
            <a:r>
              <a:rPr lang="nb-NO" dirty="0" err="1" smtClean="0"/>
              <a:t>eg</a:t>
            </a:r>
            <a:r>
              <a:rPr lang="nb-NO" dirty="0" smtClean="0"/>
              <a:t> tar </a:t>
            </a:r>
            <a:r>
              <a:rPr lang="nb-NO" dirty="0" err="1" smtClean="0"/>
              <a:t>ikkje</a:t>
            </a:r>
            <a:r>
              <a:rPr lang="nb-NO" dirty="0" smtClean="0"/>
              <a:t> med alle punkta): </a:t>
            </a:r>
          </a:p>
          <a:p>
            <a:pPr marL="0" indent="0">
              <a:buNone/>
            </a:pPr>
            <a:r>
              <a:rPr lang="nb-NO" dirty="0"/>
              <a:t>Opphevelse av kravet i deltakerloven § 6 om at man må ha drevet ervervsmessig fiske på eller med norsk fartøy i minst tre av de siste fem år for å få ervervstillatelse og dermed kunne eie fartøy som kan benyttes i ervervsmessig fiske (</a:t>
            </a:r>
            <a:r>
              <a:rPr lang="nb-NO" b="1" i="1" dirty="0"/>
              <a:t>aktivitetskravet</a:t>
            </a:r>
            <a:r>
              <a:rPr lang="nb-NO" dirty="0"/>
              <a:t>). Forslag blant annet om at det åpnes for at sjømatindustribedrifter kan eie fartøy og kvoter</a:t>
            </a:r>
          </a:p>
        </p:txBody>
      </p:sp>
    </p:spTree>
    <p:extLst>
      <p:ext uri="{BB962C8B-B14F-4D97-AF65-F5344CB8AC3E}">
        <p14:creationId xmlns:p14="http://schemas.microsoft.com/office/powerpoint/2010/main" val="38722658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r>
              <a:rPr lang="nb-NO" dirty="0"/>
              <a:t>Ytterligere oppmykning av strukturkvotebegrensningene: Begrensninger i kvotetak per fartøy oppheves</a:t>
            </a:r>
            <a:r>
              <a:rPr lang="nb-NO" dirty="0" smtClean="0"/>
              <a:t>.</a:t>
            </a:r>
          </a:p>
          <a:p>
            <a:r>
              <a:rPr lang="nb-NO" dirty="0"/>
              <a:t>Opphevelse av leverings-/tilbudsplikten, aktivitetsplikten og </a:t>
            </a:r>
            <a:r>
              <a:rPr lang="nb-NO" dirty="0" smtClean="0"/>
              <a:t>bearbeidingsplikten</a:t>
            </a:r>
          </a:p>
          <a:p>
            <a:r>
              <a:rPr lang="nb-NO" dirty="0"/>
              <a:t>Omfattende endringer i fiskesalgslagsloven. Flertallet foreslår nøytralt eierskap til fiskesalgslagene med styrer sammensatt for å utvikle markedsplassene i tråd med målene om økt verdiskaping</a:t>
            </a:r>
          </a:p>
        </p:txBody>
      </p:sp>
    </p:spTree>
    <p:extLst>
      <p:ext uri="{BB962C8B-B14F-4D97-AF65-F5344CB8AC3E}">
        <p14:creationId xmlns:p14="http://schemas.microsoft.com/office/powerpoint/2010/main" val="2949607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Kva er det </a:t>
            </a:r>
            <a:r>
              <a:rPr lang="nb-NO" dirty="0" err="1" smtClean="0"/>
              <a:t>urovekkjande</a:t>
            </a:r>
            <a:r>
              <a:rPr lang="nb-NO" dirty="0" smtClean="0"/>
              <a:t> ved </a:t>
            </a:r>
            <a:r>
              <a:rPr lang="nb-NO" dirty="0" err="1" smtClean="0"/>
              <a:t>iverksetjing</a:t>
            </a:r>
            <a:r>
              <a:rPr lang="nb-NO" dirty="0" smtClean="0"/>
              <a:t> av </a:t>
            </a:r>
            <a:r>
              <a:rPr lang="nb-NO" dirty="0" err="1" smtClean="0"/>
              <a:t>desse</a:t>
            </a:r>
            <a:r>
              <a:rPr lang="nb-NO" dirty="0" smtClean="0"/>
              <a:t> forslaga?	</a:t>
            </a:r>
            <a:endParaRPr lang="nb-NO" dirty="0"/>
          </a:p>
        </p:txBody>
      </p:sp>
      <p:sp>
        <p:nvSpPr>
          <p:cNvPr id="3" name="Plassholder for innhold 2"/>
          <p:cNvSpPr>
            <a:spLocks noGrp="1"/>
          </p:cNvSpPr>
          <p:nvPr>
            <p:ph idx="1"/>
          </p:nvPr>
        </p:nvSpPr>
        <p:spPr/>
        <p:txBody>
          <a:bodyPr/>
          <a:lstStyle/>
          <a:p>
            <a:r>
              <a:rPr lang="nb-NO" dirty="0" err="1" smtClean="0"/>
              <a:t>Konsekvensar</a:t>
            </a:r>
            <a:r>
              <a:rPr lang="nb-NO" dirty="0" smtClean="0"/>
              <a:t> for </a:t>
            </a:r>
            <a:r>
              <a:rPr lang="nb-NO" dirty="0" err="1" smtClean="0"/>
              <a:t>ekstisterande</a:t>
            </a:r>
            <a:r>
              <a:rPr lang="nb-NO" dirty="0" smtClean="0"/>
              <a:t> </a:t>
            </a:r>
            <a:r>
              <a:rPr lang="nb-NO" dirty="0" err="1" smtClean="0"/>
              <a:t>avtalar</a:t>
            </a:r>
            <a:r>
              <a:rPr lang="nb-NO" dirty="0" smtClean="0"/>
              <a:t> mellom EU og Norge</a:t>
            </a:r>
          </a:p>
          <a:p>
            <a:r>
              <a:rPr lang="nb-NO" dirty="0" smtClean="0"/>
              <a:t>Oppmjuking av regelverket – bort </a:t>
            </a:r>
            <a:r>
              <a:rPr lang="nb-NO" dirty="0" err="1" smtClean="0"/>
              <a:t>frå</a:t>
            </a:r>
            <a:r>
              <a:rPr lang="nb-NO" dirty="0" smtClean="0"/>
              <a:t> politisk kontroll til </a:t>
            </a:r>
            <a:r>
              <a:rPr lang="nb-NO" dirty="0" err="1" smtClean="0"/>
              <a:t>marknadsstyring</a:t>
            </a:r>
            <a:endParaRPr lang="nb-NO" dirty="0" smtClean="0"/>
          </a:p>
          <a:p>
            <a:r>
              <a:rPr lang="nb-NO" dirty="0" err="1" smtClean="0"/>
              <a:t>Opning</a:t>
            </a:r>
            <a:r>
              <a:rPr lang="nb-NO" dirty="0" smtClean="0"/>
              <a:t> for </a:t>
            </a:r>
            <a:r>
              <a:rPr lang="nb-NO" dirty="0" err="1" smtClean="0"/>
              <a:t>meir</a:t>
            </a:r>
            <a:r>
              <a:rPr lang="nb-NO" dirty="0" smtClean="0"/>
              <a:t> liberalisering kan føra til krav om liberalisering på andre område av </a:t>
            </a:r>
            <a:r>
              <a:rPr lang="nb-NO" dirty="0" err="1" smtClean="0"/>
              <a:t>eksisterande</a:t>
            </a:r>
            <a:r>
              <a:rPr lang="nb-NO" dirty="0" smtClean="0"/>
              <a:t> </a:t>
            </a:r>
            <a:r>
              <a:rPr lang="nb-NO" dirty="0" err="1" smtClean="0"/>
              <a:t>avtalar</a:t>
            </a:r>
            <a:endParaRPr lang="nb-NO" dirty="0" smtClean="0"/>
          </a:p>
          <a:p>
            <a:r>
              <a:rPr lang="nb-NO" dirty="0" smtClean="0"/>
              <a:t>Kva med nasjonalitetskravet? Kven kan driva fiske og fiskeriindustri?</a:t>
            </a:r>
            <a:endParaRPr lang="nb-NO" dirty="0"/>
          </a:p>
        </p:txBody>
      </p:sp>
    </p:spTree>
    <p:extLst>
      <p:ext uri="{BB962C8B-B14F-4D97-AF65-F5344CB8AC3E}">
        <p14:creationId xmlns:p14="http://schemas.microsoft.com/office/powerpoint/2010/main" val="23131320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Står </a:t>
            </a:r>
            <a:r>
              <a:rPr lang="nb-NO" dirty="0" err="1" smtClean="0"/>
              <a:t>restriksjonar</a:t>
            </a:r>
            <a:r>
              <a:rPr lang="nb-NO" dirty="0" smtClean="0"/>
              <a:t> i </a:t>
            </a:r>
            <a:r>
              <a:rPr lang="nb-NO" dirty="0" err="1" smtClean="0"/>
              <a:t>deltakarloven</a:t>
            </a:r>
            <a:r>
              <a:rPr lang="nb-NO" dirty="0" smtClean="0"/>
              <a:t> i motstrid til EU si grunnlov?</a:t>
            </a:r>
            <a:endParaRPr lang="nb-NO" dirty="0"/>
          </a:p>
        </p:txBody>
      </p:sp>
      <p:sp>
        <p:nvSpPr>
          <p:cNvPr id="3" name="Plassholder for innhold 2"/>
          <p:cNvSpPr>
            <a:spLocks noGrp="1"/>
          </p:cNvSpPr>
          <p:nvPr>
            <p:ph idx="1"/>
          </p:nvPr>
        </p:nvSpPr>
        <p:spPr/>
        <p:txBody>
          <a:bodyPr>
            <a:normAutofit fontScale="32500" lnSpcReduction="20000"/>
          </a:bodyPr>
          <a:lstStyle/>
          <a:p>
            <a:pPr marL="0" indent="0">
              <a:buNone/>
            </a:pPr>
            <a:r>
              <a:rPr lang="nb-NO" sz="5600" dirty="0" smtClean="0"/>
              <a:t>Finn Arnesen </a:t>
            </a:r>
            <a:r>
              <a:rPr lang="nb-NO" sz="5600" dirty="0" err="1" smtClean="0"/>
              <a:t>dr.juris</a:t>
            </a:r>
            <a:r>
              <a:rPr lang="nb-NO" sz="5600" dirty="0" smtClean="0"/>
              <a:t>., senter for Europarett, har tatt opp dette spørsmålet og konkluderer slik:</a:t>
            </a:r>
          </a:p>
          <a:p>
            <a:pPr marL="0" indent="0">
              <a:buNone/>
            </a:pPr>
            <a:r>
              <a:rPr lang="nb-NO" sz="5600" i="1" dirty="0" smtClean="0"/>
              <a:t>I </a:t>
            </a:r>
            <a:r>
              <a:rPr lang="nb-NO" sz="5600" i="1" dirty="0"/>
              <a:t>NOU 2014: 16 foreslår Sjømatindustriutvalget å endre aktivitetskravet i deltakerloven </a:t>
            </a:r>
            <a:r>
              <a:rPr lang="nb-NO" sz="5600" i="1" dirty="0" smtClean="0"/>
              <a:t>§ 6 </a:t>
            </a:r>
            <a:r>
              <a:rPr lang="nb-NO" sz="5600" i="1" dirty="0"/>
              <a:t>slik at sjømatindustribedrifter kan inneha tillatelse til fartøy og kvoter der </a:t>
            </a:r>
            <a:r>
              <a:rPr lang="nb-NO" sz="5600" i="1" dirty="0" smtClean="0"/>
              <a:t>bedriftene har </a:t>
            </a:r>
            <a:r>
              <a:rPr lang="nb-NO" sz="5600" i="1" dirty="0"/>
              <a:t>en reell økonomisk forbindelse til norske kystsamfunn. Nasjonalitetskravet i lovens </a:t>
            </a:r>
            <a:r>
              <a:rPr lang="nb-NO" sz="5600" i="1" dirty="0" smtClean="0"/>
              <a:t>§5 </a:t>
            </a:r>
            <a:r>
              <a:rPr lang="nb-NO" sz="5600" i="1" dirty="0"/>
              <a:t>er ikke foreslått endret, og utvalget forutsetter at en oppheving av aktivitetskravet </a:t>
            </a:r>
            <a:r>
              <a:rPr lang="nb-NO" sz="5600" i="1" dirty="0" smtClean="0"/>
              <a:t>ikke rokker </a:t>
            </a:r>
            <a:r>
              <a:rPr lang="nb-NO" sz="5600" i="1" dirty="0"/>
              <a:t>ved gjeldende norske restriksjoner på utenlandske statsborgeres adgang til å </a:t>
            </a:r>
            <a:r>
              <a:rPr lang="nb-NO" sz="5600" i="1" dirty="0" smtClean="0"/>
              <a:t>eie fiskefartøyer</a:t>
            </a:r>
            <a:r>
              <a:rPr lang="nb-NO" sz="5600" i="1" dirty="0"/>
              <a:t>.</a:t>
            </a:r>
          </a:p>
          <a:p>
            <a:pPr marL="742950" indent="-742950">
              <a:buFont typeface="+mj-lt"/>
              <a:buAutoNum type="arabicPeriod"/>
            </a:pPr>
            <a:endParaRPr lang="nb-NO" sz="5600" i="1" dirty="0"/>
          </a:p>
          <a:p>
            <a:pPr marL="0" indent="0">
              <a:buNone/>
            </a:pPr>
            <a:r>
              <a:rPr lang="nb-NO" sz="7000" i="1" dirty="0"/>
              <a:t>Drøftelsene nedenfor viser at utvalgets forutsetning kan legges til grunn; </a:t>
            </a:r>
            <a:r>
              <a:rPr lang="nb-NO" sz="7000" i="1" dirty="0" smtClean="0"/>
              <a:t>Norges forpliktelser </a:t>
            </a:r>
            <a:r>
              <a:rPr lang="nb-NO" sz="7000" i="1" dirty="0"/>
              <a:t>etter EØS-avtalen er ikke til hinder for en opprettholdelse av </a:t>
            </a:r>
            <a:r>
              <a:rPr lang="nb-NO" sz="7000" i="1" dirty="0" smtClean="0"/>
              <a:t>gjeldende begrensninger </a:t>
            </a:r>
            <a:r>
              <a:rPr lang="nb-NO" sz="7000" i="1" dirty="0"/>
              <a:t>i utenlandske statsborgeres og utenlandske foretaks adgang til å </a:t>
            </a:r>
            <a:r>
              <a:rPr lang="nb-NO" sz="7000" i="1" dirty="0" smtClean="0"/>
              <a:t>eie fiskefartøyer</a:t>
            </a:r>
            <a:r>
              <a:rPr lang="nb-NO" sz="7000" i="1" dirty="0"/>
              <a:t>. </a:t>
            </a:r>
          </a:p>
          <a:p>
            <a:endParaRPr lang="nb-NO" sz="7000" i="1" dirty="0"/>
          </a:p>
          <a:p>
            <a:pPr marL="0" indent="0">
              <a:buNone/>
            </a:pPr>
            <a:endParaRPr lang="nb-NO" sz="4500" dirty="0"/>
          </a:p>
          <a:p>
            <a:pPr marL="0" indent="0">
              <a:buNone/>
            </a:pPr>
            <a:r>
              <a:rPr lang="nb-NO" sz="5500" dirty="0" smtClean="0"/>
              <a:t>https</a:t>
            </a:r>
            <a:r>
              <a:rPr lang="nb-NO" sz="5500" dirty="0"/>
              <a:t>://www.regjeringen.no/contentassets/e8b2db9b0c9f4d8ab23d3e57db140dd7/betenkning-arnesen---deltakerlovens-aktivitetskrav-mars-2015.pdf</a:t>
            </a:r>
          </a:p>
          <a:p>
            <a:endParaRPr lang="nb-NO" dirty="0"/>
          </a:p>
        </p:txBody>
      </p:sp>
    </p:spTree>
    <p:extLst>
      <p:ext uri="{BB962C8B-B14F-4D97-AF65-F5344CB8AC3E}">
        <p14:creationId xmlns:p14="http://schemas.microsoft.com/office/powerpoint/2010/main" val="27638311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Men </a:t>
            </a:r>
            <a:r>
              <a:rPr lang="nb-NO" dirty="0" err="1" smtClean="0"/>
              <a:t>juristane</a:t>
            </a:r>
            <a:r>
              <a:rPr lang="nb-NO" dirty="0" smtClean="0"/>
              <a:t> er </a:t>
            </a:r>
            <a:r>
              <a:rPr lang="nb-NO" dirty="0" err="1" smtClean="0"/>
              <a:t>ikkje</a:t>
            </a:r>
            <a:r>
              <a:rPr lang="nb-NO" dirty="0" smtClean="0"/>
              <a:t> samde….</a:t>
            </a:r>
            <a:endParaRPr lang="nb-NO" dirty="0"/>
          </a:p>
        </p:txBody>
      </p:sp>
      <p:sp>
        <p:nvSpPr>
          <p:cNvPr id="3" name="Plassholder for innhold 2"/>
          <p:cNvSpPr>
            <a:spLocks noGrp="1"/>
          </p:cNvSpPr>
          <p:nvPr>
            <p:ph idx="1"/>
          </p:nvPr>
        </p:nvSpPr>
        <p:spPr/>
        <p:txBody>
          <a:bodyPr/>
          <a:lstStyle/>
          <a:p>
            <a:pPr marL="0" indent="0">
              <a:buNone/>
            </a:pPr>
            <a:r>
              <a:rPr lang="nb-NO" dirty="0" smtClean="0"/>
              <a:t>Peter Th </a:t>
            </a:r>
            <a:r>
              <a:rPr lang="nb-NO" dirty="0" err="1" smtClean="0"/>
              <a:t>Ørebech</a:t>
            </a:r>
            <a:r>
              <a:rPr lang="nb-NO" dirty="0" smtClean="0"/>
              <a:t>, professor i rettsvitenskap ved UIT, Norges arktiske universitet – og </a:t>
            </a:r>
            <a:r>
              <a:rPr lang="nb-NO" dirty="0" err="1" smtClean="0"/>
              <a:t>leiar</a:t>
            </a:r>
            <a:r>
              <a:rPr lang="nb-NO" dirty="0" smtClean="0"/>
              <a:t> av </a:t>
            </a:r>
            <a:r>
              <a:rPr lang="nb-NO" dirty="0" err="1" smtClean="0"/>
              <a:t>fiskeriutvalet</a:t>
            </a:r>
            <a:r>
              <a:rPr lang="nb-NO" dirty="0" smtClean="0"/>
              <a:t> i Nei til EU, konkluderer slik: </a:t>
            </a:r>
          </a:p>
          <a:p>
            <a:pPr marL="0" indent="0">
              <a:buNone/>
            </a:pPr>
            <a:endParaRPr lang="nb-NO" dirty="0" smtClean="0"/>
          </a:p>
          <a:p>
            <a:r>
              <a:rPr lang="nb-NO" dirty="0" smtClean="0"/>
              <a:t>Ei </a:t>
            </a:r>
            <a:r>
              <a:rPr lang="nb-NO" dirty="0" err="1" smtClean="0"/>
              <a:t>førestilling</a:t>
            </a:r>
            <a:r>
              <a:rPr lang="nb-NO" dirty="0" smtClean="0"/>
              <a:t> om at aktivitetsplikta kan </a:t>
            </a:r>
            <a:r>
              <a:rPr lang="nb-NO" dirty="0" err="1" smtClean="0"/>
              <a:t>fjernast</a:t>
            </a:r>
            <a:r>
              <a:rPr lang="nb-NO" dirty="0" smtClean="0"/>
              <a:t> </a:t>
            </a:r>
            <a:r>
              <a:rPr lang="nb-NO" dirty="0" err="1" smtClean="0"/>
              <a:t>utan</a:t>
            </a:r>
            <a:r>
              <a:rPr lang="nb-NO" dirty="0" smtClean="0"/>
              <a:t> at det får </a:t>
            </a:r>
            <a:r>
              <a:rPr lang="nb-NO" dirty="0" err="1" smtClean="0"/>
              <a:t>konsekvensar</a:t>
            </a:r>
            <a:r>
              <a:rPr lang="nb-NO" dirty="0" smtClean="0"/>
              <a:t> for nasjonalitetskravet i fiske, er å </a:t>
            </a:r>
            <a:r>
              <a:rPr lang="nb-NO" dirty="0" err="1" smtClean="0"/>
              <a:t>utsetja</a:t>
            </a:r>
            <a:r>
              <a:rPr lang="nb-NO" dirty="0" smtClean="0"/>
              <a:t> Norge for </a:t>
            </a:r>
            <a:r>
              <a:rPr lang="nb-NO" dirty="0" err="1" smtClean="0"/>
              <a:t>eit</a:t>
            </a:r>
            <a:r>
              <a:rPr lang="nb-NO" dirty="0" smtClean="0"/>
              <a:t> hasardiøst </a:t>
            </a:r>
            <a:r>
              <a:rPr lang="nb-NO" dirty="0" err="1" smtClean="0"/>
              <a:t>sjansespel</a:t>
            </a:r>
            <a:endParaRPr lang="nb-NO" dirty="0"/>
          </a:p>
        </p:txBody>
      </p:sp>
    </p:spTree>
    <p:extLst>
      <p:ext uri="{BB962C8B-B14F-4D97-AF65-F5344CB8AC3E}">
        <p14:creationId xmlns:p14="http://schemas.microsoft.com/office/powerpoint/2010/main" val="5864339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Avtalar</a:t>
            </a:r>
            <a:r>
              <a:rPr lang="nb-NO" dirty="0" smtClean="0"/>
              <a:t> med EU </a:t>
            </a:r>
            <a:r>
              <a:rPr lang="nb-NO" dirty="0" err="1" smtClean="0"/>
              <a:t>kostar</a:t>
            </a:r>
            <a:r>
              <a:rPr lang="nb-NO" dirty="0" smtClean="0"/>
              <a:t>	</a:t>
            </a:r>
            <a:endParaRPr lang="nb-NO" dirty="0"/>
          </a:p>
        </p:txBody>
      </p:sp>
      <p:sp>
        <p:nvSpPr>
          <p:cNvPr id="3" name="Plassholder for innhold 2"/>
          <p:cNvSpPr>
            <a:spLocks noGrp="1"/>
          </p:cNvSpPr>
          <p:nvPr>
            <p:ph idx="1"/>
          </p:nvPr>
        </p:nvSpPr>
        <p:spPr/>
        <p:txBody>
          <a:bodyPr/>
          <a:lstStyle/>
          <a:p>
            <a:r>
              <a:rPr lang="nb-NO" dirty="0" smtClean="0"/>
              <a:t>Press for å få tilgang til </a:t>
            </a:r>
            <a:r>
              <a:rPr lang="nb-NO" dirty="0" err="1" smtClean="0"/>
              <a:t>meir</a:t>
            </a:r>
            <a:r>
              <a:rPr lang="nb-NO" dirty="0" smtClean="0"/>
              <a:t> fiske</a:t>
            </a:r>
          </a:p>
          <a:p>
            <a:r>
              <a:rPr lang="nb-NO" dirty="0" smtClean="0"/>
              <a:t>Sett opp mot </a:t>
            </a:r>
            <a:r>
              <a:rPr lang="nb-NO" dirty="0" err="1" smtClean="0"/>
              <a:t>marknadstilgangen</a:t>
            </a:r>
            <a:r>
              <a:rPr lang="nb-NO" dirty="0" smtClean="0"/>
              <a:t> for norsk fisk</a:t>
            </a:r>
          </a:p>
          <a:p>
            <a:r>
              <a:rPr lang="nb-NO" dirty="0" smtClean="0"/>
              <a:t>Kvalitetskrav til fiskeindustrien (tregolv i staden for metall)</a:t>
            </a:r>
          </a:p>
          <a:p>
            <a:r>
              <a:rPr lang="nb-NO" dirty="0" smtClean="0"/>
              <a:t>Flytting av mynde </a:t>
            </a:r>
            <a:r>
              <a:rPr lang="nb-NO" dirty="0" err="1" smtClean="0"/>
              <a:t>frå</a:t>
            </a:r>
            <a:r>
              <a:rPr lang="nb-NO" dirty="0" smtClean="0"/>
              <a:t> </a:t>
            </a:r>
            <a:r>
              <a:rPr lang="nb-NO" dirty="0" err="1" smtClean="0"/>
              <a:t>fiskarar</a:t>
            </a:r>
            <a:r>
              <a:rPr lang="nb-NO" dirty="0" smtClean="0"/>
              <a:t>, </a:t>
            </a:r>
            <a:r>
              <a:rPr lang="nb-NO" dirty="0" err="1" smtClean="0"/>
              <a:t>salslag</a:t>
            </a:r>
            <a:r>
              <a:rPr lang="nb-NO" dirty="0" smtClean="0"/>
              <a:t>, </a:t>
            </a:r>
            <a:r>
              <a:rPr lang="nb-NO" dirty="0" err="1" smtClean="0"/>
              <a:t>rådande</a:t>
            </a:r>
            <a:r>
              <a:rPr lang="nb-NO" dirty="0" smtClean="0"/>
              <a:t> norsk politikk</a:t>
            </a:r>
          </a:p>
          <a:p>
            <a:r>
              <a:rPr lang="nb-NO" dirty="0" smtClean="0"/>
              <a:t>MEN:</a:t>
            </a:r>
          </a:p>
          <a:p>
            <a:r>
              <a:rPr lang="nb-NO" dirty="0" smtClean="0"/>
              <a:t>Kva </a:t>
            </a:r>
            <a:r>
              <a:rPr lang="nb-NO" dirty="0" err="1" smtClean="0"/>
              <a:t>ønskjer</a:t>
            </a:r>
            <a:r>
              <a:rPr lang="nb-NO" dirty="0" smtClean="0"/>
              <a:t> norske styresmakter</a:t>
            </a:r>
          </a:p>
          <a:p>
            <a:r>
              <a:rPr lang="nb-NO" dirty="0" smtClean="0"/>
              <a:t>Kva </a:t>
            </a:r>
            <a:r>
              <a:rPr lang="nb-NO" dirty="0" err="1" smtClean="0"/>
              <a:t>ønskjer</a:t>
            </a:r>
            <a:r>
              <a:rPr lang="nb-NO" dirty="0" smtClean="0"/>
              <a:t> EU</a:t>
            </a:r>
          </a:p>
          <a:p>
            <a:r>
              <a:rPr lang="nb-NO" dirty="0" smtClean="0"/>
              <a:t>………..og – kan </a:t>
            </a:r>
            <a:r>
              <a:rPr lang="nb-NO" dirty="0" err="1" smtClean="0"/>
              <a:t>desse</a:t>
            </a:r>
            <a:r>
              <a:rPr lang="nb-NO" dirty="0" smtClean="0"/>
              <a:t> ha </a:t>
            </a:r>
            <a:r>
              <a:rPr lang="nb-NO" dirty="0" err="1" smtClean="0"/>
              <a:t>samanfallande</a:t>
            </a:r>
            <a:r>
              <a:rPr lang="nb-NO" dirty="0" smtClean="0"/>
              <a:t> interesser??</a:t>
            </a:r>
            <a:endParaRPr lang="nb-NO" dirty="0"/>
          </a:p>
        </p:txBody>
      </p:sp>
    </p:spTree>
    <p:extLst>
      <p:ext uri="{BB962C8B-B14F-4D97-AF65-F5344CB8AC3E}">
        <p14:creationId xmlns:p14="http://schemas.microsoft.com/office/powerpoint/2010/main" val="38272136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Snøkrabben</a:t>
            </a:r>
            <a:endParaRPr lang="nb-NO" dirty="0"/>
          </a:p>
        </p:txBody>
      </p:sp>
      <p:pic>
        <p:nvPicPr>
          <p:cNvPr id="4" name="Plassholder for innhold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95108" y="1825625"/>
            <a:ext cx="5801784" cy="4351338"/>
          </a:xfrm>
        </p:spPr>
      </p:pic>
    </p:spTree>
    <p:extLst>
      <p:ext uri="{BB962C8B-B14F-4D97-AF65-F5344CB8AC3E}">
        <p14:creationId xmlns:p14="http://schemas.microsoft.com/office/powerpoint/2010/main" val="1930655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Har EU respekt for norsk rett?</a:t>
            </a:r>
            <a:endParaRPr lang="nb-NO" dirty="0"/>
          </a:p>
        </p:txBody>
      </p:sp>
      <p:sp>
        <p:nvSpPr>
          <p:cNvPr id="3" name="Plassholder for innhold 2"/>
          <p:cNvSpPr>
            <a:spLocks noGrp="1"/>
          </p:cNvSpPr>
          <p:nvPr>
            <p:ph idx="1"/>
          </p:nvPr>
        </p:nvSpPr>
        <p:spPr/>
        <p:txBody>
          <a:bodyPr>
            <a:normAutofit fontScale="85000" lnSpcReduction="20000"/>
          </a:bodyPr>
          <a:lstStyle/>
          <a:p>
            <a:r>
              <a:rPr lang="nb-NO" b="1" dirty="0"/>
              <a:t>Foreslår fortsatt EU-fiske etter </a:t>
            </a:r>
            <a:r>
              <a:rPr lang="nb-NO" b="1" dirty="0" err="1"/>
              <a:t>snøkrabbe</a:t>
            </a:r>
            <a:endParaRPr lang="nb-NO" b="1" dirty="0"/>
          </a:p>
          <a:p>
            <a:r>
              <a:rPr lang="nb-NO" i="1" dirty="0"/>
              <a:t>Europakommisjonen la forrige uke fram sitt årlige forslag til forordning som skal regulere fiske og fangst i EU. I tråd med tidligere års praksis foreslås det at det i 2020 skal gis 20 lisenser til EU-fartøy for fangst av </a:t>
            </a:r>
            <a:r>
              <a:rPr lang="nb-NO" i="1" dirty="0" err="1"/>
              <a:t>snøkrabbe</a:t>
            </a:r>
            <a:r>
              <a:rPr lang="nb-NO" i="1" dirty="0"/>
              <a:t> utenfor Svalbard.</a:t>
            </a:r>
            <a:endParaRPr lang="nb-NO" dirty="0"/>
          </a:p>
          <a:p>
            <a:r>
              <a:rPr lang="nb-NO" dirty="0" err="1"/>
              <a:t>Snøkrabbekonflikten</a:t>
            </a:r>
            <a:r>
              <a:rPr lang="nb-NO" dirty="0"/>
              <a:t> mellom EU og Norge gjelder fiske i </a:t>
            </a:r>
            <a:r>
              <a:rPr lang="nb-NO" dirty="0" err="1"/>
              <a:t>fiskerivernsonen</a:t>
            </a:r>
            <a:r>
              <a:rPr lang="nb-NO" dirty="0"/>
              <a:t> ved Svalbard. EU mener at Norges forskjellsbehandlingen av norske og utenlandske fartøyer er i strid med Svalbardtraktaten, og har i flere år ensidig utstedt 20 lisenser til EU-fartøy.</a:t>
            </a:r>
          </a:p>
          <a:p>
            <a:r>
              <a:rPr lang="nb-NO" dirty="0"/>
              <a:t>I forrige uke la Kommisjonen fram </a:t>
            </a:r>
            <a:r>
              <a:rPr lang="nb-NO" u="sng" dirty="0">
                <a:hlinkClick r:id="rId2"/>
              </a:rPr>
              <a:t>forslag til en rådsforordning</a:t>
            </a:r>
            <a:r>
              <a:rPr lang="nb-NO" dirty="0"/>
              <a:t> «om </a:t>
            </a:r>
            <a:r>
              <a:rPr lang="nb-NO" dirty="0" err="1"/>
              <a:t>fastsættelse</a:t>
            </a:r>
            <a:r>
              <a:rPr lang="nb-NO" dirty="0"/>
              <a:t> for 2020 </a:t>
            </a:r>
            <a:r>
              <a:rPr lang="nb-NO" dirty="0" err="1"/>
              <a:t>af</a:t>
            </a:r>
            <a:r>
              <a:rPr lang="nb-NO" dirty="0"/>
              <a:t> fiskerimuligheder for visse </a:t>
            </a:r>
            <a:r>
              <a:rPr lang="nb-NO" dirty="0" err="1"/>
              <a:t>fiskebestande</a:t>
            </a:r>
            <a:r>
              <a:rPr lang="nb-NO" dirty="0"/>
              <a:t> og grupper </a:t>
            </a:r>
            <a:r>
              <a:rPr lang="nb-NO" dirty="0" err="1"/>
              <a:t>af</a:t>
            </a:r>
            <a:r>
              <a:rPr lang="nb-NO" dirty="0"/>
              <a:t> </a:t>
            </a:r>
            <a:r>
              <a:rPr lang="nb-NO" dirty="0" err="1"/>
              <a:t>fiskebestande</a:t>
            </a:r>
            <a:r>
              <a:rPr lang="nb-NO" dirty="0"/>
              <a:t> </a:t>
            </a:r>
            <a:r>
              <a:rPr lang="nb-NO" dirty="0" err="1"/>
              <a:t>gældende</a:t>
            </a:r>
            <a:r>
              <a:rPr lang="nb-NO" dirty="0"/>
              <a:t> for EU-</a:t>
            </a:r>
            <a:r>
              <a:rPr lang="nb-NO" dirty="0" err="1"/>
              <a:t>farvande</a:t>
            </a:r>
            <a:r>
              <a:rPr lang="nb-NO" dirty="0"/>
              <a:t> og for EU-</a:t>
            </a:r>
            <a:r>
              <a:rPr lang="nb-NO" dirty="0" err="1"/>
              <a:t>fiskerfartøjer</a:t>
            </a:r>
            <a:r>
              <a:rPr lang="nb-NO" dirty="0"/>
              <a:t> i visse andre </a:t>
            </a:r>
            <a:r>
              <a:rPr lang="nb-NO" dirty="0" err="1"/>
              <a:t>farvande</a:t>
            </a:r>
            <a:r>
              <a:rPr lang="nb-NO" dirty="0"/>
              <a:t>». Også denne gangen foreslår Kommisjonen at 20 EU-fartøyer får lisens for å fiske </a:t>
            </a:r>
            <a:r>
              <a:rPr lang="nb-NO" dirty="0" err="1"/>
              <a:t>snøkrabbe</a:t>
            </a:r>
            <a:r>
              <a:rPr lang="nb-NO" dirty="0"/>
              <a:t> i Svalbardssonen (se punkt 43 på side 18). </a:t>
            </a:r>
            <a:r>
              <a:rPr lang="nb-NO" u="sng" dirty="0">
                <a:hlinkClick r:id="rId3"/>
              </a:rPr>
              <a:t>Fordelingen av lisenser mellom EU-landene</a:t>
            </a:r>
            <a:r>
              <a:rPr lang="nb-NO" dirty="0"/>
              <a:t> er også den samme som i 2019: Latvia får elleve, Litauen fire, Polen tre og Estland og Spania én lisens hver</a:t>
            </a:r>
            <a:r>
              <a:rPr lang="nb-NO" dirty="0" smtClean="0"/>
              <a:t>.</a:t>
            </a:r>
            <a:endParaRPr lang="nb-NO" dirty="0"/>
          </a:p>
        </p:txBody>
      </p:sp>
    </p:spTree>
    <p:extLst>
      <p:ext uri="{BB962C8B-B14F-4D97-AF65-F5344CB8AC3E}">
        <p14:creationId xmlns:p14="http://schemas.microsoft.com/office/powerpoint/2010/main" val="2826985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FØRST: Viktige </a:t>
            </a:r>
            <a:r>
              <a:rPr lang="nb-NO" dirty="0" err="1" smtClean="0"/>
              <a:t>føresetnader</a:t>
            </a:r>
            <a:r>
              <a:rPr lang="nb-NO" dirty="0" smtClean="0"/>
              <a:t> i EU si grunnlov		</a:t>
            </a:r>
            <a:endParaRPr lang="nb-NO" dirty="0"/>
          </a:p>
        </p:txBody>
      </p:sp>
      <p:sp>
        <p:nvSpPr>
          <p:cNvPr id="3" name="Plassholder for innhold 2"/>
          <p:cNvSpPr>
            <a:spLocks noGrp="1"/>
          </p:cNvSpPr>
          <p:nvPr>
            <p:ph idx="1"/>
          </p:nvPr>
        </p:nvSpPr>
        <p:spPr/>
        <p:txBody>
          <a:bodyPr>
            <a:normAutofit/>
          </a:bodyPr>
          <a:lstStyle/>
          <a:p>
            <a:r>
              <a:rPr lang="nb-NO" dirty="0" smtClean="0"/>
              <a:t>Dei fire </a:t>
            </a:r>
            <a:r>
              <a:rPr lang="nb-NO" dirty="0" err="1" smtClean="0"/>
              <a:t>fridomane</a:t>
            </a:r>
            <a:r>
              <a:rPr lang="nb-NO" dirty="0" smtClean="0"/>
              <a:t>:</a:t>
            </a:r>
          </a:p>
          <a:p>
            <a:pPr lvl="1"/>
            <a:r>
              <a:rPr lang="nb-NO" dirty="0" smtClean="0"/>
              <a:t>Fri flyt av arbeidskraft</a:t>
            </a:r>
          </a:p>
          <a:p>
            <a:pPr lvl="1"/>
            <a:r>
              <a:rPr lang="nb-NO" dirty="0" smtClean="0"/>
              <a:t>Fri flyt av kapital</a:t>
            </a:r>
          </a:p>
          <a:p>
            <a:pPr lvl="1"/>
            <a:r>
              <a:rPr lang="nb-NO" dirty="0" smtClean="0"/>
              <a:t>Fri flyt av varer </a:t>
            </a:r>
          </a:p>
          <a:p>
            <a:pPr lvl="1"/>
            <a:r>
              <a:rPr lang="nb-NO" dirty="0" smtClean="0"/>
              <a:t>Fri flyt av </a:t>
            </a:r>
            <a:r>
              <a:rPr lang="nb-NO" dirty="0" err="1" smtClean="0"/>
              <a:t>tenester</a:t>
            </a:r>
            <a:endParaRPr lang="nb-NO" dirty="0"/>
          </a:p>
          <a:p>
            <a:pPr marL="457200" lvl="1" indent="0">
              <a:buNone/>
            </a:pPr>
            <a:endParaRPr lang="nb-NO" dirty="0"/>
          </a:p>
          <a:p>
            <a:pPr marL="457200" lvl="1" indent="0">
              <a:buNone/>
            </a:pPr>
            <a:r>
              <a:rPr lang="nb-NO" dirty="0" smtClean="0"/>
              <a:t>Og……..</a:t>
            </a:r>
          </a:p>
          <a:p>
            <a:pPr marL="457200" lvl="1" indent="0">
              <a:buNone/>
            </a:pPr>
            <a:endParaRPr lang="nb-NO" dirty="0"/>
          </a:p>
          <a:p>
            <a:pPr lvl="1"/>
            <a:r>
              <a:rPr lang="nb-NO" dirty="0" smtClean="0"/>
              <a:t>Fri etableringsrett</a:t>
            </a:r>
          </a:p>
          <a:p>
            <a:pPr lvl="1"/>
            <a:r>
              <a:rPr lang="nb-NO" dirty="0" err="1" smtClean="0"/>
              <a:t>Forbod</a:t>
            </a:r>
            <a:r>
              <a:rPr lang="nb-NO" dirty="0" smtClean="0"/>
              <a:t> mot </a:t>
            </a:r>
            <a:r>
              <a:rPr lang="nb-NO" dirty="0" err="1" smtClean="0"/>
              <a:t>konkurransevridande</a:t>
            </a:r>
            <a:r>
              <a:rPr lang="nb-NO" dirty="0" smtClean="0"/>
              <a:t> tiltak</a:t>
            </a:r>
          </a:p>
        </p:txBody>
      </p:sp>
    </p:spTree>
    <p:extLst>
      <p:ext uri="{BB962C8B-B14F-4D97-AF65-F5344CB8AC3E}">
        <p14:creationId xmlns:p14="http://schemas.microsoft.com/office/powerpoint/2010/main" val="22069089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Høgsterett har sagt nei……..</a:t>
            </a:r>
            <a:br>
              <a:rPr lang="nb-NO" dirty="0" smtClean="0"/>
            </a:br>
            <a:endParaRPr lang="nb-NO" dirty="0"/>
          </a:p>
        </p:txBody>
      </p:sp>
      <p:sp>
        <p:nvSpPr>
          <p:cNvPr id="3" name="Plassholder for innhold 2"/>
          <p:cNvSpPr>
            <a:spLocks noGrp="1"/>
          </p:cNvSpPr>
          <p:nvPr>
            <p:ph idx="1"/>
          </p:nvPr>
        </p:nvSpPr>
        <p:spPr/>
        <p:txBody>
          <a:bodyPr>
            <a:normAutofit fontScale="77500" lnSpcReduction="20000"/>
          </a:bodyPr>
          <a:lstStyle/>
          <a:p>
            <a:r>
              <a:rPr lang="nb-NO" dirty="0"/>
              <a:t>Etter planen skal fiskeriministrene vedta 2020-forordningen om reguleringen av EUs fiskerier på møtet 16.-17. desember.</a:t>
            </a:r>
          </a:p>
          <a:p>
            <a:r>
              <a:rPr lang="nb-NO" dirty="0"/>
              <a:t>Norge mener EU ikke har rett til å utstede slike ensidige lisenser. I debatt i Stortinget i mai 2018 om den europapolitiske redegjørelse, </a:t>
            </a:r>
            <a:r>
              <a:rPr lang="nb-NO" u="sng" dirty="0">
                <a:hlinkClick r:id="rId2"/>
              </a:rPr>
              <a:t>sa utenriksminister Ine Eriksen Søreide</a:t>
            </a:r>
            <a:r>
              <a:rPr lang="nb-NO" dirty="0"/>
              <a:t> at: «EU kan ikke utstede lisenser til fangst av </a:t>
            </a:r>
            <a:r>
              <a:rPr lang="nb-NO" dirty="0" err="1"/>
              <a:t>snøkrabbe</a:t>
            </a:r>
            <a:r>
              <a:rPr lang="nb-NO" dirty="0"/>
              <a:t> på norsk sokkel – det har Norge suverene rettigheter til. Det er også et standpunkt vi har formidlet klart og tydelig til EU, til de landene som har utstedt lisenser, og det er også et standpunkt vi klart har formidlet til EU i forbindelse med diskusjoner om kvotebytte».</a:t>
            </a:r>
          </a:p>
          <a:p>
            <a:r>
              <a:rPr lang="nb-NO" u="sng" dirty="0">
                <a:hlinkClick r:id="rId3"/>
              </a:rPr>
              <a:t>I februar i år avsa Høyesterett dom</a:t>
            </a:r>
            <a:r>
              <a:rPr lang="nb-NO" dirty="0"/>
              <a:t> i en sak om fangst av </a:t>
            </a:r>
            <a:r>
              <a:rPr lang="nb-NO" dirty="0" err="1"/>
              <a:t>snøkrabbe</a:t>
            </a:r>
            <a:r>
              <a:rPr lang="nb-NO" dirty="0"/>
              <a:t> på norsk kontinentalsokkel i </a:t>
            </a:r>
            <a:r>
              <a:rPr lang="nb-NO" dirty="0" err="1"/>
              <a:t>fiskerivernsonen</a:t>
            </a:r>
            <a:r>
              <a:rPr lang="nb-NO" dirty="0"/>
              <a:t> ved Svalbard. Høyesterett i </a:t>
            </a:r>
            <a:r>
              <a:rPr lang="nb-NO" dirty="0" err="1"/>
              <a:t>storkammer</a:t>
            </a:r>
            <a:r>
              <a:rPr lang="nb-NO" dirty="0"/>
              <a:t> forkastet ankene fra en russisk kaptein og et latvisk rederi som var dømt i lagmannsretten for å ha fisket etter </a:t>
            </a:r>
            <a:r>
              <a:rPr lang="nb-NO" dirty="0" err="1"/>
              <a:t>snøkrabbe</a:t>
            </a:r>
            <a:r>
              <a:rPr lang="nb-NO" dirty="0"/>
              <a:t> uten norsk tillatelse. Høyesterett uttalte at </a:t>
            </a:r>
            <a:r>
              <a:rPr lang="nb-NO" dirty="0" err="1"/>
              <a:t>snøkrabben</a:t>
            </a:r>
            <a:r>
              <a:rPr lang="nb-NO" dirty="0"/>
              <a:t> er en sedentær art i havrettskonvensjonens forstand, som kyststaten Norge etter folkeretten har eksklusiv rett til å utnytte. Dommen var enstemmig, og slo også fast at Svalbardtraktaten ikke er til hinder for å straffe den som fisker uten tillatelse og at dette gjelder uavhengig av nasjonalitet.</a:t>
            </a:r>
          </a:p>
          <a:p>
            <a:endParaRPr lang="nb-NO" dirty="0"/>
          </a:p>
          <a:p>
            <a:endParaRPr lang="nb-NO" dirty="0"/>
          </a:p>
        </p:txBody>
      </p:sp>
    </p:spTree>
    <p:extLst>
      <p:ext uri="{BB962C8B-B14F-4D97-AF65-F5344CB8AC3E}">
        <p14:creationId xmlns:p14="http://schemas.microsoft.com/office/powerpoint/2010/main" val="4043428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Takk for meg!</a:t>
            </a:r>
            <a:endParaRPr lang="nb-NO" dirty="0"/>
          </a:p>
        </p:txBody>
      </p:sp>
      <p:pic>
        <p:nvPicPr>
          <p:cNvPr id="4" name="Plassholder for innhold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458441" y="1825625"/>
            <a:ext cx="5275118" cy="4351338"/>
          </a:xfrm>
        </p:spPr>
      </p:pic>
    </p:spTree>
    <p:extLst>
      <p:ext uri="{BB962C8B-B14F-4D97-AF65-F5344CB8AC3E}">
        <p14:creationId xmlns:p14="http://schemas.microsoft.com/office/powerpoint/2010/main" val="1884557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…og deretter….norsk fiskeripolitikk…..</a:t>
            </a:r>
            <a:endParaRPr lang="nb-NO" dirty="0"/>
          </a:p>
        </p:txBody>
      </p:sp>
      <p:sp>
        <p:nvSpPr>
          <p:cNvPr id="3" name="Plassholder for innhold 2"/>
          <p:cNvSpPr>
            <a:spLocks noGrp="1"/>
          </p:cNvSpPr>
          <p:nvPr>
            <p:ph idx="1"/>
          </p:nvPr>
        </p:nvSpPr>
        <p:spPr/>
        <p:txBody>
          <a:bodyPr/>
          <a:lstStyle/>
          <a:p>
            <a:r>
              <a:rPr lang="nb-NO" dirty="0" err="1" smtClean="0"/>
              <a:t>Dårlegare</a:t>
            </a:r>
            <a:r>
              <a:rPr lang="nb-NO" dirty="0" smtClean="0"/>
              <a:t> vilkår for mindre </a:t>
            </a:r>
            <a:r>
              <a:rPr lang="nb-NO" dirty="0" err="1" smtClean="0"/>
              <a:t>fiskebåtar</a:t>
            </a:r>
            <a:endParaRPr lang="nb-NO" dirty="0" smtClean="0"/>
          </a:p>
          <a:p>
            <a:r>
              <a:rPr lang="nb-NO" dirty="0" smtClean="0"/>
              <a:t>Mindre omsyn til distrikta og lokale fiskemottak</a:t>
            </a:r>
          </a:p>
          <a:p>
            <a:r>
              <a:rPr lang="nb-NO" dirty="0" smtClean="0"/>
              <a:t>Overgang til </a:t>
            </a:r>
            <a:r>
              <a:rPr lang="nb-NO" dirty="0" err="1" smtClean="0"/>
              <a:t>fabrikkbåtar</a:t>
            </a:r>
            <a:r>
              <a:rPr lang="nb-NO" dirty="0" smtClean="0"/>
              <a:t> som </a:t>
            </a:r>
            <a:r>
              <a:rPr lang="nb-NO" dirty="0" err="1" smtClean="0"/>
              <a:t>ikkje</a:t>
            </a:r>
            <a:r>
              <a:rPr lang="nb-NO" dirty="0" smtClean="0"/>
              <a:t> er innom lokale fiskemottak</a:t>
            </a:r>
          </a:p>
          <a:p>
            <a:r>
              <a:rPr lang="nb-NO" dirty="0" smtClean="0"/>
              <a:t>Stort er bra, lite er </a:t>
            </a:r>
            <a:r>
              <a:rPr lang="nb-NO" dirty="0" err="1" smtClean="0"/>
              <a:t>ikkje</a:t>
            </a:r>
            <a:r>
              <a:rPr lang="nb-NO" dirty="0" smtClean="0"/>
              <a:t> så bra</a:t>
            </a:r>
          </a:p>
          <a:p>
            <a:r>
              <a:rPr lang="nb-NO" dirty="0" smtClean="0"/>
              <a:t>Store kvoter som kan </a:t>
            </a:r>
            <a:r>
              <a:rPr lang="nb-NO" dirty="0" err="1" smtClean="0"/>
              <a:t>omsetjast</a:t>
            </a:r>
            <a:endParaRPr lang="nb-NO" dirty="0" smtClean="0"/>
          </a:p>
          <a:p>
            <a:r>
              <a:rPr lang="nb-NO" dirty="0" smtClean="0"/>
              <a:t>Kven </a:t>
            </a:r>
            <a:r>
              <a:rPr lang="nb-NO" dirty="0" err="1" smtClean="0"/>
              <a:t>eig</a:t>
            </a:r>
            <a:r>
              <a:rPr lang="nb-NO" dirty="0" smtClean="0"/>
              <a:t> </a:t>
            </a:r>
            <a:r>
              <a:rPr lang="nb-NO" dirty="0" err="1" smtClean="0"/>
              <a:t>ressursane</a:t>
            </a:r>
            <a:r>
              <a:rPr lang="nb-NO" dirty="0" smtClean="0"/>
              <a:t> i havet?</a:t>
            </a:r>
          </a:p>
          <a:p>
            <a:r>
              <a:rPr lang="nb-NO" dirty="0" smtClean="0"/>
              <a:t>Mindre og mindre del av bearbeidinga foregår i Norge</a:t>
            </a:r>
            <a:endParaRPr lang="nb-NO" dirty="0"/>
          </a:p>
        </p:txBody>
      </p:sp>
    </p:spTree>
    <p:extLst>
      <p:ext uri="{BB962C8B-B14F-4D97-AF65-F5344CB8AC3E}">
        <p14:creationId xmlns:p14="http://schemas.microsoft.com/office/powerpoint/2010/main" val="1288965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Eksporttal</a:t>
            </a:r>
            <a:r>
              <a:rPr lang="nb-NO" dirty="0" smtClean="0"/>
              <a:t> </a:t>
            </a:r>
            <a:r>
              <a:rPr lang="nb-NO" dirty="0" err="1" smtClean="0"/>
              <a:t>frå</a:t>
            </a:r>
            <a:r>
              <a:rPr lang="nb-NO" dirty="0" smtClean="0"/>
              <a:t> 2018</a:t>
            </a:r>
            <a:endParaRPr lang="nb-NO" dirty="0"/>
          </a:p>
        </p:txBody>
      </p:sp>
      <p:sp>
        <p:nvSpPr>
          <p:cNvPr id="3" name="Plassholder for innhold 2"/>
          <p:cNvSpPr>
            <a:spLocks noGrp="1"/>
          </p:cNvSpPr>
          <p:nvPr>
            <p:ph idx="1"/>
          </p:nvPr>
        </p:nvSpPr>
        <p:spPr/>
        <p:txBody>
          <a:bodyPr/>
          <a:lstStyle/>
          <a:p>
            <a:r>
              <a:rPr lang="nb-NO" dirty="0" smtClean="0"/>
              <a:t>Verdi: 99 </a:t>
            </a:r>
            <a:r>
              <a:rPr lang="nb-NO" dirty="0" err="1" smtClean="0"/>
              <a:t>milliardar</a:t>
            </a:r>
            <a:endParaRPr lang="nb-NO" dirty="0" smtClean="0"/>
          </a:p>
          <a:p>
            <a:r>
              <a:rPr lang="nb-NO" dirty="0" smtClean="0"/>
              <a:t>37 </a:t>
            </a:r>
            <a:r>
              <a:rPr lang="nb-NO" dirty="0" err="1" smtClean="0"/>
              <a:t>mill</a:t>
            </a:r>
            <a:r>
              <a:rPr lang="nb-NO" dirty="0" smtClean="0"/>
              <a:t> måltid kvar dag, 25700 fiskemåltid kvart minutt heile året</a:t>
            </a:r>
          </a:p>
          <a:p>
            <a:r>
              <a:rPr lang="nb-NO" dirty="0" smtClean="0"/>
              <a:t>Laks 68,5%, torsk 9,5%</a:t>
            </a:r>
          </a:p>
          <a:p>
            <a:r>
              <a:rPr lang="nb-NO" dirty="0" smtClean="0"/>
              <a:t>Polen, Danmark, Frankrike, Storbritannia, USA, andre EU-land, og Japan</a:t>
            </a:r>
          </a:p>
          <a:p>
            <a:pPr marL="0" indent="0">
              <a:buNone/>
            </a:pPr>
            <a:endParaRPr lang="nb-NO" dirty="0" smtClean="0"/>
          </a:p>
          <a:p>
            <a:r>
              <a:rPr lang="nb-NO" dirty="0" smtClean="0"/>
              <a:t>Men – </a:t>
            </a:r>
            <a:r>
              <a:rPr lang="nb-NO" dirty="0" err="1" smtClean="0"/>
              <a:t>berre</a:t>
            </a:r>
            <a:r>
              <a:rPr lang="nb-NO" dirty="0" smtClean="0"/>
              <a:t> 28% av bearbeiding skjer i Norge</a:t>
            </a:r>
          </a:p>
          <a:p>
            <a:r>
              <a:rPr lang="nb-NO" dirty="0" smtClean="0"/>
              <a:t>Og eksporten </a:t>
            </a:r>
            <a:r>
              <a:rPr lang="nb-NO" dirty="0" err="1" smtClean="0"/>
              <a:t>aukar</a:t>
            </a:r>
            <a:r>
              <a:rPr lang="nb-NO" dirty="0" smtClean="0"/>
              <a:t>…………</a:t>
            </a:r>
          </a:p>
          <a:p>
            <a:endParaRPr lang="nb-NO" dirty="0"/>
          </a:p>
        </p:txBody>
      </p:sp>
    </p:spTree>
    <p:extLst>
      <p:ext uri="{BB962C8B-B14F-4D97-AF65-F5344CB8AC3E}">
        <p14:creationId xmlns:p14="http://schemas.microsoft.com/office/powerpoint/2010/main" val="4023801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Protokoll 9 – </a:t>
            </a:r>
            <a:r>
              <a:rPr lang="nb-NO" dirty="0" err="1" smtClean="0"/>
              <a:t>nokre</a:t>
            </a:r>
            <a:r>
              <a:rPr lang="nb-NO" dirty="0" smtClean="0"/>
              <a:t> viktige punkt	</a:t>
            </a:r>
            <a:endParaRPr lang="nb-NO" dirty="0"/>
          </a:p>
        </p:txBody>
      </p:sp>
      <p:sp>
        <p:nvSpPr>
          <p:cNvPr id="3" name="Plassholder for innhold 2"/>
          <p:cNvSpPr>
            <a:spLocks noGrp="1"/>
          </p:cNvSpPr>
          <p:nvPr>
            <p:ph idx="1"/>
          </p:nvPr>
        </p:nvSpPr>
        <p:spPr/>
        <p:txBody>
          <a:bodyPr/>
          <a:lstStyle/>
          <a:p>
            <a:r>
              <a:rPr lang="nb-NO" dirty="0" smtClean="0"/>
              <a:t>EFTA-</a:t>
            </a:r>
            <a:r>
              <a:rPr lang="nb-NO" dirty="0" err="1" smtClean="0"/>
              <a:t>statane</a:t>
            </a:r>
            <a:r>
              <a:rPr lang="nb-NO" dirty="0" smtClean="0"/>
              <a:t> skal avskaffa innføringstoll (protokoll 9 har unntakstillegg)</a:t>
            </a:r>
          </a:p>
          <a:p>
            <a:r>
              <a:rPr lang="nb-NO" dirty="0" smtClean="0"/>
              <a:t>EFTA-</a:t>
            </a:r>
            <a:r>
              <a:rPr lang="nb-NO" dirty="0" err="1" smtClean="0"/>
              <a:t>statane</a:t>
            </a:r>
            <a:r>
              <a:rPr lang="nb-NO" dirty="0" smtClean="0"/>
              <a:t> skal </a:t>
            </a:r>
            <a:r>
              <a:rPr lang="nb-NO" dirty="0" err="1" smtClean="0"/>
              <a:t>ikkje</a:t>
            </a:r>
            <a:r>
              <a:rPr lang="nb-NO" dirty="0" smtClean="0"/>
              <a:t> bruka kvantitative </a:t>
            </a:r>
            <a:r>
              <a:rPr lang="nb-NO" dirty="0" err="1" smtClean="0"/>
              <a:t>importrestriksjonar</a:t>
            </a:r>
            <a:r>
              <a:rPr lang="nb-NO" dirty="0" smtClean="0"/>
              <a:t> </a:t>
            </a:r>
          </a:p>
          <a:p>
            <a:r>
              <a:rPr lang="nb-NO" dirty="0" smtClean="0"/>
              <a:t>Gjeld </a:t>
            </a:r>
            <a:r>
              <a:rPr lang="nb-NO" dirty="0" err="1" smtClean="0"/>
              <a:t>avtalepartane</a:t>
            </a:r>
            <a:r>
              <a:rPr lang="nb-NO" dirty="0" smtClean="0"/>
              <a:t> sine opprinnelsesprodukt</a:t>
            </a:r>
          </a:p>
          <a:p>
            <a:r>
              <a:rPr lang="nb-NO" dirty="0" smtClean="0"/>
              <a:t>Avskaffa </a:t>
            </a:r>
            <a:r>
              <a:rPr lang="nb-NO" dirty="0" err="1" smtClean="0"/>
              <a:t>konkurransevridande</a:t>
            </a:r>
            <a:r>
              <a:rPr lang="nb-NO" dirty="0" smtClean="0"/>
              <a:t> stats-støtte</a:t>
            </a:r>
          </a:p>
          <a:p>
            <a:r>
              <a:rPr lang="nb-NO" dirty="0" err="1" smtClean="0"/>
              <a:t>Lovgjeving</a:t>
            </a:r>
            <a:r>
              <a:rPr lang="nb-NO" dirty="0" smtClean="0"/>
              <a:t> som gjeld </a:t>
            </a:r>
            <a:r>
              <a:rPr lang="nb-NO" dirty="0" err="1" smtClean="0"/>
              <a:t>marknadsordningar</a:t>
            </a:r>
            <a:r>
              <a:rPr lang="nb-NO" dirty="0" smtClean="0"/>
              <a:t> i fiskerisektoren, skal </a:t>
            </a:r>
            <a:r>
              <a:rPr lang="nb-NO" dirty="0" err="1" smtClean="0"/>
              <a:t>endrast</a:t>
            </a:r>
            <a:r>
              <a:rPr lang="nb-NO" dirty="0" smtClean="0"/>
              <a:t> for </a:t>
            </a:r>
            <a:r>
              <a:rPr lang="nb-NO" dirty="0" err="1" smtClean="0"/>
              <a:t>ikkje</a:t>
            </a:r>
            <a:r>
              <a:rPr lang="nb-NO" dirty="0" smtClean="0"/>
              <a:t> å vri konkurransen</a:t>
            </a:r>
          </a:p>
          <a:p>
            <a:endParaRPr lang="nb-NO" dirty="0"/>
          </a:p>
          <a:p>
            <a:r>
              <a:rPr lang="nb-NO" dirty="0" smtClean="0"/>
              <a:t>EU </a:t>
            </a:r>
            <a:r>
              <a:rPr lang="nb-NO" dirty="0" err="1" smtClean="0"/>
              <a:t>gjer</a:t>
            </a:r>
            <a:r>
              <a:rPr lang="nb-NO" dirty="0" smtClean="0"/>
              <a:t> </a:t>
            </a:r>
            <a:r>
              <a:rPr lang="nb-NO" dirty="0" err="1" smtClean="0"/>
              <a:t>tilsvarande</a:t>
            </a:r>
            <a:r>
              <a:rPr lang="nb-NO" dirty="0" smtClean="0"/>
              <a:t> </a:t>
            </a:r>
            <a:r>
              <a:rPr lang="nb-NO" dirty="0" err="1" smtClean="0"/>
              <a:t>justeringar</a:t>
            </a:r>
            <a:endParaRPr lang="nb-NO" dirty="0"/>
          </a:p>
        </p:txBody>
      </p:sp>
    </p:spTree>
    <p:extLst>
      <p:ext uri="{BB962C8B-B14F-4D97-AF65-F5344CB8AC3E}">
        <p14:creationId xmlns:p14="http://schemas.microsoft.com/office/powerpoint/2010/main" val="4248555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Artikkel 5</a:t>
            </a:r>
            <a:endParaRPr lang="nb-NO" dirty="0"/>
          </a:p>
        </p:txBody>
      </p:sp>
      <p:sp>
        <p:nvSpPr>
          <p:cNvPr id="3" name="Plassholder for innhold 2"/>
          <p:cNvSpPr>
            <a:spLocks noGrp="1"/>
          </p:cNvSpPr>
          <p:nvPr>
            <p:ph idx="1"/>
          </p:nvPr>
        </p:nvSpPr>
        <p:spPr/>
        <p:txBody>
          <a:bodyPr/>
          <a:lstStyle/>
          <a:p>
            <a:r>
              <a:rPr lang="nb-NO" dirty="0" smtClean="0"/>
              <a:t>Avtalepartene skal treffe de nødvendige tiltak for å sikre at alle fiskefartøyer som fører andre avtaleparters flagg, har samme adgang som deres egne fartøyer til havner og førstehånds markedsinnretninger samt tilknyttet utstyr og </a:t>
            </a:r>
            <a:r>
              <a:rPr lang="nb-NO" dirty="0" smtClean="0"/>
              <a:t>tekniske installasjoner</a:t>
            </a:r>
          </a:p>
          <a:p>
            <a:endParaRPr lang="nb-NO" dirty="0"/>
          </a:p>
          <a:p>
            <a:r>
              <a:rPr lang="nb-NO" dirty="0" smtClean="0"/>
              <a:t>Protokoll 9 er </a:t>
            </a:r>
            <a:r>
              <a:rPr lang="nb-NO" dirty="0" err="1" smtClean="0"/>
              <a:t>ikkje</a:t>
            </a:r>
            <a:r>
              <a:rPr lang="nb-NO" dirty="0" smtClean="0"/>
              <a:t> </a:t>
            </a:r>
            <a:r>
              <a:rPr lang="nb-NO" dirty="0" err="1" smtClean="0"/>
              <a:t>særleg</a:t>
            </a:r>
            <a:r>
              <a:rPr lang="nb-NO" dirty="0" smtClean="0"/>
              <a:t> </a:t>
            </a:r>
            <a:r>
              <a:rPr lang="nb-NO" dirty="0" err="1" smtClean="0"/>
              <a:t>omfattande</a:t>
            </a:r>
            <a:r>
              <a:rPr lang="nb-NO" dirty="0" smtClean="0"/>
              <a:t>, </a:t>
            </a:r>
            <a:r>
              <a:rPr lang="nb-NO" dirty="0" err="1" smtClean="0"/>
              <a:t>inneheld</a:t>
            </a:r>
            <a:r>
              <a:rPr lang="nb-NO" dirty="0" smtClean="0"/>
              <a:t> 7 </a:t>
            </a:r>
            <a:r>
              <a:rPr lang="nb-NO" dirty="0" err="1" smtClean="0"/>
              <a:t>artiklar</a:t>
            </a:r>
            <a:endParaRPr lang="nb-NO" dirty="0" smtClean="0"/>
          </a:p>
          <a:p>
            <a:r>
              <a:rPr lang="nb-NO" dirty="0" smtClean="0"/>
              <a:t>Risikoen med det, er at </a:t>
            </a:r>
            <a:r>
              <a:rPr lang="nb-NO" dirty="0" err="1" smtClean="0"/>
              <a:t>mykje</a:t>
            </a:r>
            <a:r>
              <a:rPr lang="nb-NO" dirty="0" smtClean="0"/>
              <a:t> kan </a:t>
            </a:r>
            <a:r>
              <a:rPr lang="nb-NO" dirty="0" err="1" smtClean="0"/>
              <a:t>seiast</a:t>
            </a:r>
            <a:r>
              <a:rPr lang="nb-NO" dirty="0" smtClean="0"/>
              <a:t> å falla </a:t>
            </a:r>
            <a:r>
              <a:rPr lang="nb-NO" dirty="0" err="1" smtClean="0"/>
              <a:t>utanfor</a:t>
            </a:r>
            <a:r>
              <a:rPr lang="nb-NO" dirty="0" smtClean="0"/>
              <a:t> protokollen sitt virkeområde</a:t>
            </a:r>
          </a:p>
          <a:p>
            <a:r>
              <a:rPr lang="nb-NO" dirty="0" smtClean="0"/>
              <a:t>Vil EØS-</a:t>
            </a:r>
            <a:r>
              <a:rPr lang="nb-NO" dirty="0" err="1" smtClean="0"/>
              <a:t>avtala</a:t>
            </a:r>
            <a:r>
              <a:rPr lang="nb-NO" dirty="0" smtClean="0"/>
              <a:t> då koma inn i </a:t>
            </a:r>
            <a:r>
              <a:rPr lang="nb-NO" dirty="0" err="1" smtClean="0"/>
              <a:t>bilete</a:t>
            </a:r>
            <a:r>
              <a:rPr lang="nb-NO" dirty="0" smtClean="0"/>
              <a:t>?</a:t>
            </a:r>
            <a:endParaRPr lang="nb-NO" dirty="0"/>
          </a:p>
        </p:txBody>
      </p:sp>
    </p:spTree>
    <p:extLst>
      <p:ext uri="{BB962C8B-B14F-4D97-AF65-F5344CB8AC3E}">
        <p14:creationId xmlns:p14="http://schemas.microsoft.com/office/powerpoint/2010/main" val="3829252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Fiskeri før og etter EØS-</a:t>
            </a:r>
            <a:r>
              <a:rPr lang="nb-NO" dirty="0" err="1" smtClean="0"/>
              <a:t>avtala</a:t>
            </a:r>
            <a:r>
              <a:rPr lang="nb-NO" dirty="0" smtClean="0"/>
              <a:t> (eller endra norsk politikk……)</a:t>
            </a:r>
            <a:endParaRPr lang="nb-NO" dirty="0"/>
          </a:p>
        </p:txBody>
      </p:sp>
      <p:sp>
        <p:nvSpPr>
          <p:cNvPr id="3" name="Plassholder for innhold 2"/>
          <p:cNvSpPr>
            <a:spLocks noGrp="1"/>
          </p:cNvSpPr>
          <p:nvPr>
            <p:ph idx="1"/>
          </p:nvPr>
        </p:nvSpPr>
        <p:spPr/>
        <p:txBody>
          <a:bodyPr>
            <a:normAutofit lnSpcReduction="10000"/>
          </a:bodyPr>
          <a:lstStyle/>
          <a:p>
            <a:pPr marL="0" indent="0">
              <a:buNone/>
            </a:pPr>
            <a:r>
              <a:rPr lang="nb-NO" dirty="0" smtClean="0"/>
              <a:t>Nasjonal politikk</a:t>
            </a:r>
          </a:p>
          <a:p>
            <a:r>
              <a:rPr lang="nb-NO" dirty="0" smtClean="0"/>
              <a:t>Ville sikra kystområda og distrikta</a:t>
            </a:r>
          </a:p>
          <a:p>
            <a:r>
              <a:rPr lang="nb-NO" dirty="0" smtClean="0"/>
              <a:t>Monopol gjennom </a:t>
            </a:r>
            <a:r>
              <a:rPr lang="nb-NO" dirty="0" err="1" smtClean="0"/>
              <a:t>salslag</a:t>
            </a:r>
            <a:endParaRPr lang="nb-NO" dirty="0" smtClean="0"/>
          </a:p>
          <a:p>
            <a:endParaRPr lang="nb-NO" dirty="0"/>
          </a:p>
          <a:p>
            <a:pPr marL="0" indent="0">
              <a:buNone/>
            </a:pPr>
            <a:r>
              <a:rPr lang="nb-NO" dirty="0" smtClean="0"/>
              <a:t>EU-tilpassa politikk </a:t>
            </a:r>
          </a:p>
          <a:p>
            <a:r>
              <a:rPr lang="nb-NO" dirty="0" smtClean="0"/>
              <a:t>Endra kvalitetskrav (har kosta 3 </a:t>
            </a:r>
            <a:r>
              <a:rPr lang="nb-NO" dirty="0" err="1" smtClean="0"/>
              <a:t>milliardar</a:t>
            </a:r>
            <a:r>
              <a:rPr lang="nb-NO" dirty="0" smtClean="0"/>
              <a:t> så langt)</a:t>
            </a:r>
          </a:p>
          <a:p>
            <a:r>
              <a:rPr lang="nb-NO" dirty="0" smtClean="0"/>
              <a:t>Endra bemanningsmønster på </a:t>
            </a:r>
            <a:r>
              <a:rPr lang="nb-NO" dirty="0" err="1" smtClean="0"/>
              <a:t>båtane</a:t>
            </a:r>
            <a:r>
              <a:rPr lang="nb-NO" dirty="0" smtClean="0"/>
              <a:t> – billegare arbeidskraft </a:t>
            </a:r>
            <a:r>
              <a:rPr lang="nb-NO" dirty="0" err="1" smtClean="0"/>
              <a:t>frå</a:t>
            </a:r>
            <a:r>
              <a:rPr lang="nb-NO" dirty="0" smtClean="0"/>
              <a:t> EØS-område</a:t>
            </a:r>
          </a:p>
          <a:p>
            <a:r>
              <a:rPr lang="nb-NO" dirty="0" smtClean="0"/>
              <a:t>Press på bytte av kvoter mot </a:t>
            </a:r>
            <a:r>
              <a:rPr lang="nb-NO" dirty="0" err="1" smtClean="0"/>
              <a:t>marknadstilgang</a:t>
            </a:r>
            <a:endParaRPr lang="nb-NO" dirty="0"/>
          </a:p>
        </p:txBody>
      </p:sp>
    </p:spTree>
    <p:extLst>
      <p:ext uri="{BB962C8B-B14F-4D97-AF65-F5344CB8AC3E}">
        <p14:creationId xmlns:p14="http://schemas.microsoft.com/office/powerpoint/2010/main" val="802370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dirty="0" smtClean="0"/>
              <a:t>Handel med fisk og EU</a:t>
            </a:r>
            <a:endParaRPr lang="nb-NO" dirty="0"/>
          </a:p>
        </p:txBody>
      </p:sp>
      <p:sp>
        <p:nvSpPr>
          <p:cNvPr id="3" name="Plassholder for innhold 2"/>
          <p:cNvSpPr>
            <a:spLocks noGrp="1"/>
          </p:cNvSpPr>
          <p:nvPr>
            <p:ph idx="1"/>
          </p:nvPr>
        </p:nvSpPr>
        <p:spPr/>
        <p:txBody>
          <a:bodyPr/>
          <a:lstStyle/>
          <a:p>
            <a:r>
              <a:rPr lang="nb-NO" dirty="0" smtClean="0"/>
              <a:t>Akvakulturpolitikk og forvaltning av </a:t>
            </a:r>
            <a:r>
              <a:rPr lang="nb-NO" dirty="0" err="1" smtClean="0"/>
              <a:t>fiskeriressursar</a:t>
            </a:r>
            <a:r>
              <a:rPr lang="nb-NO" dirty="0" smtClean="0"/>
              <a:t> er </a:t>
            </a:r>
            <a:r>
              <a:rPr lang="nb-NO" b="1" i="1" dirty="0" err="1" smtClean="0"/>
              <a:t>ikkje</a:t>
            </a:r>
            <a:r>
              <a:rPr lang="nb-NO" dirty="0" smtClean="0"/>
              <a:t> </a:t>
            </a:r>
            <a:r>
              <a:rPr lang="nb-NO" dirty="0" err="1" smtClean="0"/>
              <a:t>ein</a:t>
            </a:r>
            <a:r>
              <a:rPr lang="nb-NO" dirty="0" smtClean="0"/>
              <a:t> del av EØS-</a:t>
            </a:r>
            <a:r>
              <a:rPr lang="nb-NO" dirty="0" err="1" smtClean="0"/>
              <a:t>avtala</a:t>
            </a:r>
            <a:r>
              <a:rPr lang="nb-NO" dirty="0" smtClean="0"/>
              <a:t>.</a:t>
            </a:r>
          </a:p>
          <a:p>
            <a:r>
              <a:rPr lang="nb-NO" dirty="0" smtClean="0"/>
              <a:t>Handel med fisk og fiskeriprodukt er regulert i eigen protokoll i EØS-</a:t>
            </a:r>
            <a:r>
              <a:rPr lang="nb-NO" dirty="0" err="1" smtClean="0"/>
              <a:t>avtala</a:t>
            </a:r>
            <a:r>
              <a:rPr lang="nb-NO" dirty="0" smtClean="0"/>
              <a:t> samt i </a:t>
            </a:r>
            <a:r>
              <a:rPr lang="nb-NO" dirty="0" err="1" smtClean="0"/>
              <a:t>fleire</a:t>
            </a:r>
            <a:r>
              <a:rPr lang="nb-NO" dirty="0" smtClean="0"/>
              <a:t> bilaterale </a:t>
            </a:r>
            <a:r>
              <a:rPr lang="nb-NO" dirty="0" err="1" smtClean="0"/>
              <a:t>avtalar</a:t>
            </a:r>
            <a:endParaRPr lang="nb-NO" dirty="0" smtClean="0"/>
          </a:p>
          <a:p>
            <a:r>
              <a:rPr lang="nb-NO" dirty="0" smtClean="0"/>
              <a:t>Det veterinære aspektet i akvakultur og fisk er regulert av EØS</a:t>
            </a:r>
          </a:p>
          <a:p>
            <a:r>
              <a:rPr lang="nb-NO" dirty="0" smtClean="0"/>
              <a:t>Handelen med sjømat foregår </a:t>
            </a:r>
            <a:r>
              <a:rPr lang="nb-NO" dirty="0" err="1" smtClean="0"/>
              <a:t>utan</a:t>
            </a:r>
            <a:r>
              <a:rPr lang="nb-NO" dirty="0" smtClean="0"/>
              <a:t> grensekontroll internt i EØS-området</a:t>
            </a:r>
          </a:p>
          <a:p>
            <a:r>
              <a:rPr lang="nb-NO" dirty="0" err="1" smtClean="0"/>
              <a:t>Fleire</a:t>
            </a:r>
            <a:r>
              <a:rPr lang="nb-NO" dirty="0" smtClean="0"/>
              <a:t> konflikter i høve til økonomisk sone, </a:t>
            </a:r>
            <a:r>
              <a:rPr lang="nb-NO" dirty="0" err="1" smtClean="0"/>
              <a:t>snøkrabbe</a:t>
            </a:r>
            <a:r>
              <a:rPr lang="nb-NO" dirty="0" smtClean="0"/>
              <a:t>-saka</a:t>
            </a:r>
          </a:p>
          <a:p>
            <a:endParaRPr lang="nb-NO" dirty="0"/>
          </a:p>
        </p:txBody>
      </p:sp>
    </p:spTree>
    <p:extLst>
      <p:ext uri="{BB962C8B-B14F-4D97-AF65-F5344CB8AC3E}">
        <p14:creationId xmlns:p14="http://schemas.microsoft.com/office/powerpoint/2010/main" val="35218988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1059</TotalTime>
  <Words>1996</Words>
  <Application>Microsoft Office PowerPoint</Application>
  <PresentationFormat>Widescreen</PresentationFormat>
  <Paragraphs>199</Paragraphs>
  <Slides>31</Slides>
  <Notes>0</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31</vt:i4>
      </vt:variant>
    </vt:vector>
  </HeadingPairs>
  <TitlesOfParts>
    <vt:vector size="35" baseType="lpstr">
      <vt:lpstr>Arial</vt:lpstr>
      <vt:lpstr>Calibri</vt:lpstr>
      <vt:lpstr>Calibri Light</vt:lpstr>
      <vt:lpstr>Office-tema</vt:lpstr>
      <vt:lpstr>FISK OG EU / EØS  Toril Mongstad, nestleiar i Hordaland Nei til EU</vt:lpstr>
      <vt:lpstr>Aktuelle tema  </vt:lpstr>
      <vt:lpstr>FØRST: Viktige føresetnader i EU si grunnlov  </vt:lpstr>
      <vt:lpstr>…og deretter….norsk fiskeripolitikk…..</vt:lpstr>
      <vt:lpstr>Eksporttal frå 2018</vt:lpstr>
      <vt:lpstr>Protokoll 9 – nokre viktige punkt </vt:lpstr>
      <vt:lpstr>Artikkel 5</vt:lpstr>
      <vt:lpstr>Fiskeri før og etter EØS-avtala (eller endra norsk politikk……)</vt:lpstr>
      <vt:lpstr>Handel med fisk og EU</vt:lpstr>
      <vt:lpstr>Handel med fisk og fiskeprodukt - stor skilnad mellom heil og bearbeida fisk</vt:lpstr>
      <vt:lpstr>Motstridande interesser </vt:lpstr>
      <vt:lpstr>Fiskeriforvaltning </vt:lpstr>
      <vt:lpstr>       Aktuelle lover – og endringar i desse</vt:lpstr>
      <vt:lpstr>Deltakarloven – formål</vt:lpstr>
      <vt:lpstr>Deltakarloven – virkeområde</vt:lpstr>
      <vt:lpstr>Deltakarloven </vt:lpstr>
      <vt:lpstr>Deltakarloven – kven kan ta del fiske?</vt:lpstr>
      <vt:lpstr>Råfiskloven - fiskesalslagsloven</vt:lpstr>
      <vt:lpstr>Fiskesalsloven frå 2014</vt:lpstr>
      <vt:lpstr>Soneloven – den økonomiske sona</vt:lpstr>
      <vt:lpstr>Den økonomiske sona og EU</vt:lpstr>
      <vt:lpstr>Endring i reglane om aktivitetsplikt</vt:lpstr>
      <vt:lpstr>PowerPoint-presentasjon</vt:lpstr>
      <vt:lpstr>Kva er det urovekkjande ved iverksetjing av desse forslaga? </vt:lpstr>
      <vt:lpstr>Står restriksjonar i deltakarloven i motstrid til EU si grunnlov?</vt:lpstr>
      <vt:lpstr>Men juristane er ikkje samde….</vt:lpstr>
      <vt:lpstr>Avtalar med EU kostar </vt:lpstr>
      <vt:lpstr>Snøkrabben</vt:lpstr>
      <vt:lpstr>Har EU respekt for norsk rett?</vt:lpstr>
      <vt:lpstr>Høgsterett har sagt nei…….. </vt:lpstr>
      <vt:lpstr>Takk for meg!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FISK OG EU / EØS</dc:title>
  <dc:creator>Toril Mongstad</dc:creator>
  <cp:lastModifiedBy>Toril Mongstad</cp:lastModifiedBy>
  <cp:revision>90</cp:revision>
  <cp:lastPrinted>2019-11-07T13:59:58Z</cp:lastPrinted>
  <dcterms:created xsi:type="dcterms:W3CDTF">2019-10-25T07:37:47Z</dcterms:created>
  <dcterms:modified xsi:type="dcterms:W3CDTF">2019-11-07T14:00:02Z</dcterms:modified>
</cp:coreProperties>
</file>